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4"/>
  </p:notesMasterIdLst>
  <p:handoutMasterIdLst>
    <p:handoutMasterId r:id="rId35"/>
  </p:handoutMasterIdLst>
  <p:sldIdLst>
    <p:sldId id="256" r:id="rId5"/>
    <p:sldId id="257" r:id="rId6"/>
    <p:sldId id="270" r:id="rId7"/>
    <p:sldId id="551" r:id="rId8"/>
    <p:sldId id="446" r:id="rId9"/>
    <p:sldId id="585" r:id="rId10"/>
    <p:sldId id="444" r:id="rId11"/>
    <p:sldId id="457" r:id="rId12"/>
    <p:sldId id="648" r:id="rId13"/>
    <p:sldId id="591" r:id="rId14"/>
    <p:sldId id="620" r:id="rId15"/>
    <p:sldId id="622" r:id="rId16"/>
    <p:sldId id="630" r:id="rId17"/>
    <p:sldId id="633" r:id="rId18"/>
    <p:sldId id="634" r:id="rId19"/>
    <p:sldId id="635" r:id="rId20"/>
    <p:sldId id="636" r:id="rId21"/>
    <p:sldId id="637" r:id="rId22"/>
    <p:sldId id="638" r:id="rId23"/>
    <p:sldId id="639" r:id="rId24"/>
    <p:sldId id="640" r:id="rId25"/>
    <p:sldId id="641" r:id="rId26"/>
    <p:sldId id="642" r:id="rId27"/>
    <p:sldId id="643" r:id="rId28"/>
    <p:sldId id="649" r:id="rId29"/>
    <p:sldId id="645" r:id="rId30"/>
    <p:sldId id="646" r:id="rId31"/>
    <p:sldId id="647" r:id="rId32"/>
    <p:sldId id="26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8FF064-4B8F-481A-A967-2247C1AA6425}" v="3" dt="2026-02-27T19:14:27.944"/>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0" autoAdjust="0"/>
    <p:restoredTop sz="79760" autoAdjust="0"/>
  </p:normalViewPr>
  <p:slideViewPr>
    <p:cSldViewPr snapToGrid="0">
      <p:cViewPr varScale="1">
        <p:scale>
          <a:sx n="81" d="100"/>
          <a:sy n="81" d="100"/>
        </p:scale>
        <p:origin x="1572" y="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7325"/>
    </p:cViewPr>
  </p:sorterViewPr>
  <p:notesViewPr>
    <p:cSldViewPr snapToGrid="0">
      <p:cViewPr varScale="1">
        <p:scale>
          <a:sx n="58" d="100"/>
          <a:sy n="58" d="100"/>
        </p:scale>
        <p:origin x="2371"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B8B65A-D69F-C26C-B67E-036EF77BF1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52B9064-AE57-427F-E5AF-71DE7D52F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8190EA-5EEC-4300-B6AE-D9734C6C648E}" type="datetimeFigureOut">
              <a:rPr lang="en-US" smtClean="0"/>
              <a:t>2/27/2026</a:t>
            </a:fld>
            <a:endParaRPr lang="en-US" dirty="0"/>
          </a:p>
        </p:txBody>
      </p:sp>
      <p:sp>
        <p:nvSpPr>
          <p:cNvPr id="4" name="Footer Placeholder 3">
            <a:extLst>
              <a:ext uri="{FF2B5EF4-FFF2-40B4-BE49-F238E27FC236}">
                <a16:creationId xmlns:a16="http://schemas.microsoft.com/office/drawing/2014/main" id="{8186157A-CEB9-B0FC-3A49-BE950AEAD6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0819CA0-A57D-42D7-A625-56C22D0FA7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FF3A6F-DEFA-45E0-9496-BEE7C2C6F3D0}" type="slidenum">
              <a:rPr lang="en-US" smtClean="0"/>
              <a:t>‹#›</a:t>
            </a:fld>
            <a:endParaRPr lang="en-US" dirty="0"/>
          </a:p>
        </p:txBody>
      </p:sp>
    </p:spTree>
    <p:extLst>
      <p:ext uri="{BB962C8B-B14F-4D97-AF65-F5344CB8AC3E}">
        <p14:creationId xmlns:p14="http://schemas.microsoft.com/office/powerpoint/2010/main" val="1406002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2/27/2026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gs.ca.gov/DSA/Resources/CASp-Property-Inspect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dirty="0"/>
          </a:p>
        </p:txBody>
      </p:sp>
    </p:spTree>
    <p:extLst>
      <p:ext uri="{BB962C8B-B14F-4D97-AF65-F5344CB8AC3E}">
        <p14:creationId xmlns:p14="http://schemas.microsoft.com/office/powerpoint/2010/main" val="216938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Plaintiffs’ Discovery Requests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Requests for production (4 sets, </a:t>
            </a:r>
            <a:r>
              <a:rPr lang="en-US" dirty="0">
                <a:highlight>
                  <a:srgbClr val="FFFF00"/>
                </a:highlight>
              </a:rPr>
              <a:t>x</a:t>
            </a:r>
            <a:r>
              <a:rPr lang="en-US" dirty="0"/>
              <a:t> requests) – Policies; complaints and grievances; design plans, permits, and other construction documents; maintenance documents; self evaluations; transition plan; budgets</a:t>
            </a:r>
          </a:p>
          <a:p>
            <a:pPr marL="457200" indent="-457200">
              <a:buFont typeface="Arial" panose="020B0604020202020204" pitchFamily="34" charset="0"/>
              <a:buChar char="•"/>
            </a:pPr>
            <a:r>
              <a:rPr lang="en-US" dirty="0"/>
              <a:t>Requests for admission (4 sets, </a:t>
            </a:r>
            <a:r>
              <a:rPr lang="en-US" dirty="0">
                <a:highlight>
                  <a:srgbClr val="FFFF00"/>
                </a:highlight>
              </a:rPr>
              <a:t>y</a:t>
            </a:r>
            <a:r>
              <a:rPr lang="en-US" dirty="0"/>
              <a:t> requests) – Construction and alteration history; sources of funding</a:t>
            </a:r>
          </a:p>
          <a:p>
            <a:pPr marL="457200" indent="-457200">
              <a:buFont typeface="Arial" panose="020B0604020202020204" pitchFamily="34" charset="0"/>
              <a:buChar char="•"/>
            </a:pPr>
            <a:r>
              <a:rPr lang="en-US" dirty="0"/>
              <a:t>Interrogatories (3 sets, </a:t>
            </a:r>
            <a:r>
              <a:rPr lang="en-US" dirty="0">
                <a:highlight>
                  <a:srgbClr val="FFFF00"/>
                </a:highlight>
              </a:rPr>
              <a:t>z</a:t>
            </a:r>
            <a:r>
              <a:rPr lang="en-US" dirty="0"/>
              <a:t> requests) – Descriptions of policies; witness information; accessibility surveys; identifying new and altered park facilities and scope of alterations; actions taken by City to maintain accessibility of park features</a:t>
            </a:r>
          </a:p>
          <a:p>
            <a:pPr marL="457200" indent="-457200">
              <a:buFont typeface="Arial" panose="020B0604020202020204" pitchFamily="34" charset="0"/>
              <a:buChar char="•"/>
            </a:pPr>
            <a:r>
              <a:rPr lang="en-US" dirty="0"/>
              <a:t>Rule 30(b)(6) notice of deposition – </a:t>
            </a:r>
            <a:r>
              <a:rPr lang="en-US" dirty="0">
                <a:highlight>
                  <a:srgbClr val="FFFF00"/>
                </a:highlight>
              </a:rPr>
              <a:t>q</a:t>
            </a:r>
            <a:r>
              <a:rPr lang="en-US" dirty="0"/>
              <a:t> topics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0" indent="0">
              <a:buFont typeface="Arial" panose="020B0604020202020204" pitchFamily="34" charset="0"/>
              <a:buNone/>
            </a:pPr>
            <a:r>
              <a:rPr lang="en-US" dirty="0"/>
              <a:t>Plaintiffs took 24 depositions</a:t>
            </a:r>
          </a:p>
          <a:p>
            <a:pPr marL="914400" lvl="1" indent="-457200">
              <a:buFont typeface="Arial" panose="020B0604020202020204" pitchFamily="34" charset="0"/>
              <a:buChar char="•"/>
            </a:pPr>
            <a:r>
              <a:rPr lang="en-US" dirty="0"/>
              <a:t>Multiple Rule 30(b)(6) deposition sessions for City officials from different departments (Rec and Park; Bureau of Eng.; Building and Safety; Disability)</a:t>
            </a:r>
          </a:p>
          <a:p>
            <a:pPr marL="914400" lvl="1" indent="-457200">
              <a:buFont typeface="Arial" panose="020B0604020202020204" pitchFamily="34" charset="0"/>
              <a:buChar char="•"/>
            </a:pPr>
            <a:r>
              <a:rPr lang="en-US" dirty="0"/>
              <a:t>Individual capacity depositions of City officials/employees</a:t>
            </a:r>
          </a:p>
          <a:p>
            <a:pPr marL="914400" lvl="1" indent="-457200">
              <a:buFont typeface="Arial" panose="020B0604020202020204" pitchFamily="34" charset="0"/>
              <a:buChar char="•"/>
            </a:pPr>
            <a:r>
              <a:rPr lang="en-US" dirty="0"/>
              <a:t>Access experts retained by City</a:t>
            </a:r>
          </a:p>
          <a:p>
            <a:pPr marL="457200" indent="-457200">
              <a:buFont typeface="Arial" panose="020B0604020202020204" pitchFamily="34" charset="0"/>
              <a:buChar char="•"/>
            </a:pPr>
            <a:r>
              <a:rPr lang="en-US" dirty="0"/>
              <a:t>City took 18 depositions</a:t>
            </a:r>
          </a:p>
          <a:p>
            <a:pPr marL="914400" lvl="1" indent="-457200">
              <a:buFont typeface="Arial" panose="020B0604020202020204" pitchFamily="34" charset="0"/>
              <a:buChar char="•"/>
            </a:pPr>
            <a:r>
              <a:rPr lang="en-US" dirty="0"/>
              <a:t>11 depositions of Plaintiffs and class members</a:t>
            </a:r>
          </a:p>
          <a:p>
            <a:pPr marL="914400" lvl="1" indent="-457200">
              <a:buFont typeface="Arial" panose="020B0604020202020204" pitchFamily="34" charset="0"/>
              <a:buChar char="•"/>
            </a:pPr>
            <a:r>
              <a:rPr lang="en-US" dirty="0"/>
              <a:t>7 expert depositions</a:t>
            </a:r>
          </a:p>
          <a:p>
            <a:pPr marL="457200" indent="-457200">
              <a:buFont typeface="Arial" panose="020B0604020202020204" pitchFamily="34" charset="0"/>
              <a:buChar char="•"/>
            </a:pPr>
            <a:r>
              <a:rPr lang="en-US" dirty="0"/>
              <a:t>Depositions concluded on October 2, 2025 (12 days before trial)</a:t>
            </a:r>
          </a:p>
          <a:p>
            <a:pPr marL="914400" lvl="1" indent="-457200">
              <a:buFont typeface="Arial" panose="020B0604020202020204" pitchFamily="34" charset="0"/>
              <a:buChar char="•"/>
            </a:pPr>
            <a:r>
              <a:rPr lang="en-US" dirty="0"/>
              <a:t>Parties completed 41 deposition sessions from </a:t>
            </a:r>
            <a:r>
              <a:rPr lang="en-US" dirty="0">
                <a:highlight>
                  <a:srgbClr val="FFFF00"/>
                </a:highlight>
              </a:rPr>
              <a:t>March x to October 2</a:t>
            </a:r>
          </a:p>
          <a:p>
            <a:pPr marL="457200" lvl="1" indent="0">
              <a:buFont typeface="Arial" panose="020B0604020202020204" pitchFamily="34" charset="0"/>
              <a:buNone/>
            </a:pPr>
            <a:endParaRPr lang="en-US" dirty="0">
              <a:highlight>
                <a:srgbClr val="FFFF00"/>
              </a:highlight>
            </a:endParaRPr>
          </a:p>
          <a:p>
            <a:pPr marL="0" indent="0">
              <a:buFont typeface="Arial" panose="020B0604020202020204" pitchFamily="34" charset="0"/>
              <a:buNone/>
            </a:pPr>
            <a:r>
              <a:rPr lang="en-US" dirty="0"/>
              <a:t>Discovery Disputes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City’s overbreadth objections</a:t>
            </a:r>
          </a:p>
          <a:p>
            <a:pPr marL="914400" lvl="1" indent="-457200">
              <a:buFont typeface="Arial" panose="020B0604020202020204" pitchFamily="34" charset="0"/>
              <a:buChar char="•"/>
            </a:pPr>
            <a:r>
              <a:rPr lang="en-US" dirty="0"/>
              <a:t>Stood on objections to Plaintiffs’ first set of interrogatories </a:t>
            </a:r>
          </a:p>
          <a:p>
            <a:pPr marL="914400" lvl="1" indent="-457200">
              <a:buFont typeface="Arial" panose="020B0604020202020204" pitchFamily="34" charset="0"/>
              <a:buChar char="•"/>
            </a:pPr>
            <a:r>
              <a:rPr lang="en-US" dirty="0"/>
              <a:t>Bitterly protested burden and complexity of requested document production, particularly with 500+ parks</a:t>
            </a:r>
          </a:p>
          <a:p>
            <a:pPr marL="914400" lvl="1" indent="-457200">
              <a:buFont typeface="Arial" panose="020B0604020202020204" pitchFamily="34" charset="0"/>
              <a:buChar char="•"/>
            </a:pPr>
            <a:r>
              <a:rPr lang="en-US" dirty="0"/>
              <a:t>Objected to Rule 30(b)(6) deposition notice</a:t>
            </a:r>
          </a:p>
          <a:p>
            <a:pPr marL="457200" indent="-457200">
              <a:buFont typeface="Arial" panose="020B0604020202020204" pitchFamily="34" charset="0"/>
              <a:buChar char="•"/>
            </a:pPr>
            <a:r>
              <a:rPr lang="en-US" dirty="0"/>
              <a:t>Plaintiffs’ first discovery letters in December 2024</a:t>
            </a:r>
          </a:p>
          <a:p>
            <a:pPr marL="457200" indent="-457200">
              <a:buFont typeface="Arial" panose="020B0604020202020204" pitchFamily="34" charset="0"/>
              <a:buChar char="•"/>
            </a:pPr>
            <a:r>
              <a:rPr lang="en-US" dirty="0"/>
              <a:t>First motion to compel – filed January 31, 2025; sought responses to Plaintiffs’ interrogatories; granted in part on March 5, 2025 (ECF Nos. 57, 72)</a:t>
            </a:r>
          </a:p>
          <a:p>
            <a:pPr marL="457200" indent="-457200">
              <a:buFont typeface="Arial" panose="020B0604020202020204" pitchFamily="34" charset="0"/>
              <a:buChar char="•"/>
            </a:pPr>
            <a:r>
              <a:rPr lang="en-US" dirty="0"/>
              <a:t>Second motion to compel – filed March 26, 2025; sought responses to Plaintiffs’ requests for production; granted in part on May 9, 2025 (ECF Nos. 83, 101)</a:t>
            </a:r>
          </a:p>
          <a:p>
            <a:pPr marL="457200" indent="-457200">
              <a:buFont typeface="Arial" panose="020B0604020202020204" pitchFamily="34" charset="0"/>
              <a:buChar char="•"/>
            </a:pPr>
            <a:endParaRPr lang="en-US" dirty="0"/>
          </a:p>
          <a:p>
            <a:pPr marL="0" indent="0">
              <a:buFont typeface="Arial" panose="020B0604020202020204" pitchFamily="34" charset="0"/>
              <a:buNone/>
            </a:pPr>
            <a:r>
              <a:rPr lang="en-US" dirty="0"/>
              <a:t>Document Production</a:t>
            </a:r>
          </a:p>
          <a:p>
            <a:pPr marL="457200" lvl="1" indent="0">
              <a:buFont typeface="Arial" panose="020B0604020202020204" pitchFamily="34" charset="0"/>
              <a:buNone/>
            </a:pPr>
            <a:endParaRPr lang="en-US" dirty="0">
              <a:highlight>
                <a:srgbClr val="FFFF00"/>
              </a:highlight>
            </a:endParaRPr>
          </a:p>
          <a:p>
            <a:pPr marL="457200" indent="-457200">
              <a:buFont typeface="Arial" panose="020B0604020202020204" pitchFamily="34" charset="0"/>
              <a:buChar char="•"/>
            </a:pPr>
            <a:r>
              <a:rPr lang="en-US" dirty="0">
                <a:highlight>
                  <a:srgbClr val="FFFF00"/>
                </a:highlight>
              </a:rPr>
              <a:t>Rolling production:</a:t>
            </a:r>
          </a:p>
          <a:p>
            <a:pPr marL="914400" lvl="1" indent="-457200">
              <a:buFont typeface="Arial" panose="020B0604020202020204" pitchFamily="34" charset="0"/>
              <a:buChar char="•"/>
            </a:pPr>
            <a:r>
              <a:rPr lang="en-US" dirty="0">
                <a:highlight>
                  <a:srgbClr val="FFFF00"/>
                </a:highlight>
              </a:rPr>
              <a:t>344,391 thousand pages of documents</a:t>
            </a:r>
          </a:p>
          <a:p>
            <a:pPr marL="914400" lvl="1" indent="-457200">
              <a:buFont typeface="Arial" panose="020B0604020202020204" pitchFamily="34" charset="0"/>
              <a:buChar char="•"/>
            </a:pPr>
            <a:r>
              <a:rPr lang="en-US" dirty="0">
                <a:highlight>
                  <a:srgbClr val="FFFF00"/>
                </a:highlight>
              </a:rPr>
              <a:t>60 total productions</a:t>
            </a:r>
          </a:p>
          <a:p>
            <a:pPr marL="914400" lvl="1" indent="-457200">
              <a:buFont typeface="Arial" panose="020B0604020202020204" pitchFamily="34" charset="0"/>
              <a:buChar char="•"/>
            </a:pPr>
            <a:r>
              <a:rPr lang="en-US" dirty="0">
                <a:highlight>
                  <a:srgbClr val="FFFF00"/>
                </a:highlight>
              </a:rPr>
              <a:t>Peaked in approx. May through August 2025 (</a:t>
            </a:r>
            <a:r>
              <a:rPr lang="en-US" i="1" dirty="0">
                <a:highlight>
                  <a:srgbClr val="FFFF00"/>
                </a:highlight>
              </a:rPr>
              <a:t>following motions to compel</a:t>
            </a:r>
            <a:r>
              <a:rPr lang="en-US" dirty="0">
                <a:highlight>
                  <a:srgbClr val="FFFF00"/>
                </a:highlight>
              </a:rPr>
              <a:t>)</a:t>
            </a:r>
          </a:p>
          <a:p>
            <a:pPr marL="914400" lvl="1" indent="-457200">
              <a:buFont typeface="Arial" panose="020B0604020202020204" pitchFamily="34" charset="0"/>
              <a:buChar char="•"/>
            </a:pPr>
            <a:r>
              <a:rPr lang="en-US" dirty="0">
                <a:highlight>
                  <a:srgbClr val="FFFF00"/>
                </a:highlight>
              </a:rPr>
              <a:t>Final production was Sept. 30, 2025 (</a:t>
            </a:r>
            <a:r>
              <a:rPr lang="en-US" i="1" dirty="0">
                <a:highlight>
                  <a:srgbClr val="FFFF00"/>
                </a:highlight>
              </a:rPr>
              <a:t>after discovery cut-off</a:t>
            </a:r>
            <a:r>
              <a:rPr lang="en-US" dirty="0">
                <a:highlight>
                  <a:srgbClr val="FFFF00"/>
                </a:highlight>
              </a:rPr>
              <a:t>)</a:t>
            </a:r>
          </a:p>
          <a:p>
            <a:pPr marL="457200" indent="-457200">
              <a:buFont typeface="Arial" panose="020B0604020202020204" pitchFamily="34" charset="0"/>
              <a:buChar char="•"/>
            </a:pPr>
            <a:r>
              <a:rPr lang="en-US" dirty="0">
                <a:highlight>
                  <a:srgbClr val="FFFF00"/>
                </a:highlight>
              </a:rPr>
              <a:t>Relativity (for document review and coding)</a:t>
            </a:r>
          </a:p>
          <a:p>
            <a:pPr marL="457200" indent="-457200">
              <a:buFont typeface="Arial" panose="020B0604020202020204" pitchFamily="34" charset="0"/>
              <a:buChar char="•"/>
            </a:pPr>
            <a:r>
              <a:rPr lang="en-US" dirty="0">
                <a:highlight>
                  <a:srgbClr val="FFFF00"/>
                </a:highlight>
              </a:rPr>
              <a:t>Types of documents: construction and alteration documents (design plans, permits, emails), </a:t>
            </a:r>
            <a:r>
              <a:rPr lang="en-US" dirty="0" err="1">
                <a:highlight>
                  <a:srgbClr val="FFFF00"/>
                </a:highlight>
              </a:rPr>
              <a:t>BlueDag</a:t>
            </a:r>
            <a:r>
              <a:rPr lang="en-US" dirty="0">
                <a:highlight>
                  <a:srgbClr val="FFFF00"/>
                </a:highlight>
              </a:rPr>
              <a:t> data, complaints, policies, budgets</a:t>
            </a:r>
          </a:p>
          <a:p>
            <a:endParaRPr lang="en-US" dirty="0"/>
          </a:p>
          <a:p>
            <a:r>
              <a:rPr lang="en-US" sz="1200" kern="1200" dirty="0">
                <a:solidFill>
                  <a:schemeClr val="tx1"/>
                </a:solidFill>
                <a:effectLst/>
                <a:latin typeface="+mn-lt"/>
                <a:ea typeface="+mn-ea"/>
                <a:cs typeface="+mn-cs"/>
              </a:rPr>
              <a:t>Post cut-off productions</a:t>
            </a:r>
          </a:p>
          <a:p>
            <a:r>
              <a:rPr lang="en-US" sz="1200" kern="1200" dirty="0">
                <a:solidFill>
                  <a:schemeClr val="tx1"/>
                </a:solidFill>
                <a:effectLst/>
                <a:latin typeface="+mn-lt"/>
                <a:ea typeface="+mn-ea"/>
                <a:cs typeface="+mn-cs"/>
              </a:rPr>
              <a:t>52 - 8/22/2025, Friday night, contained some bad files and missing files. </a:t>
            </a:r>
          </a:p>
          <a:p>
            <a:r>
              <a:rPr lang="en-US" sz="1200" kern="1200" dirty="0">
                <a:solidFill>
                  <a:schemeClr val="tx1"/>
                </a:solidFill>
                <a:effectLst/>
                <a:latin typeface="+mn-lt"/>
                <a:ea typeface="+mn-ea"/>
                <a:cs typeface="+mn-cs"/>
              </a:rPr>
              <a:t>53 -  8/27/2025. </a:t>
            </a:r>
          </a:p>
          <a:p>
            <a:r>
              <a:rPr lang="en-US" sz="1200" kern="1200" dirty="0">
                <a:solidFill>
                  <a:schemeClr val="tx1"/>
                </a:solidFill>
                <a:effectLst/>
                <a:latin typeface="+mn-lt"/>
                <a:ea typeface="+mn-ea"/>
                <a:cs typeface="+mn-cs"/>
              </a:rPr>
              <a:t>54 -  9/2/2025, one of the file folders was empty and there was a bad DAT file. </a:t>
            </a:r>
          </a:p>
          <a:p>
            <a:r>
              <a:rPr lang="en-US" sz="1200" kern="1200" dirty="0">
                <a:solidFill>
                  <a:schemeClr val="tx1"/>
                </a:solidFill>
                <a:effectLst/>
                <a:latin typeface="+mn-lt"/>
                <a:ea typeface="+mn-ea"/>
                <a:cs typeface="+mn-cs"/>
              </a:rPr>
              <a:t>55 -  9/9/2025, contained some unviewable files. </a:t>
            </a:r>
          </a:p>
          <a:p>
            <a:r>
              <a:rPr lang="en-US" sz="1200" kern="1200" dirty="0">
                <a:solidFill>
                  <a:schemeClr val="tx1"/>
                </a:solidFill>
                <a:effectLst/>
                <a:latin typeface="+mn-lt"/>
                <a:ea typeface="+mn-ea"/>
                <a:cs typeface="+mn-cs"/>
              </a:rPr>
              <a:t>56 -  9/17/2025. </a:t>
            </a:r>
          </a:p>
          <a:p>
            <a:r>
              <a:rPr lang="en-US" sz="1200" kern="1200" dirty="0">
                <a:solidFill>
                  <a:schemeClr val="tx1"/>
                </a:solidFill>
                <a:effectLst/>
                <a:latin typeface="+mn-lt"/>
                <a:ea typeface="+mn-ea"/>
                <a:cs typeface="+mn-cs"/>
              </a:rPr>
              <a:t>57 -  9/19/2025, Friday night. </a:t>
            </a:r>
          </a:p>
          <a:p>
            <a:r>
              <a:rPr lang="en-US" sz="1200" kern="1200" dirty="0">
                <a:solidFill>
                  <a:schemeClr val="tx1"/>
                </a:solidFill>
                <a:effectLst/>
                <a:latin typeface="+mn-lt"/>
                <a:ea typeface="+mn-ea"/>
                <a:cs typeface="+mn-cs"/>
              </a:rPr>
              <a:t>58 -  9/19/2025, Friday night. </a:t>
            </a:r>
          </a:p>
          <a:p>
            <a:r>
              <a:rPr lang="en-US" sz="1200" kern="1200" dirty="0">
                <a:solidFill>
                  <a:schemeClr val="tx1"/>
                </a:solidFill>
                <a:effectLst/>
                <a:latin typeface="+mn-lt"/>
                <a:ea typeface="+mn-ea"/>
                <a:cs typeface="+mn-cs"/>
              </a:rPr>
              <a:t>59 -  9/26/2025, Friday night, D forgot to send password to access files. </a:t>
            </a:r>
          </a:p>
          <a:p>
            <a:r>
              <a:rPr lang="en-US" sz="1200" kern="1200" dirty="0">
                <a:solidFill>
                  <a:schemeClr val="tx1"/>
                </a:solidFill>
                <a:effectLst/>
                <a:latin typeface="+mn-lt"/>
                <a:ea typeface="+mn-ea"/>
                <a:cs typeface="+mn-cs"/>
              </a:rPr>
              <a:t>60 -  9/30/2025</a:t>
            </a:r>
          </a:p>
          <a:p>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After the discovery and motion cut-off on August 8, 2025, the City produced nine sets of documents totaling 33,647 pages – nearly 10% of the total number of pages the City produced to Plaintiffs.</a:t>
            </a:r>
          </a:p>
          <a:p>
            <a:endParaRPr lang="en-US" dirty="0"/>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17</a:t>
            </a:fld>
            <a:endParaRPr lang="en-US" dirty="0"/>
          </a:p>
        </p:txBody>
      </p:sp>
    </p:spTree>
    <p:extLst>
      <p:ext uri="{BB962C8B-B14F-4D97-AF65-F5344CB8AC3E}">
        <p14:creationId xmlns:p14="http://schemas.microsoft.com/office/powerpoint/2010/main" val="4080514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What is a </a:t>
            </a:r>
            <a:r>
              <a:rPr lang="en-US" dirty="0" err="1"/>
              <a:t>CASp</a:t>
            </a:r>
            <a:r>
              <a:rPr lang="en-US" dirty="0"/>
              <a:t>?</a:t>
            </a:r>
          </a:p>
          <a:p>
            <a:r>
              <a:rPr lang="en-US" dirty="0"/>
              <a:t>A Certified Access Specialist (</a:t>
            </a:r>
            <a:r>
              <a:rPr lang="en-US" dirty="0" err="1"/>
              <a:t>CASp</a:t>
            </a:r>
            <a:r>
              <a:rPr lang="en-US" dirty="0"/>
              <a:t>) is a professional who has passed an examination and has been certified by the State of California to have specialized knowledge of the applicability of state and federal construction-related accessibility standards. A </a:t>
            </a:r>
            <a:r>
              <a:rPr lang="en-US" dirty="0" err="1"/>
              <a:t>CASp</a:t>
            </a:r>
            <a:r>
              <a:rPr lang="en-US" dirty="0"/>
              <a:t> will know which standards apply to your property based on the age of your facility and its history of improvements. While a licensed design professional, such as an architect or engineer, can provide you an access compliance evaluation of your facility, only a </a:t>
            </a:r>
            <a:r>
              <a:rPr lang="en-US" dirty="0" err="1"/>
              <a:t>CASp</a:t>
            </a:r>
            <a:r>
              <a:rPr lang="en-US" dirty="0"/>
              <a:t> can provide services that offer you “qualified defendant” status in a construction-related accessibility lawsuit.</a:t>
            </a:r>
          </a:p>
          <a:p>
            <a:r>
              <a:rPr lang="en-US" dirty="0"/>
              <a:t>Source: </a:t>
            </a:r>
            <a:r>
              <a:rPr lang="en-US" dirty="0">
                <a:hlinkClick r:id="rId3"/>
              </a:rPr>
              <a:t>https://www.dgs.ca.gov/DSA/Resources/CASp-Property-Inspection</a:t>
            </a:r>
            <a:r>
              <a:rPr lang="en-US" dirty="0"/>
              <a:t> </a:t>
            </a:r>
          </a:p>
          <a:p>
            <a:endParaRPr lang="en-US" dirty="0"/>
          </a:p>
          <a:p>
            <a:pPr marL="457200" indent="-457200">
              <a:buFont typeface="Arial" panose="020B0604020202020204" pitchFamily="34" charset="0"/>
              <a:buChar char="•"/>
            </a:pPr>
            <a:r>
              <a:rPr lang="en-US" dirty="0"/>
              <a:t>Plaintiffs retained six </a:t>
            </a:r>
            <a:r>
              <a:rPr lang="en-US" dirty="0" err="1"/>
              <a:t>CASps</a:t>
            </a:r>
            <a:r>
              <a:rPr lang="en-US" dirty="0"/>
              <a:t> as experts </a:t>
            </a:r>
          </a:p>
          <a:p>
            <a:pPr marL="457200" indent="-457200">
              <a:buFont typeface="Arial" panose="020B0604020202020204" pitchFamily="34" charset="0"/>
              <a:buChar char="•"/>
            </a:pPr>
            <a:r>
              <a:rPr lang="en-US" dirty="0"/>
              <a:t>Three </a:t>
            </a:r>
            <a:r>
              <a:rPr lang="en-US" dirty="0" err="1"/>
              <a:t>CASps</a:t>
            </a:r>
            <a:r>
              <a:rPr lang="en-US" dirty="0"/>
              <a:t> retained before class certification</a:t>
            </a:r>
          </a:p>
          <a:p>
            <a:pPr marL="914400" lvl="1" indent="-457200">
              <a:buFont typeface="Arial" panose="020B0604020202020204" pitchFamily="34" charset="0"/>
              <a:buChar char="•"/>
            </a:pPr>
            <a:r>
              <a:rPr lang="en-US" dirty="0"/>
              <a:t>Inspected 10 parks in December 2025</a:t>
            </a:r>
          </a:p>
          <a:p>
            <a:pPr marL="914400" lvl="1" indent="-457200">
              <a:buFont typeface="Arial" panose="020B0604020202020204" pitchFamily="34" charset="0"/>
              <a:buChar char="•"/>
            </a:pPr>
            <a:r>
              <a:rPr lang="en-US" dirty="0"/>
              <a:t>Provided declarations and reports for class certification motion </a:t>
            </a:r>
          </a:p>
          <a:p>
            <a:pPr marL="457200" indent="-457200">
              <a:buFont typeface="Arial" panose="020B0604020202020204" pitchFamily="34" charset="0"/>
              <a:buChar char="•"/>
            </a:pPr>
            <a:r>
              <a:rPr lang="en-US" dirty="0"/>
              <a:t>Three additional </a:t>
            </a:r>
            <a:r>
              <a:rPr lang="en-US" dirty="0" err="1"/>
              <a:t>CASps</a:t>
            </a:r>
            <a:r>
              <a:rPr lang="en-US" dirty="0"/>
              <a:t> retained after class certification</a:t>
            </a:r>
          </a:p>
          <a:p>
            <a:pPr marL="914400" lvl="1" indent="-457200">
              <a:buFont typeface="Arial" panose="020B0604020202020204" pitchFamily="34" charset="0"/>
              <a:buChar char="•"/>
            </a:pPr>
            <a:r>
              <a:rPr lang="en-US" dirty="0"/>
              <a:t>Inspected 66 parks from March to June 2025</a:t>
            </a:r>
          </a:p>
          <a:p>
            <a:pPr marL="914400" lvl="1" indent="-457200">
              <a:buFont typeface="Arial" panose="020B0604020202020204" pitchFamily="34" charset="0"/>
              <a:buChar char="•"/>
            </a:pPr>
            <a:r>
              <a:rPr lang="en-US" dirty="0"/>
              <a:t>Two </a:t>
            </a:r>
            <a:r>
              <a:rPr lang="en-US" dirty="0" err="1"/>
              <a:t>CASps</a:t>
            </a:r>
            <a:r>
              <a:rPr lang="en-US" dirty="0"/>
              <a:t> employed a team of inspectors (each assessed 20+ parks)</a:t>
            </a:r>
          </a:p>
          <a:p>
            <a:pPr marL="457200" indent="-457200">
              <a:buFont typeface="Arial" panose="020B0604020202020204" pitchFamily="34" charset="0"/>
              <a:buChar char="•"/>
            </a:pPr>
            <a:r>
              <a:rPr lang="en-US" dirty="0"/>
              <a:t>Onsite inspections at 76 parks in total</a:t>
            </a:r>
          </a:p>
          <a:p>
            <a:pPr marL="457200" indent="-457200">
              <a:buFont typeface="Arial" panose="020B0604020202020204" pitchFamily="34" charset="0"/>
              <a:buChar char="•"/>
            </a:pPr>
            <a:r>
              <a:rPr lang="en-US" dirty="0"/>
              <a:t>Five of six </a:t>
            </a:r>
            <a:r>
              <a:rPr lang="en-US" dirty="0" err="1"/>
              <a:t>CASps</a:t>
            </a:r>
            <a:r>
              <a:rPr lang="en-US" dirty="0"/>
              <a:t> were also licensed architects</a:t>
            </a:r>
          </a:p>
          <a:p>
            <a:pPr marL="457200" indent="-457200">
              <a:buFont typeface="Arial" panose="020B0604020202020204" pitchFamily="34" charset="0"/>
              <a:buChar char="•"/>
            </a:pPr>
            <a:r>
              <a:rPr lang="en-US" dirty="0"/>
              <a:t>Additional architectural expert re purposes of accessibility standards</a:t>
            </a:r>
          </a:p>
          <a:p>
            <a:pPr marL="457200" indent="-457200">
              <a:buFont typeface="Arial" panose="020B0604020202020204" pitchFamily="34" charset="0"/>
              <a:buChar char="•"/>
            </a:pPr>
            <a:endParaRPr lang="en-US" dirty="0"/>
          </a:p>
          <a:p>
            <a:pPr marL="0" indent="0">
              <a:buFont typeface="Arial" panose="020B0604020202020204" pitchFamily="34" charset="0"/>
              <a:buNone/>
            </a:pPr>
            <a:r>
              <a:rPr lang="en-US" dirty="0"/>
              <a:t>Expert Reports</a:t>
            </a:r>
          </a:p>
          <a:p>
            <a:pPr marL="457200" indent="-457200">
              <a:buFont typeface="Arial" panose="020B0604020202020204" pitchFamily="34" charset="0"/>
              <a:buChar char="•"/>
            </a:pPr>
            <a:r>
              <a:rPr lang="en-US" dirty="0"/>
              <a:t>Served June 20, 2025</a:t>
            </a:r>
          </a:p>
          <a:p>
            <a:pPr marL="457200" indent="-457200">
              <a:buFont typeface="Arial" panose="020B0604020202020204" pitchFamily="34" charset="0"/>
              <a:buChar char="•"/>
            </a:pPr>
            <a:r>
              <a:rPr lang="en-US" dirty="0"/>
              <a:t>Barriers identified under both federal standard (ADAS or ADAAG) and applicable version of California Building Code</a:t>
            </a:r>
          </a:p>
          <a:p>
            <a:pPr marL="457200" indent="-457200">
              <a:buFont typeface="Arial" panose="020B0604020202020204" pitchFamily="34" charset="0"/>
              <a:buChar char="•"/>
            </a:pPr>
            <a:r>
              <a:rPr lang="en-US" dirty="0"/>
              <a:t>Narrative sections describing the park facilities inspected, access barriers identified, and construction and alteration histories</a:t>
            </a:r>
          </a:p>
          <a:p>
            <a:pPr marL="457200" indent="-457200">
              <a:buFont typeface="Arial" panose="020B0604020202020204" pitchFamily="34" charset="0"/>
              <a:buChar char="•"/>
            </a:pPr>
            <a:r>
              <a:rPr lang="en-US" dirty="0"/>
              <a:t>Matrixes provided details for each barrier (measurements, applicable access standards, photos)</a:t>
            </a:r>
          </a:p>
          <a:p>
            <a:pPr marL="457200" indent="-457200">
              <a:buFont typeface="Arial" panose="020B0604020202020204" pitchFamily="34" charset="0"/>
              <a:buChar char="•"/>
            </a:pPr>
            <a:r>
              <a:rPr lang="en-US" dirty="0"/>
              <a:t>Opinions regarding City’s design plans</a:t>
            </a:r>
          </a:p>
          <a:p>
            <a:pPr marL="457200" indent="-457200">
              <a:buFont typeface="Arial" panose="020B0604020202020204" pitchFamily="34" charset="0"/>
              <a:buChar char="•"/>
            </a:pPr>
            <a:r>
              <a:rPr lang="en-US" dirty="0"/>
              <a:t>Certain experts reviewed City’s policies</a:t>
            </a:r>
          </a:p>
          <a:p>
            <a:pPr marL="457200" indent="-457200">
              <a:buFont typeface="Arial" panose="020B0604020202020204" pitchFamily="34" charset="0"/>
              <a:buChar char="•"/>
            </a:pPr>
            <a:r>
              <a:rPr lang="en-US" dirty="0"/>
              <a:t>Overall conclusions</a:t>
            </a:r>
          </a:p>
          <a:p>
            <a:pPr marL="457200" indent="-457200">
              <a:buFont typeface="Arial" panose="020B0604020202020204" pitchFamily="34" charset="0"/>
              <a:buChar char="•"/>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18</a:t>
            </a:fld>
            <a:endParaRPr lang="en-US" dirty="0"/>
          </a:p>
        </p:txBody>
      </p:sp>
    </p:spTree>
    <p:extLst>
      <p:ext uri="{BB962C8B-B14F-4D97-AF65-F5344CB8AC3E}">
        <p14:creationId xmlns:p14="http://schemas.microsoft.com/office/powerpoint/2010/main" val="874653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22</a:t>
            </a:fld>
            <a:endParaRPr lang="en-US" dirty="0"/>
          </a:p>
        </p:txBody>
      </p:sp>
    </p:spTree>
    <p:extLst>
      <p:ext uri="{BB962C8B-B14F-4D97-AF65-F5344CB8AC3E}">
        <p14:creationId xmlns:p14="http://schemas.microsoft.com/office/powerpoint/2010/main" val="3506493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23</a:t>
            </a:fld>
            <a:endParaRPr lang="en-US" dirty="0"/>
          </a:p>
        </p:txBody>
      </p:sp>
    </p:spTree>
    <p:extLst>
      <p:ext uri="{BB962C8B-B14F-4D97-AF65-F5344CB8AC3E}">
        <p14:creationId xmlns:p14="http://schemas.microsoft.com/office/powerpoint/2010/main" val="978695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n-US" dirty="0"/>
              <a:t>Trial time is precious; use every second</a:t>
            </a:r>
          </a:p>
          <a:p>
            <a:pPr lvl="1">
              <a:buFont typeface="Arial" panose="020B0604020202020204" pitchFamily="34" charset="0"/>
              <a:buChar char="•"/>
            </a:pPr>
            <a:r>
              <a:rPr lang="en-US" dirty="0"/>
              <a:t>“Time is your currency”</a:t>
            </a:r>
          </a:p>
          <a:p>
            <a:pPr lvl="1">
              <a:buFont typeface="Arial" panose="020B0604020202020204" pitchFamily="34" charset="0"/>
              <a:buChar char="•"/>
            </a:pPr>
            <a:r>
              <a:rPr lang="en-US" dirty="0"/>
              <a:t>Talk about the process of making the highlight reel</a:t>
            </a:r>
          </a:p>
          <a:p>
            <a:pPr lvl="1">
              <a:buFont typeface="Arial" panose="020B0604020202020204" pitchFamily="34" charset="0"/>
              <a:buChar char="•"/>
            </a:pPr>
            <a:r>
              <a:rPr lang="en-US" dirty="0"/>
              <a:t>Doar and trial exhibits</a:t>
            </a:r>
          </a:p>
          <a:p>
            <a:pPr lvl="1">
              <a:buFont typeface="Arial" panose="020B0604020202020204" pitchFamily="34" charset="0"/>
              <a:buChar char="•"/>
            </a:pPr>
            <a:r>
              <a:rPr lang="en-US" dirty="0"/>
              <a:t>Tech assistance in court </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26</a:t>
            </a:fld>
            <a:endParaRPr lang="en-US" dirty="0"/>
          </a:p>
        </p:txBody>
      </p:sp>
    </p:spTree>
    <p:extLst>
      <p:ext uri="{BB962C8B-B14F-4D97-AF65-F5344CB8AC3E}">
        <p14:creationId xmlns:p14="http://schemas.microsoft.com/office/powerpoint/2010/main" val="3045319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28</a:t>
            </a:fld>
            <a:endParaRPr lang="en-US" dirty="0"/>
          </a:p>
        </p:txBody>
      </p:sp>
    </p:spTree>
    <p:extLst>
      <p:ext uri="{BB962C8B-B14F-4D97-AF65-F5344CB8AC3E}">
        <p14:creationId xmlns:p14="http://schemas.microsoft.com/office/powerpoint/2010/main" val="995491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a:t>
            </a:fld>
            <a:endParaRPr lang="en-US" dirty="0"/>
          </a:p>
        </p:txBody>
      </p:sp>
    </p:spTree>
    <p:extLst>
      <p:ext uri="{BB962C8B-B14F-4D97-AF65-F5344CB8AC3E}">
        <p14:creationId xmlns:p14="http://schemas.microsoft.com/office/powerpoint/2010/main" val="1607116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A3552-EE3D-68A8-A977-8F9410F7F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73626-09E9-6110-F654-29656C350C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0141CB-9DF1-DE1B-8E0A-276B7C69D9A5}"/>
              </a:ext>
            </a:extLst>
          </p:cNvPr>
          <p:cNvSpPr>
            <a:spLocks noGrp="1"/>
          </p:cNvSpPr>
          <p:nvPr>
            <p:ph type="body" idx="1"/>
          </p:nvPr>
        </p:nvSpPr>
        <p:spPr/>
        <p:txBody>
          <a:bodyPr/>
          <a:lstStyle/>
          <a:p>
            <a:r>
              <a:rPr lang="en-US" dirty="0"/>
              <a:t>Discuss pervasive barriers; barriers start from the </a:t>
            </a:r>
            <a:r>
              <a:rPr lang="en-US" dirty="0" err="1"/>
              <a:t>beginn</a:t>
            </a:r>
            <a:endParaRPr lang="en-US" dirty="0"/>
          </a:p>
          <a:p>
            <a:endParaRPr lang="en-US" dirty="0"/>
          </a:p>
          <a:p>
            <a:r>
              <a:rPr lang="en-US" dirty="0"/>
              <a:t>Provide plaintiff and class member stories about impact of barriers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maintenance division is not trained to and generally does not look at or measure door pressure, sink faucet button pressure, water fountain button pressure, door opening/closing speeds, or sink drain pipe insulation as part of their inspections of park facilities.</a:t>
            </a:r>
          </a:p>
          <a:p>
            <a:endParaRPr lang="en-US" dirty="0"/>
          </a:p>
        </p:txBody>
      </p:sp>
      <p:sp>
        <p:nvSpPr>
          <p:cNvPr id="4" name="Slide Number Placeholder 3">
            <a:extLst>
              <a:ext uri="{FF2B5EF4-FFF2-40B4-BE49-F238E27FC236}">
                <a16:creationId xmlns:a16="http://schemas.microsoft.com/office/drawing/2014/main" id="{A4A58C92-63CD-69BD-1713-3B27E1597A90}"/>
              </a:ext>
            </a:extLst>
          </p:cNvPr>
          <p:cNvSpPr>
            <a:spLocks noGrp="1"/>
          </p:cNvSpPr>
          <p:nvPr>
            <p:ph type="sldNum" sz="quarter" idx="5"/>
          </p:nvPr>
        </p:nvSpPr>
        <p:spPr/>
        <p:txBody>
          <a:bodyPr/>
          <a:lstStyle/>
          <a:p>
            <a:fld id="{F97DC217-DF71-1A49-B3EA-559F1F43B0FF}" type="slidenum">
              <a:rPr lang="en-US" smtClean="0"/>
              <a:t>3</a:t>
            </a:fld>
            <a:endParaRPr lang="en-US" dirty="0"/>
          </a:p>
        </p:txBody>
      </p:sp>
    </p:spTree>
    <p:extLst>
      <p:ext uri="{BB962C8B-B14F-4D97-AF65-F5344CB8AC3E}">
        <p14:creationId xmlns:p14="http://schemas.microsoft.com/office/powerpoint/2010/main" val="312235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D7224-2448-37C0-D3A2-D852BA318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281610-AF24-52BD-91D8-8392341A05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FEA40E-1E96-6681-A840-5B81F8AD95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E751B5-8AE5-892C-3A39-EDFEEDA3FA92}"/>
              </a:ext>
            </a:extLst>
          </p:cNvPr>
          <p:cNvSpPr>
            <a:spLocks noGrp="1"/>
          </p:cNvSpPr>
          <p:nvPr>
            <p:ph type="sldNum" sz="quarter" idx="5"/>
          </p:nvPr>
        </p:nvSpPr>
        <p:spPr/>
        <p:txBody>
          <a:bodyPr/>
          <a:lstStyle/>
          <a:p>
            <a:fld id="{5D901845-659E-445E-B068-2E6A7E5DEA1D}" type="slidenum">
              <a:rPr lang="en-US" smtClean="0"/>
              <a:t>5</a:t>
            </a:fld>
            <a:endParaRPr lang="en-US"/>
          </a:p>
        </p:txBody>
      </p:sp>
    </p:spTree>
    <p:extLst>
      <p:ext uri="{BB962C8B-B14F-4D97-AF65-F5344CB8AC3E}">
        <p14:creationId xmlns:p14="http://schemas.microsoft.com/office/powerpoint/2010/main" val="1436521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pervasive barriers; barriers start from the beginning, i.e. entry into the park </a:t>
            </a:r>
          </a:p>
          <a:p>
            <a:endParaRPr lang="en-US" dirty="0"/>
          </a:p>
          <a:p>
            <a:r>
              <a:rPr lang="en-US" dirty="0"/>
              <a:t>Provide plaintiff and class member stories about impact of barriers</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9</a:t>
            </a:fld>
            <a:endParaRPr lang="en-US" dirty="0"/>
          </a:p>
        </p:txBody>
      </p:sp>
    </p:spTree>
    <p:extLst>
      <p:ext uri="{BB962C8B-B14F-4D97-AF65-F5344CB8AC3E}">
        <p14:creationId xmlns:p14="http://schemas.microsoft.com/office/powerpoint/2010/main" val="853443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kern="1200" dirty="0">
                <a:solidFill>
                  <a:schemeClr val="tx1"/>
                </a:solidFill>
                <a:latin typeface="+mn-lt"/>
                <a:ea typeface="+mn-ea"/>
                <a:cs typeface="Times New Roman" panose="02020603050405020304" pitchFamily="18" charset="0"/>
              </a:rPr>
              <a:t>Each facility or part of a facility constructed by, on behalf of, or for the use of a public entity shall be designed and constructed in such a manner that the facility or part of the facility is readily accessible to and usable by individuals with disabilities, if the construction commenced after January 26, 1992.   </a:t>
            </a:r>
          </a:p>
          <a:p>
            <a:pPr algn="l"/>
            <a:r>
              <a:rPr lang="en-US" sz="1200" kern="1200" dirty="0">
                <a:solidFill>
                  <a:schemeClr val="tx1"/>
                </a:solidFill>
                <a:latin typeface="+mn-lt"/>
                <a:ea typeface="+mn-ea"/>
                <a:cs typeface="Times New Roman" panose="02020603050405020304" pitchFamily="18" charset="0"/>
              </a:rPr>
              <a:t>28 C.F.R. § 35.151(a)(1).</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cs typeface="Times New Roman" panose="02020603050405020304" pitchFamily="18" charset="0"/>
              </a:rPr>
              <a:t>From January 26, 1992 to September 14, 2010</a:t>
            </a:r>
            <a:r>
              <a:rPr lang="en-US" sz="1200" dirty="0">
                <a:cs typeface="Times New Roman" panose="02020603050405020304" pitchFamily="18" charset="0"/>
              </a:rPr>
              <a:t>, a public entity was permitted to comply with either the 1991 Americans with Disabilities Act Accessibility Guidelines (“ADAAG”) or the Uniform Federal Accessibility Standards (“UFAS”).   28 C.F.R. §  35.151(c)(1).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cs typeface="Times New Roman" panose="02020603050405020304" pitchFamily="18" charset="0"/>
              </a:rPr>
              <a:t>From September 15, 2010 to March 14, 2012</a:t>
            </a:r>
            <a:r>
              <a:rPr lang="en-US" sz="1200" dirty="0">
                <a:cs typeface="Times New Roman" panose="02020603050405020304" pitchFamily="18" charset="0"/>
              </a:rPr>
              <a:t>, a public entity was permitted to comply with either ADAAG, UFAS or the 2010 Americans with Disabilities Act Accessibility Standards (“2010 ADAS”).   28 C.F.R. § 35.151(c)(2).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Times New Roman" panose="02020603050405020304" pitchFamily="18" charset="0"/>
            </a:endParaRPr>
          </a:p>
          <a:p>
            <a:r>
              <a:rPr lang="en-US" sz="1200" b="1" dirty="0">
                <a:cs typeface="Times New Roman" panose="02020603050405020304" pitchFamily="18" charset="0"/>
              </a:rPr>
              <a:t>Since March 15, 2012</a:t>
            </a:r>
            <a:r>
              <a:rPr lang="en-US" sz="1200" dirty="0">
                <a:cs typeface="Times New Roman" panose="02020603050405020304" pitchFamily="18" charset="0"/>
              </a:rPr>
              <a:t>, a public entity was and is required to comply with the 2010 ADAS. </a:t>
            </a:r>
          </a:p>
          <a:p>
            <a:r>
              <a:rPr lang="en-US" sz="1200" dirty="0">
                <a:cs typeface="Times New Roman" panose="02020603050405020304" pitchFamily="18" charset="0"/>
              </a:rPr>
              <a:t>28 C.F.R. § 35.151(c)(3).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10</a:t>
            </a:fld>
            <a:endParaRPr lang="en-US" dirty="0"/>
          </a:p>
        </p:txBody>
      </p:sp>
    </p:spTree>
    <p:extLst>
      <p:ext uri="{BB962C8B-B14F-4D97-AF65-F5344CB8AC3E}">
        <p14:creationId xmlns:p14="http://schemas.microsoft.com/office/powerpoint/2010/main" val="1607116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34C37-EF23-57F0-DD8F-09FAE22D0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53D5DD-4606-46F6-F5C9-A0213D9D21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3E7EC5-EB8E-48B9-9B6E-B6E29E8BFC5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Times New Roman" panose="02020603050405020304" pitchFamily="18" charset="0"/>
              </a:rPr>
              <a:t>Each facility or part of a facility altered by, on behalf of, or for the use of a public entity in a manner that affects or could affect the usability of the facility or part of the facility shall, to the maximum extent feasible, be altered in such manner that the altered portion of the facility is readily accessible to and usable by individuals with disabilities, if the alteration was commenced after January 26, 1992.  28 C.F.R. § 35.151(b)(1).</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Times New Roman" panose="02020603050405020304" pitchFamily="18" charset="0"/>
              </a:rPr>
              <a:t>An alteration that affects or could affect the usability of or access to an area of a facility that contains a </a:t>
            </a:r>
            <a:r>
              <a:rPr lang="en-US" sz="1200" b="1" dirty="0">
                <a:cs typeface="Times New Roman" panose="02020603050405020304" pitchFamily="18" charset="0"/>
              </a:rPr>
              <a:t>primary function </a:t>
            </a:r>
            <a:r>
              <a:rPr lang="en-US" sz="1200" dirty="0">
                <a:cs typeface="Times New Roman" panose="02020603050405020304" pitchFamily="18" charset="0"/>
              </a:rPr>
              <a:t>shall be made so as to ensure that, to the maximum extent feasible, the </a:t>
            </a:r>
            <a:r>
              <a:rPr lang="en-US" sz="1200" b="1" dirty="0">
                <a:cs typeface="Times New Roman" panose="02020603050405020304" pitchFamily="18" charset="0"/>
              </a:rPr>
              <a:t>path of travel </a:t>
            </a:r>
            <a:r>
              <a:rPr lang="en-US" sz="1200" dirty="0">
                <a:cs typeface="Times New Roman" panose="02020603050405020304" pitchFamily="18" charset="0"/>
              </a:rPr>
              <a:t>to the altered area and the restrooms, telephones, and drinking fountains serving the altered area are readily accessible to and usable by individuals with disabilities, including individuals who use wheelchairs, unless the cost and scope of such alterations is </a:t>
            </a:r>
            <a:r>
              <a:rPr lang="en-US" sz="1200" b="1" dirty="0">
                <a:cs typeface="Times New Roman" panose="02020603050405020304" pitchFamily="18" charset="0"/>
              </a:rPr>
              <a:t>disproportionate</a:t>
            </a:r>
            <a:r>
              <a:rPr lang="en-US" sz="1200" dirty="0">
                <a:cs typeface="Times New Roman" panose="02020603050405020304" pitchFamily="18" charset="0"/>
              </a:rPr>
              <a:t> to the cost of the overall alteration.  28 C.F.R. § 35.151(b)(4).</a:t>
            </a:r>
          </a:p>
          <a:p>
            <a:endParaRPr lang="en-US" dirty="0"/>
          </a:p>
          <a:p>
            <a:pPr marL="285750" indent="-285750">
              <a:buFont typeface="Arial" panose="020B0604020202020204" pitchFamily="34" charset="0"/>
              <a:buChar char="•"/>
            </a:pPr>
            <a:r>
              <a:rPr lang="en-US" sz="1200" b="1" u="sng" dirty="0">
                <a:cs typeface="Times New Roman" panose="02020603050405020304" pitchFamily="18" charset="0"/>
              </a:rPr>
              <a:t>Primary Function</a:t>
            </a:r>
            <a:r>
              <a:rPr lang="en-US" sz="1200" dirty="0">
                <a:cs typeface="Times New Roman" panose="02020603050405020304" pitchFamily="18" charset="0"/>
              </a:rPr>
              <a:t>: a major activity for which the facility is intended, including the dining area in a cafeteria, meeting rooms in a conference center, and offices / work areas in which the activities of the public entity using the facility area carried out.  28 C.F.R. § 35.151(b)(4)(</a:t>
            </a:r>
            <a:r>
              <a:rPr lang="en-US" sz="1200" dirty="0" err="1">
                <a:cs typeface="Times New Roman" panose="02020603050405020304" pitchFamily="18" charset="0"/>
              </a:rPr>
              <a:t>i</a:t>
            </a:r>
            <a:r>
              <a:rPr lang="en-US" sz="1200" dirty="0">
                <a:cs typeface="Times New Roman" panose="02020603050405020304" pitchFamily="18" charset="0"/>
              </a:rPr>
              <a:t>).</a:t>
            </a:r>
          </a:p>
          <a:p>
            <a:endParaRPr lang="en-US" sz="1200" dirty="0">
              <a:cs typeface="Times New Roman" panose="02020603050405020304" pitchFamily="18" charset="0"/>
            </a:endParaRPr>
          </a:p>
          <a:p>
            <a:pPr marL="285750" indent="-285750">
              <a:buFont typeface="Arial" panose="020B0604020202020204" pitchFamily="34" charset="0"/>
              <a:buChar char="•"/>
            </a:pPr>
            <a:r>
              <a:rPr lang="en-US" sz="1200" b="1" u="sng" dirty="0">
                <a:cs typeface="Times New Roman" panose="02020603050405020304" pitchFamily="18" charset="0"/>
              </a:rPr>
              <a:t>Path of Travel</a:t>
            </a:r>
            <a:r>
              <a:rPr lang="en-US" sz="1200" dirty="0">
                <a:cs typeface="Times New Roman" panose="02020603050405020304" pitchFamily="18" charset="0"/>
              </a:rPr>
              <a:t>: a continuous, unobstructed way of pedestrian passage by means of which the altered area may be entered and exited, and which connects the altered area with an exterior approach (including sidewalks, streets and parking areas), an entrance to the facility and other parts of the facility.  28 C.F.R. § 35.151(b)(4)(ii).  </a:t>
            </a:r>
          </a:p>
          <a:p>
            <a:endParaRPr lang="en-US" sz="1200" dirty="0">
              <a:cs typeface="Times New Roman" panose="02020603050405020304" pitchFamily="18" charset="0"/>
            </a:endParaRPr>
          </a:p>
          <a:p>
            <a:pPr marL="285750" indent="-285750">
              <a:buFont typeface="Arial" panose="020B0604020202020204" pitchFamily="34" charset="0"/>
              <a:buChar char="•"/>
            </a:pPr>
            <a:r>
              <a:rPr lang="en-US" sz="1200" b="1" u="sng" dirty="0">
                <a:cs typeface="Times New Roman" panose="02020603050405020304" pitchFamily="18" charset="0"/>
              </a:rPr>
              <a:t>Disproportionality</a:t>
            </a:r>
            <a:r>
              <a:rPr lang="en-US" sz="1200" dirty="0">
                <a:cs typeface="Times New Roman" panose="02020603050405020304" pitchFamily="18" charset="0"/>
              </a:rPr>
              <a:t>: Alterations made to provide an accessible path of travel to the altered area will be deemed disproportionate to the overall alteration when the cost exceeds 20% of the cost of the alteration to the primary function area.  28 C.F.R. § 35.151(b)(4)(iii). </a:t>
            </a:r>
            <a:endParaRPr lang="en-US" sz="1200" b="1" u="sng" dirty="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FA2E191-09A7-E05E-1B33-A93E9258B51E}"/>
              </a:ext>
            </a:extLst>
          </p:cNvPr>
          <p:cNvSpPr>
            <a:spLocks noGrp="1"/>
          </p:cNvSpPr>
          <p:nvPr>
            <p:ph type="sldNum" sz="quarter" idx="5"/>
          </p:nvPr>
        </p:nvSpPr>
        <p:spPr/>
        <p:txBody>
          <a:bodyPr/>
          <a:lstStyle/>
          <a:p>
            <a:fld id="{F97DC217-DF71-1A49-B3EA-559F1F43B0FF}" type="slidenum">
              <a:rPr lang="en-US" smtClean="0"/>
              <a:t>11</a:t>
            </a:fld>
            <a:endParaRPr lang="en-US" dirty="0"/>
          </a:p>
        </p:txBody>
      </p:sp>
    </p:spTree>
    <p:extLst>
      <p:ext uri="{BB962C8B-B14F-4D97-AF65-F5344CB8AC3E}">
        <p14:creationId xmlns:p14="http://schemas.microsoft.com/office/powerpoint/2010/main" val="1668760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Class Action Complaint filed July 26, 2024  - Anniversary of the ADA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457200" indent="-457200">
              <a:buFont typeface="Arial" panose="020B0604020202020204" pitchFamily="34" charset="0"/>
              <a:buChar char="•"/>
            </a:pPr>
            <a:r>
              <a:rPr lang="en-US" dirty="0"/>
              <a:t>Motion for class certification must be filed no later than 90 days after service of the complaint, unless good cause shown</a:t>
            </a:r>
          </a:p>
          <a:p>
            <a:pPr marL="457200" indent="-457200">
              <a:buFont typeface="Arial" panose="020B0604020202020204" pitchFamily="34" charset="0"/>
              <a:buChar char="•"/>
            </a:pPr>
            <a:r>
              <a:rPr lang="en-US" dirty="0"/>
              <a:t>Briefs cannot exceed 5,600 words (default is 7,000 words per L.R. 11-6.1)</a:t>
            </a:r>
          </a:p>
          <a:p>
            <a:pPr marL="457200" indent="-457200">
              <a:buFont typeface="Arial" panose="020B0604020202020204" pitchFamily="34" charset="0"/>
              <a:buChar char="•"/>
            </a:pPr>
            <a:r>
              <a:rPr lang="en-US" dirty="0"/>
              <a:t>Reply briefs cannot exceed 10 pages</a:t>
            </a:r>
          </a:p>
          <a:p>
            <a:pPr marL="457200" indent="-457200">
              <a:buFont typeface="Arial" panose="020B0604020202020204" pitchFamily="34" charset="0"/>
              <a:buChar char="•"/>
            </a:pPr>
            <a:r>
              <a:rPr lang="en-US" dirty="0"/>
              <a:t>All appearances in person (no remote video appearance or telephone conference calls)</a:t>
            </a:r>
          </a:p>
          <a:p>
            <a:endParaRPr lang="en-US" dirty="0"/>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14</a:t>
            </a:fld>
            <a:endParaRPr lang="en-US" dirty="0"/>
          </a:p>
        </p:txBody>
      </p:sp>
    </p:spTree>
    <p:extLst>
      <p:ext uri="{BB962C8B-B14F-4D97-AF65-F5344CB8AC3E}">
        <p14:creationId xmlns:p14="http://schemas.microsoft.com/office/powerpoint/2010/main" val="371628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panose="020B0604020202020204" pitchFamily="34" charset="0"/>
              <a:buChar char="•"/>
            </a:pPr>
            <a:r>
              <a:rPr lang="en-US" dirty="0"/>
              <a:t>July 26, 2024 – Complaint filed (Anniversary of the ADA)</a:t>
            </a:r>
          </a:p>
          <a:p>
            <a:pPr marL="457200" lvl="0" indent="-457200">
              <a:buFont typeface="Arial" panose="020B0604020202020204" pitchFamily="34" charset="0"/>
              <a:buChar char="•"/>
            </a:pPr>
            <a:r>
              <a:rPr lang="en-US" dirty="0"/>
              <a:t>October 11, 2024 – City’s Answer</a:t>
            </a:r>
          </a:p>
          <a:p>
            <a:pPr marL="457200" lvl="0" indent="-457200">
              <a:buFont typeface="Arial" panose="020B0604020202020204" pitchFamily="34" charset="0"/>
              <a:buChar char="•"/>
            </a:pPr>
            <a:r>
              <a:rPr lang="en-US" dirty="0"/>
              <a:t>October 22, 2024 – Rule 26(f) Conference</a:t>
            </a:r>
          </a:p>
          <a:p>
            <a:pPr marL="457200" lvl="0" indent="-457200">
              <a:buFont typeface="Arial" panose="020B0604020202020204" pitchFamily="34" charset="0"/>
              <a:buChar char="•"/>
            </a:pPr>
            <a:r>
              <a:rPr lang="en-US" dirty="0"/>
              <a:t>October 23, 2024 – Plaintiffs’ first set of written discovery requests </a:t>
            </a:r>
          </a:p>
          <a:p>
            <a:pPr marL="457200" lvl="0" indent="-457200">
              <a:buFont typeface="Arial" panose="020B0604020202020204" pitchFamily="34" charset="0"/>
              <a:buChar char="•"/>
            </a:pPr>
            <a:r>
              <a:rPr lang="en-US" dirty="0"/>
              <a:t>November 12, 2024 – Plaintiffs’ Rule 30(b)(6) notice of deposition</a:t>
            </a:r>
          </a:p>
          <a:p>
            <a:pPr marL="457200" lvl="0" indent="-457200">
              <a:buFont typeface="Arial" panose="020B0604020202020204" pitchFamily="34" charset="0"/>
              <a:buChar char="•"/>
            </a:pPr>
            <a:r>
              <a:rPr lang="en-US" dirty="0"/>
              <a:t>November 18, 2024 – Scheduling Conference with Court</a:t>
            </a:r>
          </a:p>
          <a:p>
            <a:pPr marL="457200" lvl="0" indent="-457200">
              <a:buFont typeface="Arial" panose="020B0604020202020204" pitchFamily="34" charset="0"/>
              <a:buChar char="•"/>
            </a:pPr>
            <a:r>
              <a:rPr lang="en-US" dirty="0"/>
              <a:t>December 6, 2024 – Plaintiffs’ first discovery letter </a:t>
            </a:r>
          </a:p>
          <a:p>
            <a:pPr marL="457200" lvl="0" indent="-457200">
              <a:buFont typeface="Arial" panose="020B0604020202020204" pitchFamily="34" charset="0"/>
              <a:buChar char="•"/>
            </a:pPr>
            <a:r>
              <a:rPr lang="en-US" dirty="0"/>
              <a:t>January 10, 2025 – Joint Motion for Class Certification</a:t>
            </a:r>
          </a:p>
          <a:p>
            <a:pPr marL="457200" indent="-457200">
              <a:buFont typeface="Arial" panose="020B0604020202020204" pitchFamily="34" charset="0"/>
              <a:buChar char="•"/>
            </a:pPr>
            <a:r>
              <a:rPr lang="en-US" dirty="0"/>
              <a:t>January 31, 2025 – Plaintiffs’ first motion to compel</a:t>
            </a:r>
          </a:p>
          <a:p>
            <a:pPr marL="457200" lvl="0" indent="-457200">
              <a:buFont typeface="Arial" panose="020B0604020202020204" pitchFamily="34" charset="0"/>
              <a:buChar char="•"/>
            </a:pPr>
            <a:r>
              <a:rPr lang="en-US" dirty="0"/>
              <a:t>February 13, 2025 – Order Granting Joint Motion for Class Certification </a:t>
            </a:r>
          </a:p>
          <a:p>
            <a:pPr marL="457200" lvl="0" indent="-457200">
              <a:buFont typeface="Arial" panose="020B0604020202020204" pitchFamily="34" charset="0"/>
              <a:buChar char="•"/>
            </a:pPr>
            <a:r>
              <a:rPr lang="en-US" dirty="0"/>
              <a:t>March 26, 2025 – Plaintiffs’ second motion to compel</a:t>
            </a:r>
          </a:p>
          <a:p>
            <a:pPr marL="457200" lvl="0" indent="-457200">
              <a:buFont typeface="Arial" panose="020B0604020202020204" pitchFamily="34" charset="0"/>
              <a:buChar char="•"/>
            </a:pPr>
            <a:r>
              <a:rPr lang="en-US" dirty="0"/>
              <a:t>May through August 2025 – City’s rolling production of documents peaked</a:t>
            </a:r>
          </a:p>
          <a:p>
            <a:pPr marL="457200" lvl="0" indent="-457200">
              <a:buFont typeface="Arial" panose="020B0604020202020204" pitchFamily="34" charset="0"/>
              <a:buChar char="•"/>
            </a:pPr>
            <a:r>
              <a:rPr lang="en-US" dirty="0"/>
              <a:t>June 20, 2025 – Expert reports</a:t>
            </a:r>
          </a:p>
          <a:p>
            <a:pPr marL="457200" lvl="0" indent="-457200">
              <a:buFont typeface="Arial" panose="020B0604020202020204" pitchFamily="34" charset="0"/>
              <a:buChar char="•"/>
            </a:pPr>
            <a:r>
              <a:rPr lang="en-US" dirty="0"/>
              <a:t>August 8, 2025 – Fact discovery cut-off and deadline to file motions</a:t>
            </a:r>
          </a:p>
          <a:p>
            <a:pPr marL="457200" lvl="0" indent="-457200">
              <a:buFont typeface="Arial" panose="020B0604020202020204" pitchFamily="34" charset="0"/>
              <a:buChar char="•"/>
            </a:pPr>
            <a:r>
              <a:rPr lang="en-US" dirty="0">
                <a:highlight>
                  <a:srgbClr val="FFFF00"/>
                </a:highlight>
              </a:rPr>
              <a:t>August xx</a:t>
            </a:r>
            <a:r>
              <a:rPr lang="en-US" dirty="0"/>
              <a:t>, 2025 – City’s final production of documents</a:t>
            </a:r>
          </a:p>
          <a:p>
            <a:pPr marL="457200" lvl="0" indent="-457200">
              <a:buFont typeface="Arial" panose="020B0604020202020204" pitchFamily="34" charset="0"/>
              <a:buChar char="•"/>
            </a:pPr>
            <a:r>
              <a:rPr lang="en-US" dirty="0"/>
              <a:t>August 29, 2025 – Motions in </a:t>
            </a:r>
            <a:r>
              <a:rPr lang="en-US" dirty="0" err="1"/>
              <a:t>Limine</a:t>
            </a:r>
            <a:r>
              <a:rPr lang="en-US" dirty="0"/>
              <a:t> </a:t>
            </a:r>
          </a:p>
          <a:p>
            <a:pPr marL="457200" lvl="0" indent="-457200">
              <a:buFont typeface="Arial" panose="020B0604020202020204" pitchFamily="34" charset="0"/>
              <a:buChar char="•"/>
            </a:pPr>
            <a:r>
              <a:rPr lang="en-US" dirty="0"/>
              <a:t>September 8, 2025 – Joint Witness List and Exhibit List, Memo of Contentions</a:t>
            </a:r>
          </a:p>
          <a:p>
            <a:pPr marL="457200" lvl="0" indent="-457200">
              <a:buFont typeface="Arial" panose="020B0604020202020204" pitchFamily="34" charset="0"/>
              <a:buChar char="•"/>
            </a:pPr>
            <a:r>
              <a:rPr lang="en-US" dirty="0"/>
              <a:t>September 29, 2025 – Pretrial Conference</a:t>
            </a:r>
          </a:p>
          <a:p>
            <a:pPr marL="457200" lvl="0" indent="-457200">
              <a:buFont typeface="Arial" panose="020B0604020202020204" pitchFamily="34" charset="0"/>
              <a:buChar char="•"/>
            </a:pPr>
            <a:r>
              <a:rPr lang="en-US" dirty="0"/>
              <a:t>October 2, 2025 – Final depositions completed</a:t>
            </a:r>
          </a:p>
          <a:p>
            <a:pPr marL="457200" indent="-457200">
              <a:buFont typeface="Arial" panose="020B0604020202020204" pitchFamily="34" charset="0"/>
              <a:buChar char="•"/>
            </a:pPr>
            <a:r>
              <a:rPr lang="en-US" dirty="0"/>
              <a:t>October 14-16, 2025 – Trial</a:t>
            </a:r>
          </a:p>
          <a:p>
            <a:pPr marL="457200" lvl="0" indent="-457200">
              <a:buFont typeface="Arial" panose="020B0604020202020204" pitchFamily="34" charset="0"/>
              <a:buChar char="•"/>
            </a:pPr>
            <a:r>
              <a:rPr lang="en-US" dirty="0"/>
              <a:t>October 20, 2025 – City’s Motion for Judgment on Partial Findings Pursuant to Fed. R. Civ. P. 52(c)</a:t>
            </a:r>
          </a:p>
          <a:p>
            <a:pPr marL="457200" lvl="0" indent="-457200">
              <a:buFont typeface="Arial" panose="020B0604020202020204" pitchFamily="34" charset="0"/>
              <a:buChar char="•"/>
            </a:pPr>
            <a:r>
              <a:rPr lang="en-US" dirty="0"/>
              <a:t>October 24, 2025 – Plaintiffs’ Opposition to Motion for Judgment on Partial Findings </a:t>
            </a:r>
          </a:p>
          <a:p>
            <a:pPr marL="457200" lvl="0" indent="-457200">
              <a:buFont typeface="Arial" panose="020B0604020202020204" pitchFamily="34" charset="0"/>
              <a:buChar char="•"/>
            </a:pPr>
            <a:r>
              <a:rPr lang="en-US" dirty="0"/>
              <a:t>November 13, 2025 – Order denying City’s Motion for Judgment on Partial Findings</a:t>
            </a:r>
          </a:p>
          <a:p>
            <a:pPr marL="457200" lvl="0" indent="-457200">
              <a:buFont typeface="Arial" panose="020B0604020202020204" pitchFamily="34" charset="0"/>
              <a:buChar char="•"/>
            </a:pPr>
            <a:r>
              <a:rPr lang="en-US" dirty="0"/>
              <a:t>November 20, 2025 – Judgment</a:t>
            </a:r>
          </a:p>
          <a:p>
            <a:pPr marL="457200" lvl="0" indent="-457200">
              <a:buFont typeface="Arial" panose="020B0604020202020204" pitchFamily="34" charset="0"/>
              <a:buChar char="•"/>
            </a:pPr>
            <a:r>
              <a:rPr lang="en-US" dirty="0"/>
              <a:t>January 5, 2026 – Proposed forms of injunction </a:t>
            </a:r>
          </a:p>
          <a:p>
            <a:pPr marL="457200" indent="-457200">
              <a:buFont typeface="Arial" panose="020B0604020202020204" pitchFamily="34" charset="0"/>
              <a:buChar char="•"/>
            </a:pPr>
            <a:r>
              <a:rPr lang="en-US" dirty="0"/>
              <a:t>January 13, 2026 – Order Granting Injunctive Relief</a:t>
            </a:r>
          </a:p>
          <a:p>
            <a:endParaRPr lang="en-US" dirty="0"/>
          </a:p>
          <a:p>
            <a:r>
              <a:rPr lang="en-US" sz="4000" dirty="0"/>
              <a:t>Proposed dates in Joint Rule 26(f) Report (</a:t>
            </a:r>
            <a:r>
              <a:rPr lang="en-US" sz="4000" i="1" dirty="0"/>
              <a:t>inter alia</a:t>
            </a:r>
            <a:r>
              <a:rPr lang="en-US" sz="4000" dirty="0"/>
              <a:t>):</a:t>
            </a:r>
          </a:p>
          <a:p>
            <a:pPr marL="457200" indent="-457200">
              <a:buFont typeface="Arial" panose="020B0604020202020204" pitchFamily="34" charset="0"/>
              <a:buChar char="•"/>
            </a:pPr>
            <a:r>
              <a:rPr lang="en-US" sz="4000" dirty="0"/>
              <a:t>Deadline to amend pleadings: November 7, 2025</a:t>
            </a:r>
          </a:p>
          <a:p>
            <a:pPr marL="457200" indent="-457200">
              <a:buFont typeface="Arial" panose="020B0604020202020204" pitchFamily="34" charset="0"/>
              <a:buChar char="•"/>
            </a:pPr>
            <a:r>
              <a:rPr lang="en-US" sz="4000" dirty="0"/>
              <a:t>Non-expert discovery cut-off: May 8, 2026</a:t>
            </a:r>
          </a:p>
          <a:p>
            <a:pPr marL="457200" indent="-457200">
              <a:buFont typeface="Arial" panose="020B0604020202020204" pitchFamily="34" charset="0"/>
              <a:buChar char="•"/>
            </a:pPr>
            <a:r>
              <a:rPr lang="en-US" sz="4000" dirty="0"/>
              <a:t>Expert reports: July 24, 2026</a:t>
            </a:r>
          </a:p>
          <a:p>
            <a:pPr marL="457200" indent="-457200">
              <a:buFont typeface="Arial" panose="020B0604020202020204" pitchFamily="34" charset="0"/>
              <a:buChar char="•"/>
            </a:pPr>
            <a:r>
              <a:rPr lang="en-US" sz="4000" dirty="0"/>
              <a:t>Expert discovery cut-off: October 9, 2026</a:t>
            </a:r>
          </a:p>
          <a:p>
            <a:pPr marL="457200" indent="-457200">
              <a:buFont typeface="Arial" panose="020B0604020202020204" pitchFamily="34" charset="0"/>
              <a:buChar char="•"/>
            </a:pPr>
            <a:r>
              <a:rPr lang="en-US" sz="4000" dirty="0"/>
              <a:t>Trial: April 6, 2027 (Parties anticipated 20 days of trial)</a:t>
            </a:r>
          </a:p>
          <a:p>
            <a:pPr marL="1028700" lvl="1" indent="-571500">
              <a:buFont typeface="Wingdings" panose="05000000000000000000" pitchFamily="2" charset="2"/>
              <a:buChar char="Ø"/>
            </a:pPr>
            <a:r>
              <a:rPr lang="en-US" sz="4000" i="1" dirty="0"/>
              <a:t>32.5 months after case filing</a:t>
            </a:r>
          </a:p>
          <a:p>
            <a:pPr marL="457200" indent="-457200">
              <a:buFont typeface="Arial" panose="020B0604020202020204" pitchFamily="34" charset="0"/>
              <a:buChar char="•"/>
            </a:pPr>
            <a:endParaRPr lang="en-US" sz="4000" dirty="0"/>
          </a:p>
          <a:p>
            <a:pPr marL="457200"/>
            <a:r>
              <a:rPr lang="en-US" sz="4000" i="1" dirty="0"/>
              <a:t> See </a:t>
            </a:r>
            <a:r>
              <a:rPr lang="en-US" sz="4000" dirty="0"/>
              <a:t>Joint Rule 26(f) Report, ECF No. 39</a:t>
            </a:r>
          </a:p>
          <a:p>
            <a:endParaRPr lang="en-US" dirty="0"/>
          </a:p>
          <a:p>
            <a:r>
              <a:rPr lang="en-US" dirty="0"/>
              <a:t>Requests to Continue Case Schedule</a:t>
            </a:r>
          </a:p>
          <a:p>
            <a:pPr marL="457200" lvl="0" indent="-457200">
              <a:buFont typeface="Arial" panose="020B0604020202020204" pitchFamily="34" charset="0"/>
              <a:buChar char="•"/>
            </a:pPr>
            <a:r>
              <a:rPr lang="en-US" u="sng" dirty="0"/>
              <a:t>First request</a:t>
            </a:r>
            <a:r>
              <a:rPr lang="en-US" dirty="0"/>
              <a:t>: Joint motion to continue trial from July 29, 2025 to December 1, 2025 – filed February 24, 2025, denied in all material respects (ECF Nos. 67, 82)</a:t>
            </a:r>
          </a:p>
          <a:p>
            <a:pPr marL="457200" lvl="0" indent="-457200">
              <a:buFont typeface="Arial" panose="020B0604020202020204" pitchFamily="34" charset="0"/>
              <a:buChar char="•"/>
            </a:pPr>
            <a:r>
              <a:rPr lang="en-US" u="sng" dirty="0"/>
              <a:t>Second request</a:t>
            </a:r>
            <a:r>
              <a:rPr lang="en-US" dirty="0"/>
              <a:t>: Joint stipulation to continue trial from July 29, 2025 to November 4, 2025 – filed May 9, 2025, </a:t>
            </a:r>
            <a:r>
              <a:rPr lang="en-US" b="1" dirty="0"/>
              <a:t>granted</a:t>
            </a:r>
            <a:r>
              <a:rPr lang="en-US" dirty="0"/>
              <a:t> (ECF Nos. 100, 102)</a:t>
            </a:r>
          </a:p>
          <a:p>
            <a:pPr marL="457200" lvl="0" indent="-457200">
              <a:buFont typeface="Arial" panose="020B0604020202020204" pitchFamily="34" charset="0"/>
              <a:buChar char="•"/>
            </a:pPr>
            <a:r>
              <a:rPr lang="en-US" u="sng" dirty="0"/>
              <a:t>Third request</a:t>
            </a:r>
            <a:r>
              <a:rPr lang="en-US" dirty="0"/>
              <a:t>: Joint motion to amend scheduling order – filed August 8, 2025, denied (ECF Nos. 114, 133)</a:t>
            </a:r>
          </a:p>
          <a:p>
            <a:pPr marL="457200" lvl="0" indent="-457200">
              <a:buFont typeface="Arial" panose="020B0604020202020204" pitchFamily="34" charset="0"/>
              <a:buChar char="•"/>
            </a:pPr>
            <a:r>
              <a:rPr lang="en-US" u="sng" dirty="0"/>
              <a:t>Fourth request</a:t>
            </a:r>
            <a:r>
              <a:rPr lang="en-US" dirty="0"/>
              <a:t>: Joint stipulation to continue trial from October 14, 2025 to February 3, 2026 – filed August 14, 2025, denied (ECF Nos. 117, 119)</a:t>
            </a:r>
          </a:p>
          <a:p>
            <a:pPr marL="457200" indent="-457200">
              <a:buFont typeface="Arial" panose="020B0604020202020204" pitchFamily="34" charset="0"/>
              <a:buChar char="•"/>
            </a:pPr>
            <a:r>
              <a:rPr lang="en-US" u="sng" dirty="0"/>
              <a:t>Fifth request</a:t>
            </a:r>
            <a:r>
              <a:rPr lang="en-US" dirty="0"/>
              <a:t>: City’s ex </a:t>
            </a:r>
            <a:r>
              <a:rPr lang="en-US" dirty="0" err="1"/>
              <a:t>parte</a:t>
            </a:r>
            <a:r>
              <a:rPr lang="en-US" dirty="0"/>
              <a:t> application to continue trial – filed September 3, 2025, denied (ECF Nos. 131, 133)</a:t>
            </a:r>
            <a:endParaRPr lang="en-US" sz="160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15</a:t>
            </a:fld>
            <a:endParaRPr lang="en-US" dirty="0"/>
          </a:p>
        </p:txBody>
      </p:sp>
    </p:spTree>
    <p:extLst>
      <p:ext uri="{BB962C8B-B14F-4D97-AF65-F5344CB8AC3E}">
        <p14:creationId xmlns:p14="http://schemas.microsoft.com/office/powerpoint/2010/main" val="464118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79249-FDC0-364D-A734-AE1DE1605D28}"/>
              </a:ext>
              <a:ext uri="{C183D7F6-B498-43B3-948B-1728B52AA6E4}">
                <adec:decorative xmlns:adec="http://schemas.microsoft.com/office/drawing/2017/decorative" val="1"/>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3" y="232913"/>
            <a:ext cx="7096933" cy="3830130"/>
          </a:xfrm>
        </p:spPr>
        <p:txBody>
          <a:bodyPr anchor="b">
            <a:noAutofit/>
          </a:bodyPr>
          <a:lstStyle>
            <a:lvl1pPr algn="l">
              <a:defRPr sz="6000" b="0">
                <a:latin typeface="+mj-lt"/>
              </a:defRPr>
            </a:lvl1pPr>
          </a:lstStyle>
          <a:p>
            <a:r>
              <a:rPr lang="en-US" dirty="0"/>
              <a:t>Click to add title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779183" cy="1570038"/>
          </a:xfrm>
        </p:spPr>
        <p:txBody>
          <a:bodyPr anchor="b">
            <a:noAutofit/>
          </a:bodyPr>
          <a:lstStyle>
            <a:lvl1pPr>
              <a:defRPr sz="4800" b="0">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84832"/>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a:t>9/8/20XX</a:t>
            </a:r>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94A09A9-5501-47C1-A89A-A340965A2BE2}" type="slidenum">
              <a:rPr lang="en-US" smtClean="0"/>
              <a:pPr/>
              <a:t>‹#›</a:t>
            </a:fld>
            <a:endParaRPr lang="en-US" dirty="0"/>
          </a:p>
        </p:txBody>
      </p:sp>
      <p:sp>
        <p:nvSpPr>
          <p:cNvPr id="6" name="AutoShape 2">
            <a:extLst>
              <a:ext uri="{FF2B5EF4-FFF2-40B4-BE49-F238E27FC236}">
                <a16:creationId xmlns:a16="http://schemas.microsoft.com/office/drawing/2014/main" id="{F6125BE9-F37C-C1DE-8891-07A94A74F51A}"/>
              </a:ext>
            </a:extLst>
          </p:cNvPr>
          <p:cNvSpPr>
            <a:spLocks noGrp="1"/>
          </p:cNvSpPr>
          <p:nvPr>
            <p:ph idx="11"/>
          </p:nvPr>
        </p:nvSpPr>
        <p:spPr>
          <a:xfrm flipV="1">
            <a:off x="1167492" y="1697534"/>
            <a:ext cx="8697655" cy="9030"/>
          </a:xfrm>
          <a:prstGeom prst="line">
            <a:avLst/>
          </a:prstGeom>
          <a:ln w="38100" cap="flat">
            <a:solidFill>
              <a:schemeClr val="tx1"/>
            </a:solidFill>
            <a:prstDash val="solid"/>
            <a:headEnd type="none" w="sm" len="sm"/>
            <a:tailEnd type="none" w="sm" len="sm"/>
          </a:ln>
        </p:spPr>
        <p:txBody>
          <a:bodyPr>
            <a:normAutofit fontScale="25000" lnSpcReduction="20000"/>
          </a:bodyPr>
          <a:lstStyle>
            <a:lvl1pPr marL="0" indent="0">
              <a:buNone/>
              <a:defRPr/>
            </a:lvl1pPr>
          </a:lstStyle>
          <a:p>
            <a:endParaRPr lang="en-US" dirty="0"/>
          </a:p>
        </p:txBody>
      </p:sp>
    </p:spTree>
    <p:extLst>
      <p:ext uri="{BB962C8B-B14F-4D97-AF65-F5344CB8AC3E}">
        <p14:creationId xmlns:p14="http://schemas.microsoft.com/office/powerpoint/2010/main" val="319094516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252549"/>
            <a:ext cx="6220278" cy="3262811"/>
          </a:xfrm>
        </p:spPr>
        <p:txBody>
          <a:bodyPr anchor="b">
            <a:noAutofit/>
          </a:bodyPr>
          <a:lstStyle>
            <a:lvl1pPr algn="l">
              <a:defRPr sz="6000" b="0">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685939"/>
            <a:ext cx="6220277" cy="2919512"/>
          </a:xfrm>
        </p:spPr>
        <p:txBody>
          <a:bodyPr anchor="t" anchorCtr="0">
            <a:norm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
        <p:nvSpPr>
          <p:cNvPr id="14" name="Freeform 16">
            <a:extLst>
              <a:ext uri="{FF2B5EF4-FFF2-40B4-BE49-F238E27FC236}">
                <a16:creationId xmlns:a16="http://schemas.microsoft.com/office/drawing/2014/main" id="{FF21D273-25AA-176C-33D6-51DE7CDD4D0A}"/>
              </a:ext>
            </a:extLst>
          </p:cNvPr>
          <p:cNvSpPr/>
          <p:nvPr userDrawn="1"/>
        </p:nvSpPr>
        <p:spPr>
          <a:xfrm>
            <a:off x="10228213" y="0"/>
            <a:ext cx="1963787" cy="4572002"/>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21">
            <a:extLst>
              <a:ext uri="{FF2B5EF4-FFF2-40B4-BE49-F238E27FC236}">
                <a16:creationId xmlns:a16="http://schemas.microsoft.com/office/drawing/2014/main" id="{4BC88F9B-E773-0389-8763-D5A9EF0BBB0D}"/>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A1C659B-A509-2979-146A-9A1F79066016}"/>
              </a:ext>
            </a:extLst>
          </p:cNvPr>
          <p:cNvGrpSpPr/>
          <p:nvPr userDrawn="1"/>
        </p:nvGrpSpPr>
        <p:grpSpPr>
          <a:xfrm flipH="1">
            <a:off x="0" y="6517245"/>
            <a:ext cx="12191998" cy="340755"/>
            <a:chOff x="1" y="3735947"/>
            <a:chExt cx="12191998" cy="340755"/>
          </a:xfrm>
        </p:grpSpPr>
        <p:sp>
          <p:nvSpPr>
            <p:cNvPr id="3" name="Rectangle: Top Corners Rounded 2">
              <a:extLst>
                <a:ext uri="{FF2B5EF4-FFF2-40B4-BE49-F238E27FC236}">
                  <a16:creationId xmlns:a16="http://schemas.microsoft.com/office/drawing/2014/main" id="{77108887-0F6B-4E98-2106-A3B56CF0A0B6}"/>
                </a:ext>
              </a:extLst>
            </p:cNvPr>
            <p:cNvSpPr/>
            <p:nvPr userDrawn="1"/>
          </p:nvSpPr>
          <p:spPr>
            <a:xfrm>
              <a:off x="1" y="3735947"/>
              <a:ext cx="12191998" cy="61202"/>
            </a:xfrm>
            <a:prstGeom prst="round2SameRect">
              <a:avLst>
                <a:gd name="adj1" fmla="val 0"/>
                <a:gd name="adj2" fmla="val 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E2DE59B-FDFF-066B-45AF-048E9F14098D}"/>
                </a:ext>
              </a:extLst>
            </p:cNvPr>
            <p:cNvSpPr/>
            <p:nvPr userDrawn="1"/>
          </p:nvSpPr>
          <p:spPr>
            <a:xfrm>
              <a:off x="1" y="3794598"/>
              <a:ext cx="12191998" cy="282103"/>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Single Corner Snipped 12">
              <a:extLst>
                <a:ext uri="{FF2B5EF4-FFF2-40B4-BE49-F238E27FC236}">
                  <a16:creationId xmlns:a16="http://schemas.microsoft.com/office/drawing/2014/main" id="{5ABF756F-218D-3C29-0B3E-F0DAA981EE4E}"/>
                </a:ext>
              </a:extLst>
            </p:cNvPr>
            <p:cNvSpPr/>
            <p:nvPr userDrawn="1"/>
          </p:nvSpPr>
          <p:spPr>
            <a:xfrm>
              <a:off x="440013" y="3794599"/>
              <a:ext cx="11311972" cy="282103"/>
            </a:xfrm>
            <a:prstGeom prst="snip1Rect">
              <a:avLst>
                <a:gd name="adj"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grpSp>
        <p:nvGrpSpPr>
          <p:cNvPr id="15" name="Group 14">
            <a:extLst>
              <a:ext uri="{FF2B5EF4-FFF2-40B4-BE49-F238E27FC236}">
                <a16:creationId xmlns:a16="http://schemas.microsoft.com/office/drawing/2014/main" id="{E36DC653-0553-4CE5-B23F-DBE33B7662E5}"/>
              </a:ext>
            </a:extLst>
          </p:cNvPr>
          <p:cNvGrpSpPr/>
          <p:nvPr userDrawn="1"/>
        </p:nvGrpSpPr>
        <p:grpSpPr>
          <a:xfrm flipH="1" flipV="1">
            <a:off x="0" y="-2"/>
            <a:ext cx="12191998" cy="340755"/>
            <a:chOff x="1" y="3735947"/>
            <a:chExt cx="12191998" cy="340755"/>
          </a:xfrm>
        </p:grpSpPr>
        <p:sp>
          <p:nvSpPr>
            <p:cNvPr id="11" name="Rectangle: Top Corners Rounded 10">
              <a:extLst>
                <a:ext uri="{FF2B5EF4-FFF2-40B4-BE49-F238E27FC236}">
                  <a16:creationId xmlns:a16="http://schemas.microsoft.com/office/drawing/2014/main" id="{9C9DF299-9649-4226-00DF-71BFDBCA72E5}"/>
                </a:ext>
              </a:extLst>
            </p:cNvPr>
            <p:cNvSpPr/>
            <p:nvPr userDrawn="1"/>
          </p:nvSpPr>
          <p:spPr>
            <a:xfrm>
              <a:off x="1" y="3735947"/>
              <a:ext cx="12191998" cy="61202"/>
            </a:xfrm>
            <a:prstGeom prst="round2SameRect">
              <a:avLst>
                <a:gd name="adj1" fmla="val 0"/>
                <a:gd name="adj2" fmla="val 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860EA8-B29F-A1F4-7A24-C4B82B12C953}"/>
                </a:ext>
              </a:extLst>
            </p:cNvPr>
            <p:cNvSpPr/>
            <p:nvPr userDrawn="1"/>
          </p:nvSpPr>
          <p:spPr>
            <a:xfrm>
              <a:off x="1" y="3794598"/>
              <a:ext cx="12191998" cy="282103"/>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Single Corner Snipped 13">
              <a:extLst>
                <a:ext uri="{FF2B5EF4-FFF2-40B4-BE49-F238E27FC236}">
                  <a16:creationId xmlns:a16="http://schemas.microsoft.com/office/drawing/2014/main" id="{AB1CF950-E769-5C40-63EC-84FDCC4EE671}"/>
                </a:ext>
              </a:extLst>
            </p:cNvPr>
            <p:cNvSpPr/>
            <p:nvPr userDrawn="1"/>
          </p:nvSpPr>
          <p:spPr>
            <a:xfrm>
              <a:off x="440013" y="3794599"/>
              <a:ext cx="11311972" cy="282103"/>
            </a:xfrm>
            <a:prstGeom prst="snip1Rect">
              <a:avLst>
                <a:gd name="adj"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
        <p:nvSpPr>
          <p:cNvPr id="9" name="TextBox 8">
            <a:extLst>
              <a:ext uri="{FF2B5EF4-FFF2-40B4-BE49-F238E27FC236}">
                <a16:creationId xmlns:a16="http://schemas.microsoft.com/office/drawing/2014/main" id="{9BD40D62-2BE5-4793-CE6E-F183A8471F48}"/>
              </a:ext>
            </a:extLst>
          </p:cNvPr>
          <p:cNvSpPr txBox="1"/>
          <p:nvPr userDrawn="1"/>
        </p:nvSpPr>
        <p:spPr>
          <a:xfrm>
            <a:off x="10802262" y="6593838"/>
            <a:ext cx="997389" cy="246221"/>
          </a:xfrm>
          <a:prstGeom prst="rect">
            <a:avLst/>
          </a:prstGeom>
          <a:noFill/>
        </p:spPr>
        <p:txBody>
          <a:bodyPr wrap="none" rtlCol="0" anchor="ctr">
            <a:spAutoFit/>
          </a:bodyPr>
          <a:lstStyle/>
          <a:p>
            <a:r>
              <a:rPr lang="en-US" sz="1000" b="0">
                <a:solidFill>
                  <a:schemeClr val="bg1"/>
                </a:solidFill>
              </a:rPr>
              <a:t>© 2025 DOAR</a:t>
            </a:r>
          </a:p>
        </p:txBody>
      </p:sp>
      <p:sp>
        <p:nvSpPr>
          <p:cNvPr id="10" name="TextBox 9">
            <a:extLst>
              <a:ext uri="{FF2B5EF4-FFF2-40B4-BE49-F238E27FC236}">
                <a16:creationId xmlns:a16="http://schemas.microsoft.com/office/drawing/2014/main" id="{727DFBB3-D04B-7182-F71B-3AB50443E3F9}"/>
              </a:ext>
            </a:extLst>
          </p:cNvPr>
          <p:cNvSpPr txBox="1"/>
          <p:nvPr userDrawn="1"/>
        </p:nvSpPr>
        <p:spPr>
          <a:xfrm>
            <a:off x="11704320" y="6581001"/>
            <a:ext cx="487680" cy="276999"/>
          </a:xfrm>
          <a:prstGeom prst="rect">
            <a:avLst/>
          </a:prstGeom>
          <a:noFill/>
        </p:spPr>
        <p:txBody>
          <a:bodyPr wrap="square" anchor="b">
            <a:spAutoFit/>
          </a:bodyPr>
          <a:lstStyle/>
          <a:p>
            <a:pPr algn="r"/>
            <a:fld id="{4FE98626-1BB7-4F36-806C-097DE0D8221D}" type="slidenum">
              <a:rPr lang="en-US" sz="1200" smtClean="0">
                <a:solidFill>
                  <a:schemeClr val="bg1"/>
                </a:solidFill>
              </a:rPr>
              <a:pPr algn="r"/>
              <a:t>‹#›</a:t>
            </a:fld>
            <a:endParaRPr lang="en-US" sz="1200">
              <a:solidFill>
                <a:schemeClr val="bg1"/>
              </a:solidFill>
            </a:endParaRPr>
          </a:p>
        </p:txBody>
      </p:sp>
      <p:sp>
        <p:nvSpPr>
          <p:cNvPr id="4" name="Rectangle 3">
            <a:extLst>
              <a:ext uri="{FF2B5EF4-FFF2-40B4-BE49-F238E27FC236}">
                <a16:creationId xmlns:a16="http://schemas.microsoft.com/office/drawing/2014/main" id="{5CF2B7CA-F9CC-6E8B-2A50-E7A7F9E65949}"/>
              </a:ext>
            </a:extLst>
          </p:cNvPr>
          <p:cNvSpPr>
            <a:spLocks/>
          </p:cNvSpPr>
          <p:nvPr userDrawn="1"/>
        </p:nvSpPr>
        <p:spPr>
          <a:xfrm>
            <a:off x="-1" y="479655"/>
            <a:ext cx="12191998" cy="756478"/>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8" name="Straight Connector 7">
            <a:extLst>
              <a:ext uri="{FF2B5EF4-FFF2-40B4-BE49-F238E27FC236}">
                <a16:creationId xmlns:a16="http://schemas.microsoft.com/office/drawing/2014/main" id="{EAF53943-FD4B-35EF-3C12-08C66743C365}"/>
              </a:ext>
            </a:extLst>
          </p:cNvPr>
          <p:cNvCxnSpPr>
            <a:cxnSpLocks/>
          </p:cNvCxnSpPr>
          <p:nvPr userDrawn="1"/>
        </p:nvCxnSpPr>
        <p:spPr>
          <a:xfrm>
            <a:off x="160564" y="623140"/>
            <a:ext cx="0" cy="452379"/>
          </a:xfrm>
          <a:prstGeom prst="line">
            <a:avLst/>
          </a:prstGeom>
          <a:ln>
            <a:solidFill>
              <a:schemeClr val="accent4">
                <a:lumMod val="60000"/>
                <a:lumOff val="40000"/>
              </a:schemeClr>
            </a:solidFill>
          </a:ln>
          <a:effectLst>
            <a:outerShdw blurRad="127000" dist="63500" dir="5400000" algn="t" rotWithShape="0">
              <a:prstClr val="black">
                <a:alpha val="25000"/>
              </a:prstClr>
            </a:outerShdw>
          </a:effectLst>
        </p:spPr>
        <p:style>
          <a:lnRef idx="2">
            <a:schemeClr val="accent1"/>
          </a:lnRef>
          <a:fillRef idx="0">
            <a:schemeClr val="accent1"/>
          </a:fillRef>
          <a:effectRef idx="1">
            <a:schemeClr val="accent1"/>
          </a:effectRef>
          <a:fontRef idx="minor">
            <a:schemeClr val="tx1"/>
          </a:fontRef>
        </p:style>
      </p:cxnSp>
      <p:sp>
        <p:nvSpPr>
          <p:cNvPr id="20" name="Text Placeholder 45">
            <a:extLst>
              <a:ext uri="{FF2B5EF4-FFF2-40B4-BE49-F238E27FC236}">
                <a16:creationId xmlns:a16="http://schemas.microsoft.com/office/drawing/2014/main" id="{62C23167-F140-B86A-EDA0-EBD3CD466635}"/>
              </a:ext>
            </a:extLst>
          </p:cNvPr>
          <p:cNvSpPr txBox="1">
            <a:spLocks/>
          </p:cNvSpPr>
          <p:nvPr userDrawn="1"/>
        </p:nvSpPr>
        <p:spPr>
          <a:xfrm>
            <a:off x="321129" y="567519"/>
            <a:ext cx="7183207" cy="508000"/>
          </a:xfrm>
          <a:prstGeom prst="rect">
            <a:avLst/>
          </a:prstGeom>
        </p:spPr>
        <p:txBody>
          <a:bodyPr/>
          <a:lstStyle>
            <a:lvl1pPr marL="457189" indent="-457189" algn="l" defTabSz="1219170" rtl="0" eaLnBrk="1" latinLnBrk="0" hangingPunct="1">
              <a:spcBef>
                <a:spcPct val="20000"/>
              </a:spcBef>
              <a:buClr>
                <a:schemeClr val="accent1">
                  <a:lumMod val="75000"/>
                </a:schemeClr>
              </a:buClr>
              <a:buFont typeface="Wingdings 3" panose="05040102010807070707" pitchFamily="18" charset="2"/>
              <a:buChar char="}"/>
              <a:defRPr sz="3200" kern="1200">
                <a:solidFill>
                  <a:schemeClr val="accent6">
                    <a:lumMod val="75000"/>
                  </a:schemeClr>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667" kern="1200">
                <a:solidFill>
                  <a:schemeClr val="accent6">
                    <a:lumMod val="75000"/>
                  </a:schemeClr>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400" kern="1200">
                <a:solidFill>
                  <a:schemeClr val="accent6">
                    <a:lumMod val="75000"/>
                  </a:schemeClr>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accent6">
                    <a:lumMod val="75000"/>
                  </a:schemeClr>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133" kern="1200">
                <a:solidFill>
                  <a:schemeClr val="accent6">
                    <a:lumMod val="7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spcBef>
                <a:spcPts val="0"/>
              </a:spcBef>
              <a:buNone/>
            </a:pPr>
            <a:r>
              <a:rPr lang="en-US" sz="3000" b="1" dirty="0">
                <a:solidFill>
                  <a:schemeClr val="bg1"/>
                </a:solidFill>
              </a:rPr>
              <a:t>Reseda Park and Recreation Center</a:t>
            </a:r>
          </a:p>
        </p:txBody>
      </p:sp>
    </p:spTree>
    <p:extLst>
      <p:ext uri="{BB962C8B-B14F-4D97-AF65-F5344CB8AC3E}">
        <p14:creationId xmlns:p14="http://schemas.microsoft.com/office/powerpoint/2010/main" val="261649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EA7415-40A0-5074-A2FC-EE604A7D22ED}"/>
              </a:ext>
            </a:extLst>
          </p:cNvPr>
          <p:cNvGrpSpPr/>
          <p:nvPr userDrawn="1"/>
        </p:nvGrpSpPr>
        <p:grpSpPr>
          <a:xfrm flipH="1" flipV="1">
            <a:off x="-1" y="-2"/>
            <a:ext cx="12191999" cy="340755"/>
            <a:chOff x="1" y="3735947"/>
            <a:chExt cx="12191999" cy="340755"/>
          </a:xfrm>
        </p:grpSpPr>
        <p:sp>
          <p:nvSpPr>
            <p:cNvPr id="3" name="Rectangle: Top Corners Rounded 2">
              <a:extLst>
                <a:ext uri="{FF2B5EF4-FFF2-40B4-BE49-F238E27FC236}">
                  <a16:creationId xmlns:a16="http://schemas.microsoft.com/office/drawing/2014/main" id="{A4AE206E-249D-77B6-7EB1-FEF8CB651A5D}"/>
                </a:ext>
              </a:extLst>
            </p:cNvPr>
            <p:cNvSpPr/>
            <p:nvPr userDrawn="1"/>
          </p:nvSpPr>
          <p:spPr>
            <a:xfrm>
              <a:off x="1" y="3735947"/>
              <a:ext cx="12191998" cy="61202"/>
            </a:xfrm>
            <a:prstGeom prst="round2SameRect">
              <a:avLst>
                <a:gd name="adj1" fmla="val 0"/>
                <a:gd name="adj2" fmla="val 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Rectangle: Single Corner Rounded 4">
              <a:extLst>
                <a:ext uri="{FF2B5EF4-FFF2-40B4-BE49-F238E27FC236}">
                  <a16:creationId xmlns:a16="http://schemas.microsoft.com/office/drawing/2014/main" id="{8D5AC4DA-1487-6343-E1EB-AA02F886D09C}"/>
                </a:ext>
              </a:extLst>
            </p:cNvPr>
            <p:cNvSpPr/>
            <p:nvPr userDrawn="1"/>
          </p:nvSpPr>
          <p:spPr>
            <a:xfrm>
              <a:off x="1" y="3794599"/>
              <a:ext cx="12191999" cy="282103"/>
            </a:xfrm>
            <a:prstGeom prst="round1Rect">
              <a:avLst>
                <a:gd name="adj" fmla="val 0"/>
              </a:avLst>
            </a:prstGeom>
            <a:solidFill>
              <a:srgbClr val="0E284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Rectangle: Top Corners Rounded 6">
            <a:extLst>
              <a:ext uri="{FF2B5EF4-FFF2-40B4-BE49-F238E27FC236}">
                <a16:creationId xmlns:a16="http://schemas.microsoft.com/office/drawing/2014/main" id="{F343B42C-DD60-CB45-29F8-F1DF5FF00D64}"/>
              </a:ext>
            </a:extLst>
          </p:cNvPr>
          <p:cNvSpPr/>
          <p:nvPr/>
        </p:nvSpPr>
        <p:spPr>
          <a:xfrm>
            <a:off x="1" y="6517247"/>
            <a:ext cx="12191998" cy="61202"/>
          </a:xfrm>
          <a:prstGeom prst="round2SameRect">
            <a:avLst>
              <a:gd name="adj1" fmla="val 0"/>
              <a:gd name="adj2" fmla="val 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12" name="Rectangle: Single Corner Rounded 11">
            <a:extLst>
              <a:ext uri="{FF2B5EF4-FFF2-40B4-BE49-F238E27FC236}">
                <a16:creationId xmlns:a16="http://schemas.microsoft.com/office/drawing/2014/main" id="{9B1296CA-094C-F45E-D6A2-0F2F883E15ED}"/>
              </a:ext>
            </a:extLst>
          </p:cNvPr>
          <p:cNvSpPr/>
          <p:nvPr/>
        </p:nvSpPr>
        <p:spPr>
          <a:xfrm>
            <a:off x="0" y="6575897"/>
            <a:ext cx="12191998" cy="282103"/>
          </a:xfrm>
          <a:prstGeom prst="round1Rect">
            <a:avLst>
              <a:gd name="adj" fmla="val 0"/>
            </a:avLst>
          </a:prstGeom>
          <a:solidFill>
            <a:srgbClr val="0E284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13" name="TextBox 12">
            <a:extLst>
              <a:ext uri="{FF2B5EF4-FFF2-40B4-BE49-F238E27FC236}">
                <a16:creationId xmlns:a16="http://schemas.microsoft.com/office/drawing/2014/main" id="{C5A7B3DD-E921-F70D-7162-489A39A4BCE7}"/>
              </a:ext>
            </a:extLst>
          </p:cNvPr>
          <p:cNvSpPr txBox="1"/>
          <p:nvPr/>
        </p:nvSpPr>
        <p:spPr>
          <a:xfrm>
            <a:off x="11001301" y="6593838"/>
            <a:ext cx="853119" cy="246221"/>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Narrow"/>
                <a:ea typeface="+mn-ea"/>
                <a:cs typeface="+mn-cs"/>
              </a:rPr>
              <a:t>© 2025 DOAR</a:t>
            </a:r>
          </a:p>
        </p:txBody>
      </p:sp>
      <p:sp>
        <p:nvSpPr>
          <p:cNvPr id="16" name="TextBox 15">
            <a:extLst>
              <a:ext uri="{FF2B5EF4-FFF2-40B4-BE49-F238E27FC236}">
                <a16:creationId xmlns:a16="http://schemas.microsoft.com/office/drawing/2014/main" id="{EBC8C1E8-5AB3-D388-0559-96309174610C}"/>
              </a:ext>
            </a:extLst>
          </p:cNvPr>
          <p:cNvSpPr txBox="1"/>
          <p:nvPr/>
        </p:nvSpPr>
        <p:spPr>
          <a:xfrm>
            <a:off x="11704320" y="6578449"/>
            <a:ext cx="487680" cy="276999"/>
          </a:xfrm>
          <a:prstGeom prst="rect">
            <a:avLst/>
          </a:prstGeom>
          <a:noFill/>
        </p:spPr>
        <p:txBody>
          <a:bodyPr wrap="square"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E98626-1BB7-4F36-806C-097DE0D8221D}" type="slidenum">
              <a:rPr kumimoji="0" lang="en-US" sz="120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uLnTx/>
              <a:uFillTx/>
              <a:latin typeface="Arial Narrow"/>
              <a:ea typeface="+mn-ea"/>
              <a:cs typeface="+mn-cs"/>
            </a:endParaRPr>
          </a:p>
        </p:txBody>
      </p:sp>
      <p:sp>
        <p:nvSpPr>
          <p:cNvPr id="22" name="Rectangle 21">
            <a:extLst>
              <a:ext uri="{FF2B5EF4-FFF2-40B4-BE49-F238E27FC236}">
                <a16:creationId xmlns:a16="http://schemas.microsoft.com/office/drawing/2014/main" id="{4735C57F-1FD6-415F-48C1-641005D1935D}"/>
              </a:ext>
            </a:extLst>
          </p:cNvPr>
          <p:cNvSpPr>
            <a:spLocks/>
          </p:cNvSpPr>
          <p:nvPr userDrawn="1"/>
        </p:nvSpPr>
        <p:spPr>
          <a:xfrm>
            <a:off x="-1" y="479655"/>
            <a:ext cx="12191998" cy="75647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45">
            <a:extLst>
              <a:ext uri="{FF2B5EF4-FFF2-40B4-BE49-F238E27FC236}">
                <a16:creationId xmlns:a16="http://schemas.microsoft.com/office/drawing/2014/main" id="{9F9F5657-17A0-EC97-8449-5A9A6A8C4B38}"/>
              </a:ext>
            </a:extLst>
          </p:cNvPr>
          <p:cNvSpPr>
            <a:spLocks noGrp="1"/>
          </p:cNvSpPr>
          <p:nvPr userDrawn="1">
            <p:ph type="body" sz="quarter" idx="12" hasCustomPrompt="1"/>
          </p:nvPr>
        </p:nvSpPr>
        <p:spPr>
          <a:xfrm>
            <a:off x="321129" y="603302"/>
            <a:ext cx="6907214" cy="508000"/>
          </a:xfrm>
        </p:spPr>
        <p:txBody>
          <a:bodyPr/>
          <a:lstStyle>
            <a:lvl1pPr marL="0" indent="0" algn="l" defTabSz="1219170" rtl="0" eaLnBrk="1" latinLnBrk="0" hangingPunct="1">
              <a:lnSpc>
                <a:spcPct val="100000"/>
              </a:lnSpc>
              <a:spcBef>
                <a:spcPts val="0"/>
              </a:spcBef>
              <a:buClr>
                <a:schemeClr val="accent1"/>
              </a:buClr>
              <a:buFont typeface="Wingdings 3" panose="05040102010807070707" pitchFamily="18" charset="2"/>
              <a:buNone/>
              <a:defRPr lang="en-US" sz="3400" b="1" kern="1200" spc="0" dirty="0">
                <a:solidFill>
                  <a:schemeClr val="bg1"/>
                </a:solidFill>
                <a:latin typeface="+mn-lt"/>
                <a:ea typeface="+mn-ea"/>
                <a:cs typeface="+mn-cs"/>
              </a:defRPr>
            </a:lvl1pPr>
          </a:lstStyle>
          <a:p>
            <a:r>
              <a:rPr lang="en-US"/>
              <a:t>Chatsworth Park North </a:t>
            </a:r>
          </a:p>
        </p:txBody>
      </p:sp>
      <p:cxnSp>
        <p:nvCxnSpPr>
          <p:cNvPr id="4" name="Straight Connector 3">
            <a:extLst>
              <a:ext uri="{FF2B5EF4-FFF2-40B4-BE49-F238E27FC236}">
                <a16:creationId xmlns:a16="http://schemas.microsoft.com/office/drawing/2014/main" id="{8A8CEED5-5B6F-2ED7-1A6F-FA33FC8B17CE}"/>
              </a:ext>
            </a:extLst>
          </p:cNvPr>
          <p:cNvCxnSpPr>
            <a:cxnSpLocks/>
          </p:cNvCxnSpPr>
          <p:nvPr userDrawn="1"/>
        </p:nvCxnSpPr>
        <p:spPr>
          <a:xfrm>
            <a:off x="160564" y="623140"/>
            <a:ext cx="0" cy="452379"/>
          </a:xfrm>
          <a:prstGeom prst="line">
            <a:avLst/>
          </a:prstGeom>
          <a:ln>
            <a:solidFill>
              <a:schemeClr val="accent6">
                <a:lumMod val="60000"/>
                <a:lumOff val="40000"/>
              </a:schemeClr>
            </a:solidFill>
          </a:ln>
          <a:effectLst>
            <a:outerShdw blurRad="127000" dist="63500" dir="5400000" algn="t" rotWithShape="0">
              <a:prstClr val="black">
                <a:alpha val="25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0974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EA7415-40A0-5074-A2FC-EE604A7D22ED}"/>
              </a:ext>
            </a:extLst>
          </p:cNvPr>
          <p:cNvGrpSpPr/>
          <p:nvPr userDrawn="1"/>
        </p:nvGrpSpPr>
        <p:grpSpPr>
          <a:xfrm flipH="1" flipV="1">
            <a:off x="-1" y="-2"/>
            <a:ext cx="12191999" cy="340755"/>
            <a:chOff x="1" y="3735947"/>
            <a:chExt cx="12191999" cy="340755"/>
          </a:xfrm>
        </p:grpSpPr>
        <p:sp>
          <p:nvSpPr>
            <p:cNvPr id="3" name="Rectangle: Top Corners Rounded 2">
              <a:extLst>
                <a:ext uri="{FF2B5EF4-FFF2-40B4-BE49-F238E27FC236}">
                  <a16:creationId xmlns:a16="http://schemas.microsoft.com/office/drawing/2014/main" id="{A4AE206E-249D-77B6-7EB1-FEF8CB651A5D}"/>
                </a:ext>
              </a:extLst>
            </p:cNvPr>
            <p:cNvSpPr/>
            <p:nvPr userDrawn="1"/>
          </p:nvSpPr>
          <p:spPr>
            <a:xfrm>
              <a:off x="1" y="3735947"/>
              <a:ext cx="12191998" cy="61202"/>
            </a:xfrm>
            <a:prstGeom prst="round2SameRect">
              <a:avLst>
                <a:gd name="adj1" fmla="val 0"/>
                <a:gd name="adj2" fmla="val 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Rectangle: Single Corner Rounded 4">
              <a:extLst>
                <a:ext uri="{FF2B5EF4-FFF2-40B4-BE49-F238E27FC236}">
                  <a16:creationId xmlns:a16="http://schemas.microsoft.com/office/drawing/2014/main" id="{8D5AC4DA-1487-6343-E1EB-AA02F886D09C}"/>
                </a:ext>
              </a:extLst>
            </p:cNvPr>
            <p:cNvSpPr/>
            <p:nvPr userDrawn="1"/>
          </p:nvSpPr>
          <p:spPr>
            <a:xfrm>
              <a:off x="1" y="3794599"/>
              <a:ext cx="12191999" cy="282103"/>
            </a:xfrm>
            <a:prstGeom prst="round1Rect">
              <a:avLst>
                <a:gd name="adj" fmla="val 0"/>
              </a:avLst>
            </a:prstGeom>
            <a:solidFill>
              <a:srgbClr val="0E284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Rectangle: Top Corners Rounded 6">
            <a:extLst>
              <a:ext uri="{FF2B5EF4-FFF2-40B4-BE49-F238E27FC236}">
                <a16:creationId xmlns:a16="http://schemas.microsoft.com/office/drawing/2014/main" id="{F343B42C-DD60-CB45-29F8-F1DF5FF00D64}"/>
              </a:ext>
            </a:extLst>
          </p:cNvPr>
          <p:cNvSpPr/>
          <p:nvPr/>
        </p:nvSpPr>
        <p:spPr>
          <a:xfrm>
            <a:off x="1" y="6517247"/>
            <a:ext cx="12191998" cy="61202"/>
          </a:xfrm>
          <a:prstGeom prst="round2SameRect">
            <a:avLst>
              <a:gd name="adj1" fmla="val 0"/>
              <a:gd name="adj2" fmla="val 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12" name="Rectangle: Single Corner Rounded 11">
            <a:extLst>
              <a:ext uri="{FF2B5EF4-FFF2-40B4-BE49-F238E27FC236}">
                <a16:creationId xmlns:a16="http://schemas.microsoft.com/office/drawing/2014/main" id="{9B1296CA-094C-F45E-D6A2-0F2F883E15ED}"/>
              </a:ext>
            </a:extLst>
          </p:cNvPr>
          <p:cNvSpPr/>
          <p:nvPr/>
        </p:nvSpPr>
        <p:spPr>
          <a:xfrm>
            <a:off x="0" y="6575897"/>
            <a:ext cx="12191998" cy="282103"/>
          </a:xfrm>
          <a:prstGeom prst="round1Rect">
            <a:avLst>
              <a:gd name="adj" fmla="val 0"/>
            </a:avLst>
          </a:prstGeom>
          <a:solidFill>
            <a:srgbClr val="0E284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13" name="TextBox 12">
            <a:extLst>
              <a:ext uri="{FF2B5EF4-FFF2-40B4-BE49-F238E27FC236}">
                <a16:creationId xmlns:a16="http://schemas.microsoft.com/office/drawing/2014/main" id="{C5A7B3DD-E921-F70D-7162-489A39A4BCE7}"/>
              </a:ext>
            </a:extLst>
          </p:cNvPr>
          <p:cNvSpPr txBox="1"/>
          <p:nvPr/>
        </p:nvSpPr>
        <p:spPr>
          <a:xfrm>
            <a:off x="11001301" y="6593838"/>
            <a:ext cx="853119" cy="246221"/>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Narrow"/>
                <a:ea typeface="+mn-ea"/>
                <a:cs typeface="+mn-cs"/>
              </a:rPr>
              <a:t>© 2025 DOAR</a:t>
            </a:r>
          </a:p>
        </p:txBody>
      </p:sp>
      <p:sp>
        <p:nvSpPr>
          <p:cNvPr id="16" name="TextBox 15">
            <a:extLst>
              <a:ext uri="{FF2B5EF4-FFF2-40B4-BE49-F238E27FC236}">
                <a16:creationId xmlns:a16="http://schemas.microsoft.com/office/drawing/2014/main" id="{EBC8C1E8-5AB3-D388-0559-96309174610C}"/>
              </a:ext>
            </a:extLst>
          </p:cNvPr>
          <p:cNvSpPr txBox="1"/>
          <p:nvPr/>
        </p:nvSpPr>
        <p:spPr>
          <a:xfrm>
            <a:off x="11704320" y="6578449"/>
            <a:ext cx="487680" cy="276999"/>
          </a:xfrm>
          <a:prstGeom prst="rect">
            <a:avLst/>
          </a:prstGeom>
          <a:noFill/>
        </p:spPr>
        <p:txBody>
          <a:bodyPr wrap="square"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E98626-1BB7-4F36-806C-097DE0D8221D}" type="slidenum">
              <a:rPr kumimoji="0" lang="en-US" sz="120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uLnTx/>
              <a:uFillTx/>
              <a:latin typeface="Arial Narrow"/>
              <a:ea typeface="+mn-ea"/>
              <a:cs typeface="+mn-cs"/>
            </a:endParaRPr>
          </a:p>
        </p:txBody>
      </p:sp>
      <p:sp>
        <p:nvSpPr>
          <p:cNvPr id="22" name="Rectangle 21">
            <a:extLst>
              <a:ext uri="{FF2B5EF4-FFF2-40B4-BE49-F238E27FC236}">
                <a16:creationId xmlns:a16="http://schemas.microsoft.com/office/drawing/2014/main" id="{4735C57F-1FD6-415F-48C1-641005D1935D}"/>
              </a:ext>
            </a:extLst>
          </p:cNvPr>
          <p:cNvSpPr>
            <a:spLocks/>
          </p:cNvSpPr>
          <p:nvPr userDrawn="1"/>
        </p:nvSpPr>
        <p:spPr>
          <a:xfrm>
            <a:off x="-1" y="479655"/>
            <a:ext cx="12191998" cy="75647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5">
            <a:extLst>
              <a:ext uri="{FF2B5EF4-FFF2-40B4-BE49-F238E27FC236}">
                <a16:creationId xmlns:a16="http://schemas.microsoft.com/office/drawing/2014/main" id="{D73D7761-DA77-48F5-1D45-641E2E77E4F6}"/>
              </a:ext>
            </a:extLst>
          </p:cNvPr>
          <p:cNvSpPr>
            <a:spLocks noGrp="1"/>
          </p:cNvSpPr>
          <p:nvPr userDrawn="1">
            <p:ph type="body" sz="quarter" idx="12"/>
          </p:nvPr>
        </p:nvSpPr>
        <p:spPr>
          <a:xfrm>
            <a:off x="4970687" y="603302"/>
            <a:ext cx="6907214" cy="508000"/>
          </a:xfrm>
        </p:spPr>
        <p:txBody>
          <a:bodyPr/>
          <a:lstStyle>
            <a:lvl1pPr>
              <a:defRPr lang="en-US" sz="3400" b="1" kern="1200" spc="0" dirty="0">
                <a:solidFill>
                  <a:schemeClr val="bg1"/>
                </a:solidFill>
                <a:latin typeface="+mn-lt"/>
                <a:ea typeface="+mn-ea"/>
                <a:cs typeface="+mn-cs"/>
              </a:defRPr>
            </a:lvl1pPr>
          </a:lstStyle>
          <a:p>
            <a:pPr marL="0" lvl="0" indent="0" algn="l" defTabSz="1219170" rtl="0" eaLnBrk="1" latinLnBrk="0" hangingPunct="1">
              <a:lnSpc>
                <a:spcPct val="100000"/>
              </a:lnSpc>
              <a:spcBef>
                <a:spcPts val="0"/>
              </a:spcBef>
              <a:buClr>
                <a:schemeClr val="accent1"/>
              </a:buClr>
              <a:buFont typeface="Wingdings 3" panose="05040102010807070707" pitchFamily="18" charset="2"/>
              <a:buNone/>
            </a:pPr>
            <a:r>
              <a:rPr lang="en-US"/>
              <a:t>Northridge Recreation Center</a:t>
            </a:r>
          </a:p>
        </p:txBody>
      </p:sp>
      <p:cxnSp>
        <p:nvCxnSpPr>
          <p:cNvPr id="6" name="Straight Connector 5">
            <a:extLst>
              <a:ext uri="{FF2B5EF4-FFF2-40B4-BE49-F238E27FC236}">
                <a16:creationId xmlns:a16="http://schemas.microsoft.com/office/drawing/2014/main" id="{AA8B1791-5B1F-EBFF-80B7-8C164D90F560}"/>
              </a:ext>
            </a:extLst>
          </p:cNvPr>
          <p:cNvCxnSpPr>
            <a:cxnSpLocks/>
          </p:cNvCxnSpPr>
          <p:nvPr userDrawn="1"/>
        </p:nvCxnSpPr>
        <p:spPr>
          <a:xfrm>
            <a:off x="160564" y="623140"/>
            <a:ext cx="0" cy="452379"/>
          </a:xfrm>
          <a:prstGeom prst="line">
            <a:avLst/>
          </a:prstGeom>
          <a:ln>
            <a:solidFill>
              <a:schemeClr val="accent6">
                <a:lumMod val="60000"/>
                <a:lumOff val="40000"/>
              </a:schemeClr>
            </a:solidFill>
          </a:ln>
          <a:effectLst>
            <a:outerShdw blurRad="127000" dist="63500" dir="5400000" algn="t" rotWithShape="0">
              <a:prstClr val="black">
                <a:alpha val="25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801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F170D7-655A-68C4-17E0-67A217C20821}"/>
              </a:ext>
            </a:extLst>
          </p:cNvPr>
          <p:cNvSpPr/>
          <p:nvPr userDrawn="1"/>
        </p:nvSpPr>
        <p:spPr>
          <a:xfrm>
            <a:off x="-1" y="479655"/>
            <a:ext cx="12191998" cy="756478"/>
          </a:xfrm>
          <a:prstGeom prst="rect">
            <a:avLst/>
          </a:prstGeom>
          <a:gradFill flip="none" rotWithShape="1">
            <a:gsLst>
              <a:gs pos="97203">
                <a:schemeClr val="accent5">
                  <a:lumMod val="50000"/>
                </a:schemeClr>
              </a:gs>
              <a:gs pos="62000">
                <a:schemeClr val="accent5"/>
              </a:gs>
              <a:gs pos="0">
                <a:schemeClr val="accent5">
                  <a:lumMod val="60000"/>
                  <a:lumOff val="40000"/>
                </a:schemeClr>
              </a:gs>
            </a:gsLst>
            <a:lin ang="8100000" scaled="1"/>
            <a:tileRect/>
          </a:gradFill>
          <a:ln w="12700" cap="flat" cmpd="sng" algn="ctr">
            <a:noFill/>
            <a:prstDash val="solid"/>
            <a:miter lim="800000"/>
          </a:ln>
          <a:effectLst/>
        </p:spPr>
        <p:txBody>
          <a:bodyPr rtlCol="0" anchor="ctr"/>
          <a:lstStyle/>
          <a:p>
            <a:pPr marR="0" lvl="0" indent="0" algn="ctr" defTabSz="609585" fontAlgn="auto">
              <a:lnSpc>
                <a:spcPct val="100000"/>
              </a:lnSpc>
              <a:spcBef>
                <a:spcPts val="0"/>
              </a:spcBef>
              <a:spcAft>
                <a:spcPts val="0"/>
              </a:spcAft>
              <a:buClrTx/>
              <a:buSzTx/>
              <a:buFontTx/>
              <a:buNone/>
              <a:tabLst/>
            </a:pPr>
            <a:endParaRPr kumimoji="0" lang="en-US" sz="2400" b="0" i="0" u="none" strike="noStrike" kern="0" cap="none" spc="0" normalizeH="0" baseline="0">
              <a:ln>
                <a:noFill/>
              </a:ln>
              <a:solidFill>
                <a:prstClr val="white"/>
              </a:solidFill>
              <a:effectLst/>
              <a:uLnTx/>
              <a:uFillTx/>
              <a:latin typeface="Arial Nova"/>
            </a:endParaRPr>
          </a:p>
        </p:txBody>
      </p:sp>
      <p:cxnSp>
        <p:nvCxnSpPr>
          <p:cNvPr id="13" name="Straight Connector 12">
            <a:extLst>
              <a:ext uri="{FF2B5EF4-FFF2-40B4-BE49-F238E27FC236}">
                <a16:creationId xmlns:a16="http://schemas.microsoft.com/office/drawing/2014/main" id="{D2781369-E9F6-DD7D-3D6D-3D3A911AA63A}"/>
              </a:ext>
            </a:extLst>
          </p:cNvPr>
          <p:cNvCxnSpPr>
            <a:cxnSpLocks/>
          </p:cNvCxnSpPr>
          <p:nvPr userDrawn="1"/>
        </p:nvCxnSpPr>
        <p:spPr>
          <a:xfrm>
            <a:off x="160564" y="623140"/>
            <a:ext cx="0" cy="452379"/>
          </a:xfrm>
          <a:prstGeom prst="line">
            <a:avLst/>
          </a:prstGeom>
          <a:ln>
            <a:solidFill>
              <a:srgbClr val="8BC145"/>
            </a:solidFill>
          </a:ln>
          <a:effectLst>
            <a:outerShdw blurRad="127000" dist="63500" dir="5400000" algn="t" rotWithShape="0">
              <a:prstClr val="black">
                <a:alpha val="25000"/>
              </a:prstClr>
            </a:outerShdw>
          </a:effectLst>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BB0E8F9B-EB26-4377-4302-212BF72F3D64}"/>
              </a:ext>
            </a:extLst>
          </p:cNvPr>
          <p:cNvGrpSpPr/>
          <p:nvPr userDrawn="1"/>
        </p:nvGrpSpPr>
        <p:grpSpPr>
          <a:xfrm flipH="1" flipV="1">
            <a:off x="0" y="-1"/>
            <a:ext cx="12191999" cy="340754"/>
            <a:chOff x="0" y="3735947"/>
            <a:chExt cx="12191999" cy="340754"/>
          </a:xfrm>
        </p:grpSpPr>
        <p:sp>
          <p:nvSpPr>
            <p:cNvPr id="22" name="Rectangle: Top Corners Rounded 21">
              <a:extLst>
                <a:ext uri="{FF2B5EF4-FFF2-40B4-BE49-F238E27FC236}">
                  <a16:creationId xmlns:a16="http://schemas.microsoft.com/office/drawing/2014/main" id="{E6C5971A-7F73-EB65-C6F8-08EBE2E37516}"/>
                </a:ext>
              </a:extLst>
            </p:cNvPr>
            <p:cNvSpPr/>
            <p:nvPr userDrawn="1"/>
          </p:nvSpPr>
          <p:spPr>
            <a:xfrm>
              <a:off x="1" y="3735947"/>
              <a:ext cx="12191998" cy="61202"/>
            </a:xfrm>
            <a:prstGeom prst="round2SameRect">
              <a:avLst>
                <a:gd name="adj1" fmla="val 0"/>
                <a:gd name="adj2" fmla="val 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7B4FCCE-655A-8233-69E9-460C84C2A07B}"/>
                </a:ext>
              </a:extLst>
            </p:cNvPr>
            <p:cNvSpPr/>
            <p:nvPr userDrawn="1"/>
          </p:nvSpPr>
          <p:spPr>
            <a:xfrm>
              <a:off x="11663363" y="3794597"/>
              <a:ext cx="528636" cy="28210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Single Corner Rounded 23">
              <a:extLst>
                <a:ext uri="{FF2B5EF4-FFF2-40B4-BE49-F238E27FC236}">
                  <a16:creationId xmlns:a16="http://schemas.microsoft.com/office/drawing/2014/main" id="{F200032B-538E-EB48-08CD-04122A4027AA}"/>
                </a:ext>
              </a:extLst>
            </p:cNvPr>
            <p:cNvSpPr/>
            <p:nvPr userDrawn="1"/>
          </p:nvSpPr>
          <p:spPr>
            <a:xfrm>
              <a:off x="0" y="3794598"/>
              <a:ext cx="11799651" cy="282103"/>
            </a:xfrm>
            <a:prstGeom prst="round1Rect">
              <a:avLst>
                <a:gd name="adj" fmla="val 44253"/>
              </a:avLst>
            </a:prstGeom>
            <a:gradFill>
              <a:gsLst>
                <a:gs pos="100000">
                  <a:schemeClr val="accent4"/>
                </a:gs>
                <a:gs pos="0">
                  <a:schemeClr val="accent4">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
        <p:nvSpPr>
          <p:cNvPr id="25" name="Rectangle: Top Corners Rounded 24">
            <a:extLst>
              <a:ext uri="{FF2B5EF4-FFF2-40B4-BE49-F238E27FC236}">
                <a16:creationId xmlns:a16="http://schemas.microsoft.com/office/drawing/2014/main" id="{272DC2AB-D862-DB23-8CBC-8EB6753E2DF3}"/>
              </a:ext>
            </a:extLst>
          </p:cNvPr>
          <p:cNvSpPr/>
          <p:nvPr userDrawn="1"/>
        </p:nvSpPr>
        <p:spPr>
          <a:xfrm>
            <a:off x="1" y="6517247"/>
            <a:ext cx="12191998" cy="61202"/>
          </a:xfrm>
          <a:prstGeom prst="round2SameRect">
            <a:avLst>
              <a:gd name="adj1" fmla="val 0"/>
              <a:gd name="adj2" fmla="val 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46AB287-723C-30A8-98F4-4CE353D4697F}"/>
              </a:ext>
            </a:extLst>
          </p:cNvPr>
          <p:cNvSpPr/>
          <p:nvPr userDrawn="1"/>
        </p:nvSpPr>
        <p:spPr>
          <a:xfrm>
            <a:off x="11663363" y="6575897"/>
            <a:ext cx="528636" cy="282103"/>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Single Corner Rounded 26">
            <a:extLst>
              <a:ext uri="{FF2B5EF4-FFF2-40B4-BE49-F238E27FC236}">
                <a16:creationId xmlns:a16="http://schemas.microsoft.com/office/drawing/2014/main" id="{0A74EF62-84F0-79B8-917A-EA37D088C711}"/>
              </a:ext>
            </a:extLst>
          </p:cNvPr>
          <p:cNvSpPr/>
          <p:nvPr userDrawn="1"/>
        </p:nvSpPr>
        <p:spPr>
          <a:xfrm>
            <a:off x="10608469" y="6575897"/>
            <a:ext cx="1191182" cy="282103"/>
          </a:xfrm>
          <a:prstGeom prst="round1Rect">
            <a:avLst>
              <a:gd name="adj" fmla="val 4425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Single Corner Rounded 27">
            <a:extLst>
              <a:ext uri="{FF2B5EF4-FFF2-40B4-BE49-F238E27FC236}">
                <a16:creationId xmlns:a16="http://schemas.microsoft.com/office/drawing/2014/main" id="{197DA260-1152-F9C7-F982-6E6AC348C064}"/>
              </a:ext>
            </a:extLst>
          </p:cNvPr>
          <p:cNvSpPr/>
          <p:nvPr userDrawn="1"/>
        </p:nvSpPr>
        <p:spPr>
          <a:xfrm>
            <a:off x="0" y="6575897"/>
            <a:ext cx="10751820" cy="282103"/>
          </a:xfrm>
          <a:prstGeom prst="round1Rect">
            <a:avLst>
              <a:gd name="adj" fmla="val 44253"/>
            </a:avLst>
          </a:prstGeom>
          <a:gradFill>
            <a:gsLst>
              <a:gs pos="100000">
                <a:schemeClr val="accent4"/>
              </a:gs>
              <a:gs pos="0">
                <a:schemeClr val="accent4">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9" name="TextBox 28">
            <a:extLst>
              <a:ext uri="{FF2B5EF4-FFF2-40B4-BE49-F238E27FC236}">
                <a16:creationId xmlns:a16="http://schemas.microsoft.com/office/drawing/2014/main" id="{2DEAF969-C048-8B3F-A8D3-AB83992DBA29}"/>
              </a:ext>
            </a:extLst>
          </p:cNvPr>
          <p:cNvSpPr txBox="1"/>
          <p:nvPr userDrawn="1"/>
        </p:nvSpPr>
        <p:spPr>
          <a:xfrm>
            <a:off x="10802262" y="6593838"/>
            <a:ext cx="997389" cy="246221"/>
          </a:xfrm>
          <a:prstGeom prst="rect">
            <a:avLst/>
          </a:prstGeom>
          <a:noFill/>
        </p:spPr>
        <p:txBody>
          <a:bodyPr wrap="none" rtlCol="0" anchor="ctr">
            <a:spAutoFit/>
          </a:bodyPr>
          <a:lstStyle/>
          <a:p>
            <a:r>
              <a:rPr lang="en-US" sz="1000" b="0">
                <a:solidFill>
                  <a:schemeClr val="bg1"/>
                </a:solidFill>
              </a:rPr>
              <a:t>© 2025 DOAR</a:t>
            </a:r>
          </a:p>
        </p:txBody>
      </p:sp>
      <p:sp>
        <p:nvSpPr>
          <p:cNvPr id="30" name="TextBox 29">
            <a:extLst>
              <a:ext uri="{FF2B5EF4-FFF2-40B4-BE49-F238E27FC236}">
                <a16:creationId xmlns:a16="http://schemas.microsoft.com/office/drawing/2014/main" id="{A72D05A2-D638-EDF9-EBB0-648A860E4B91}"/>
              </a:ext>
            </a:extLst>
          </p:cNvPr>
          <p:cNvSpPr txBox="1"/>
          <p:nvPr userDrawn="1"/>
        </p:nvSpPr>
        <p:spPr>
          <a:xfrm>
            <a:off x="11704320" y="6581001"/>
            <a:ext cx="487680" cy="276999"/>
          </a:xfrm>
          <a:prstGeom prst="rect">
            <a:avLst/>
          </a:prstGeom>
          <a:noFill/>
        </p:spPr>
        <p:txBody>
          <a:bodyPr wrap="square" anchor="b">
            <a:spAutoFit/>
          </a:bodyPr>
          <a:lstStyle/>
          <a:p>
            <a:pPr algn="r"/>
            <a:fld id="{4FE98626-1BB7-4F36-806C-097DE0D8221D}" type="slidenum">
              <a:rPr lang="en-US" sz="1200" smtClean="0">
                <a:solidFill>
                  <a:schemeClr val="bg1"/>
                </a:solidFill>
              </a:rPr>
              <a:pPr algn="r"/>
              <a:t>‹#›</a:t>
            </a:fld>
            <a:endParaRPr lang="en-US" sz="1200">
              <a:solidFill>
                <a:schemeClr val="bg1"/>
              </a:solidFill>
            </a:endParaRPr>
          </a:p>
        </p:txBody>
      </p:sp>
      <p:sp>
        <p:nvSpPr>
          <p:cNvPr id="45" name="Text Placeholder 18">
            <a:extLst>
              <a:ext uri="{FF2B5EF4-FFF2-40B4-BE49-F238E27FC236}">
                <a16:creationId xmlns:a16="http://schemas.microsoft.com/office/drawing/2014/main" id="{E68A6673-AD7C-8A6A-E939-D4B8739C417B}"/>
              </a:ext>
            </a:extLst>
          </p:cNvPr>
          <p:cNvSpPr>
            <a:spLocks noGrp="1"/>
          </p:cNvSpPr>
          <p:nvPr userDrawn="1">
            <p:ph type="body" sz="quarter" idx="13" hasCustomPrompt="1"/>
          </p:nvPr>
        </p:nvSpPr>
        <p:spPr>
          <a:xfrm>
            <a:off x="321129" y="567519"/>
            <a:ext cx="7183207" cy="508000"/>
          </a:xfrm>
        </p:spPr>
        <p:txBody>
          <a:bodyPr vert="horz" lIns="91440" tIns="45720" rIns="91440" bIns="45720" rtlCol="0" anchor="ctr">
            <a:noAutofit/>
          </a:bodyPr>
          <a:lstStyle>
            <a:lvl1pPr>
              <a:defRPr lang="en-US" sz="3400" b="1" dirty="0" smtClean="0">
                <a:solidFill>
                  <a:schemeClr val="bg1"/>
                </a:solidFill>
              </a:defRPr>
            </a:lvl1pPr>
          </a:lstStyle>
          <a:p>
            <a:pPr marL="0" lvl="0" indent="0" defTabSz="1219170">
              <a:buClr>
                <a:schemeClr val="accent1"/>
              </a:buClr>
              <a:buNone/>
            </a:pPr>
            <a:r>
              <a:rPr lang="en-US"/>
              <a:t>Sycamore Grove Park</a:t>
            </a:r>
          </a:p>
        </p:txBody>
      </p:sp>
    </p:spTree>
    <p:extLst>
      <p:ext uri="{BB962C8B-B14F-4D97-AF65-F5344CB8AC3E}">
        <p14:creationId xmlns:p14="http://schemas.microsoft.com/office/powerpoint/2010/main" val="276952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F170D7-655A-68C4-17E0-67A217C20821}"/>
              </a:ext>
            </a:extLst>
          </p:cNvPr>
          <p:cNvSpPr/>
          <p:nvPr userDrawn="1"/>
        </p:nvSpPr>
        <p:spPr>
          <a:xfrm>
            <a:off x="-1" y="2807"/>
            <a:ext cx="12191998" cy="760405"/>
          </a:xfrm>
          <a:prstGeom prst="rect">
            <a:avLst/>
          </a:prstGeom>
          <a:gradFill flip="none" rotWithShape="1">
            <a:gsLst>
              <a:gs pos="0">
                <a:schemeClr val="accent1">
                  <a:lumMod val="50000"/>
                </a:schemeClr>
              </a:gs>
              <a:gs pos="50000">
                <a:srgbClr val="025272"/>
              </a:gs>
              <a:gs pos="100000">
                <a:schemeClr val="accent1">
                  <a:lumMod val="7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7" name="Text Placeholder 18">
            <a:extLst>
              <a:ext uri="{FF2B5EF4-FFF2-40B4-BE49-F238E27FC236}">
                <a16:creationId xmlns:a16="http://schemas.microsoft.com/office/drawing/2014/main" id="{3E0425D6-C4B6-EB0B-AEED-29173371A09E}"/>
              </a:ext>
            </a:extLst>
          </p:cNvPr>
          <p:cNvSpPr>
            <a:spLocks noGrp="1"/>
          </p:cNvSpPr>
          <p:nvPr>
            <p:ph type="body" sz="quarter" idx="12" hasCustomPrompt="1"/>
          </p:nvPr>
        </p:nvSpPr>
        <p:spPr>
          <a:xfrm>
            <a:off x="321129" y="139881"/>
            <a:ext cx="4279006" cy="508000"/>
          </a:xfrm>
        </p:spPr>
        <p:txBody>
          <a:bodyPr anchor="ctr">
            <a:noAutofit/>
          </a:bodyPr>
          <a:lstStyle>
            <a:lvl1pPr marL="0" indent="0" algn="l">
              <a:lnSpc>
                <a:spcPct val="100000"/>
              </a:lnSpc>
              <a:spcBef>
                <a:spcPts val="0"/>
              </a:spcBef>
              <a:buNone/>
              <a:defRPr sz="3600" b="1" spc="0">
                <a:solidFill>
                  <a:schemeClr val="bg1"/>
                </a:solidFill>
              </a:defRPr>
            </a:lvl1pPr>
          </a:lstStyle>
          <a:p>
            <a:pPr lvl="0"/>
            <a:r>
              <a:rPr lang="en-US"/>
              <a:t>Holmby Park</a:t>
            </a:r>
          </a:p>
        </p:txBody>
      </p:sp>
      <p:sp>
        <p:nvSpPr>
          <p:cNvPr id="14" name="Rectangle: Single Corner Rounded 13">
            <a:extLst>
              <a:ext uri="{FF2B5EF4-FFF2-40B4-BE49-F238E27FC236}">
                <a16:creationId xmlns:a16="http://schemas.microsoft.com/office/drawing/2014/main" id="{AB1CF950-E769-5C40-63EC-84FDCC4EE671}"/>
              </a:ext>
            </a:extLst>
          </p:cNvPr>
          <p:cNvSpPr/>
          <p:nvPr userDrawn="1"/>
        </p:nvSpPr>
        <p:spPr>
          <a:xfrm rot="10800000" flipH="1" flipV="1">
            <a:off x="-1" y="0"/>
            <a:ext cx="12191999" cy="78280"/>
          </a:xfrm>
          <a:prstGeom prst="round1Rect">
            <a:avLst>
              <a:gd name="adj" fmla="val 0"/>
            </a:avLst>
          </a:prstGeom>
          <a:solidFill>
            <a:schemeClr val="accent1">
              <a:lumMod val="7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 name="Rectangle: Top Corners Rounded 3">
            <a:extLst>
              <a:ext uri="{FF2B5EF4-FFF2-40B4-BE49-F238E27FC236}">
                <a16:creationId xmlns:a16="http://schemas.microsoft.com/office/drawing/2014/main" id="{932431B7-9661-A6F8-8EA1-C8BE6732E6CF}"/>
              </a:ext>
            </a:extLst>
          </p:cNvPr>
          <p:cNvSpPr/>
          <p:nvPr userDrawn="1"/>
        </p:nvSpPr>
        <p:spPr>
          <a:xfrm>
            <a:off x="1" y="6517247"/>
            <a:ext cx="12191998" cy="61202"/>
          </a:xfrm>
          <a:prstGeom prst="round2SameRect">
            <a:avLst>
              <a:gd name="adj1" fmla="val 0"/>
              <a:gd name="adj2" fmla="val 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Single Corner Rounded 7">
            <a:extLst>
              <a:ext uri="{FF2B5EF4-FFF2-40B4-BE49-F238E27FC236}">
                <a16:creationId xmlns:a16="http://schemas.microsoft.com/office/drawing/2014/main" id="{47269DF0-B803-6B96-C78D-A2B48628B365}"/>
              </a:ext>
            </a:extLst>
          </p:cNvPr>
          <p:cNvSpPr/>
          <p:nvPr userDrawn="1"/>
        </p:nvSpPr>
        <p:spPr>
          <a:xfrm>
            <a:off x="0" y="6575897"/>
            <a:ext cx="12191998" cy="282103"/>
          </a:xfrm>
          <a:prstGeom prst="round1Rect">
            <a:avLst>
              <a:gd name="adj" fmla="val 0"/>
            </a:avLst>
          </a:prstGeom>
          <a:gradFill flip="none" rotWithShape="1">
            <a:gsLst>
              <a:gs pos="0">
                <a:schemeClr val="accent1">
                  <a:lumMod val="50000"/>
                </a:schemeClr>
              </a:gs>
              <a:gs pos="50000">
                <a:srgbClr val="025272"/>
              </a:gs>
              <a:gs pos="100000">
                <a:schemeClr val="accent1">
                  <a:lumMod val="7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0" name="TextBox 9">
            <a:extLst>
              <a:ext uri="{FF2B5EF4-FFF2-40B4-BE49-F238E27FC236}">
                <a16:creationId xmlns:a16="http://schemas.microsoft.com/office/drawing/2014/main" id="{727DFBB3-D04B-7182-F71B-3AB50443E3F9}"/>
              </a:ext>
            </a:extLst>
          </p:cNvPr>
          <p:cNvSpPr txBox="1"/>
          <p:nvPr userDrawn="1"/>
        </p:nvSpPr>
        <p:spPr>
          <a:xfrm>
            <a:off x="11704320" y="6578449"/>
            <a:ext cx="487680" cy="276999"/>
          </a:xfrm>
          <a:prstGeom prst="rect">
            <a:avLst/>
          </a:prstGeom>
          <a:noFill/>
        </p:spPr>
        <p:txBody>
          <a:bodyPr wrap="square" anchor="b">
            <a:spAutoFit/>
          </a:bodyPr>
          <a:lstStyle/>
          <a:p>
            <a:pPr algn="r"/>
            <a:fld id="{4FE98626-1BB7-4F36-806C-097DE0D8221D}" type="slidenum">
              <a:rPr lang="en-US" sz="1200" smtClean="0">
                <a:solidFill>
                  <a:schemeClr val="bg1"/>
                </a:solidFill>
              </a:rPr>
              <a:pPr algn="r"/>
              <a:t>‹#›</a:t>
            </a:fld>
            <a:endParaRPr lang="en-US" sz="1200">
              <a:solidFill>
                <a:schemeClr val="bg1"/>
              </a:solidFill>
            </a:endParaRPr>
          </a:p>
        </p:txBody>
      </p:sp>
      <p:sp>
        <p:nvSpPr>
          <p:cNvPr id="20" name="Text Placeholder 2">
            <a:extLst>
              <a:ext uri="{FF2B5EF4-FFF2-40B4-BE49-F238E27FC236}">
                <a16:creationId xmlns:a16="http://schemas.microsoft.com/office/drawing/2014/main" id="{78EC60B3-44A2-28D1-E3FA-3FE1DD77C45E}"/>
              </a:ext>
            </a:extLst>
          </p:cNvPr>
          <p:cNvSpPr>
            <a:spLocks noGrp="1"/>
          </p:cNvSpPr>
          <p:nvPr userDrawn="1">
            <p:ph type="body" sz="quarter" idx="10" hasCustomPrompt="1"/>
          </p:nvPr>
        </p:nvSpPr>
        <p:spPr>
          <a:xfrm>
            <a:off x="0" y="6597817"/>
            <a:ext cx="10833100" cy="260182"/>
          </a:xfrm>
        </p:spPr>
        <p:txBody>
          <a:bodyPr>
            <a:normAutofit/>
          </a:bodyPr>
          <a:lstStyle>
            <a:lvl1pPr marL="0" indent="0">
              <a:buNone/>
              <a:defRPr lang="en-US" sz="1000" kern="1200" dirty="0" smtClean="0">
                <a:solidFill>
                  <a:schemeClr val="bg1"/>
                </a:solidFill>
                <a:latin typeface="+mn-lt"/>
                <a:ea typeface="+mn-ea"/>
                <a:cs typeface="+mn-cs"/>
              </a:defRPr>
            </a:lvl1pPr>
          </a:lstStyle>
          <a:p>
            <a:pPr lvl="0"/>
            <a:r>
              <a:rPr lang="en-US"/>
              <a:t>Source</a:t>
            </a:r>
          </a:p>
        </p:txBody>
      </p:sp>
      <p:cxnSp>
        <p:nvCxnSpPr>
          <p:cNvPr id="12" name="Straight Connector 11">
            <a:extLst>
              <a:ext uri="{FF2B5EF4-FFF2-40B4-BE49-F238E27FC236}">
                <a16:creationId xmlns:a16="http://schemas.microsoft.com/office/drawing/2014/main" id="{FC9FF53A-BEC2-4FC7-F94B-18D521FD820D}"/>
              </a:ext>
            </a:extLst>
          </p:cNvPr>
          <p:cNvCxnSpPr/>
          <p:nvPr userDrawn="1"/>
        </p:nvCxnSpPr>
        <p:spPr>
          <a:xfrm>
            <a:off x="160564" y="200206"/>
            <a:ext cx="0" cy="447675"/>
          </a:xfrm>
          <a:prstGeom prst="line">
            <a:avLst/>
          </a:prstGeom>
          <a:ln>
            <a:solidFill>
              <a:schemeClr val="accent1">
                <a:lumMod val="40000"/>
                <a:lumOff val="60000"/>
              </a:schemeClr>
            </a:solidFill>
          </a:ln>
          <a:effectLst>
            <a:outerShdw blurRad="127000" dist="63500" dir="5400000" algn="t" rotWithShape="0">
              <a:prstClr val="black">
                <a:alpha val="25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619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rot="10800000">
            <a:off x="0" y="1"/>
            <a:ext cx="3611104" cy="6857999"/>
            <a:chOff x="8580896" y="1"/>
            <a:chExt cx="3611104" cy="6857999"/>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58864" y="102021"/>
            <a:ext cx="9779183" cy="1744415"/>
          </a:xfrm>
        </p:spPr>
        <p:txBody>
          <a:bodyPr anchor="b">
            <a:noAutofit/>
          </a:bodyPr>
          <a:lstStyle>
            <a:lvl1pPr>
              <a:defRPr sz="4800" b="0">
                <a:solidFill>
                  <a:schemeClr val="accent1"/>
                </a:solidFill>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58865" y="2017467"/>
            <a:ext cx="9779182" cy="3366815"/>
          </a:xfrm>
        </p:spPr>
        <p:txBody>
          <a:bodyPr>
            <a:normAutofit/>
          </a:bodyPr>
          <a:lstStyle>
            <a:lvl1pPr marL="0" indent="0">
              <a:buNone/>
              <a:defRPr sz="2400">
                <a:latin typeface="+mn-lt"/>
              </a:defRPr>
            </a:lvl1pPr>
            <a:lvl2pPr marL="457200" indent="0">
              <a:buNone/>
              <a:defRPr sz="2000">
                <a:latin typeface="+mn-lt"/>
              </a:defRPr>
            </a:lvl2pPr>
            <a:lvl3pPr marL="914400" indent="0">
              <a:buNone/>
              <a:defRPr sz="1800">
                <a:latin typeface="+mn-lt"/>
              </a:defRPr>
            </a:lvl3pPr>
            <a:lvl4pPr marL="1371600" indent="0">
              <a:buNone/>
              <a:defRPr sz="1600">
                <a:latin typeface="+mn-lt"/>
              </a:defRPr>
            </a:lvl4pPr>
            <a:lvl5pPr marL="1828800" indent="0">
              <a:buNone/>
              <a:defRPr sz="14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a:t>9/8/20XX</a:t>
            </a:r>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94A09A9-5501-47C1-A89A-A340965A2BE2}" type="slidenum">
              <a:rPr lang="en-US" smtClean="0"/>
              <a:pPr/>
              <a:t>‹#›</a:t>
            </a:fld>
            <a:endParaRPr lang="en-US" dirty="0"/>
          </a:p>
        </p:txBody>
      </p:sp>
      <p:sp>
        <p:nvSpPr>
          <p:cNvPr id="6" name="AutoShape 2">
            <a:extLst>
              <a:ext uri="{FF2B5EF4-FFF2-40B4-BE49-F238E27FC236}">
                <a16:creationId xmlns:a16="http://schemas.microsoft.com/office/drawing/2014/main" id="{B9E99404-6733-BB87-66B5-4589DED2B34A}"/>
              </a:ext>
            </a:extLst>
          </p:cNvPr>
          <p:cNvSpPr>
            <a:spLocks noGrp="1"/>
          </p:cNvSpPr>
          <p:nvPr>
            <p:ph idx="10"/>
          </p:nvPr>
        </p:nvSpPr>
        <p:spPr>
          <a:xfrm flipV="1">
            <a:off x="1158864" y="1837406"/>
            <a:ext cx="8697655" cy="9030"/>
          </a:xfrm>
          <a:prstGeom prst="line">
            <a:avLst/>
          </a:prstGeom>
          <a:ln w="38100" cap="flat">
            <a:solidFill>
              <a:srgbClr val="4F002A"/>
            </a:solidFill>
            <a:prstDash val="solid"/>
            <a:headEnd type="none" w="sm" len="sm"/>
            <a:tailEnd type="none" w="sm" len="sm"/>
          </a:ln>
        </p:spPr>
        <p:txBody>
          <a:bodyPr>
            <a:normAutofit fontScale="25000" lnSpcReduction="20000"/>
          </a:bodyPr>
          <a:lstStyle/>
          <a:p>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bg>
      <p:bgRef idx="1001">
        <a:schemeClr val="bg1"/>
      </p:bgRef>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085"/>
            <a:ext cx="9779183" cy="1600835"/>
          </a:xfrm>
        </p:spPr>
        <p:txBody>
          <a:bodyPr anchor="b">
            <a:noAutofit/>
          </a:bodyPr>
          <a:lstStyle>
            <a:lvl1pPr>
              <a:defRPr sz="4800" b="0">
                <a:solidFill>
                  <a:schemeClr val="accent1"/>
                </a:solidFill>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CA1EED44-783E-8705-4119-D7E9F7D4F2B4}"/>
              </a:ext>
            </a:extLst>
          </p:cNvPr>
          <p:cNvSpPr>
            <a:spLocks noGrp="1"/>
          </p:cNvSpPr>
          <p:nvPr>
            <p:ph idx="14" hasCustomPrompt="1"/>
          </p:nvPr>
        </p:nvSpPr>
        <p:spPr>
          <a:xfrm>
            <a:off x="1166087" y="1986927"/>
            <a:ext cx="9780587" cy="3436936"/>
          </a:xfrm>
        </p:spPr>
        <p:txBody>
          <a:bodyPr>
            <a:normAutofit/>
          </a:bodyPr>
          <a:lstStyle>
            <a:lvl1pPr marL="342900" indent="-283464">
              <a:lnSpc>
                <a:spcPct val="100000"/>
              </a:lnSpc>
              <a:spcBef>
                <a:spcPts val="1000"/>
              </a:spcBef>
              <a:buFont typeface="Arial" panose="020B0604020202020204" pitchFamily="34" charset="0"/>
              <a:buChar char="•"/>
              <a:defRPr sz="2400">
                <a:solidFill>
                  <a:schemeClr val="tx1"/>
                </a:solidFill>
                <a:latin typeface="+mn-lt"/>
              </a:defRPr>
            </a:lvl1pPr>
            <a:lvl2pPr marL="566928" indent="-283464">
              <a:lnSpc>
                <a:spcPct val="100000"/>
              </a:lnSpc>
              <a:spcBef>
                <a:spcPts val="1000"/>
              </a:spcBef>
              <a:buFont typeface="Arial" panose="020B0604020202020204" pitchFamily="34" charset="0"/>
              <a:buChar char="•"/>
              <a:defRPr sz="2000">
                <a:solidFill>
                  <a:schemeClr val="tx1"/>
                </a:solidFill>
                <a:latin typeface="+mn-lt"/>
              </a:defRPr>
            </a:lvl2pPr>
            <a:lvl3pPr marL="850392" indent="-283464">
              <a:lnSpc>
                <a:spcPct val="100000"/>
              </a:lnSpc>
              <a:spcBef>
                <a:spcPts val="1000"/>
              </a:spcBef>
              <a:buFont typeface="Arial" panose="020B0604020202020204" pitchFamily="34" charset="0"/>
              <a:buChar char="•"/>
              <a:defRPr sz="1800">
                <a:solidFill>
                  <a:schemeClr val="tx1"/>
                </a:solidFill>
                <a:latin typeface="+mn-lt"/>
              </a:defRPr>
            </a:lvl3pPr>
            <a:lvl4pPr marL="1097280" indent="-283464">
              <a:lnSpc>
                <a:spcPct val="100000"/>
              </a:lnSpc>
              <a:spcBef>
                <a:spcPts val="1000"/>
              </a:spcBef>
              <a:buFont typeface="Arial" panose="020B0604020202020204" pitchFamily="34" charset="0"/>
              <a:buChar char="•"/>
              <a:defRPr sz="1600">
                <a:solidFill>
                  <a:schemeClr val="tx1"/>
                </a:solidFill>
                <a:latin typeface="+mn-lt"/>
              </a:defRPr>
            </a:lvl4pPr>
            <a:lvl5pPr marL="1371600" indent="-283464">
              <a:lnSpc>
                <a:spcPct val="100000"/>
              </a:lnSpc>
              <a:spcBef>
                <a:spcPts val="1000"/>
              </a:spcBef>
              <a:buFont typeface="Arial" panose="020B0604020202020204" pitchFamily="34" charset="0"/>
              <a:buChar char="•"/>
              <a:defRPr sz="1400">
                <a:solidFill>
                  <a:schemeClr val="tx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a:t>9/8/20XX</a:t>
            </a:r>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dirty="0"/>
          </a:p>
        </p:txBody>
      </p:sp>
      <p:sp>
        <p:nvSpPr>
          <p:cNvPr id="11" name="Freeform 21">
            <a:extLst>
              <a:ext uri="{FF2B5EF4-FFF2-40B4-BE49-F238E27FC236}">
                <a16:creationId xmlns:a16="http://schemas.microsoft.com/office/drawing/2014/main" id="{4AE69268-C3CF-37EB-41CA-227F77AFDEEE}"/>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3">
            <a:extLst>
              <a:ext uri="{FF2B5EF4-FFF2-40B4-BE49-F238E27FC236}">
                <a16:creationId xmlns:a16="http://schemas.microsoft.com/office/drawing/2014/main" id="{7F9175FA-EDCF-511E-3517-99E5C80BAFB8}"/>
              </a:ext>
            </a:extLst>
          </p:cNvPr>
          <p:cNvSpPr/>
          <p:nvPr userDrawn="1"/>
        </p:nvSpPr>
        <p:spPr>
          <a:xfrm>
            <a:off x="11274414" y="5258623"/>
            <a:ext cx="2637893" cy="2637893"/>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p:spPr>
        <p:txBody>
          <a:bodyPr/>
          <a:lstStyle/>
          <a:p>
            <a:endParaRPr lang="en-US"/>
          </a:p>
        </p:txBody>
      </p:sp>
      <p:grpSp>
        <p:nvGrpSpPr>
          <p:cNvPr id="18" name="Group 6">
            <a:extLst>
              <a:ext uri="{FF2B5EF4-FFF2-40B4-BE49-F238E27FC236}">
                <a16:creationId xmlns:a16="http://schemas.microsoft.com/office/drawing/2014/main" id="{0F49CBCF-E5FA-86D7-69C3-E3342B27E142}"/>
              </a:ext>
            </a:extLst>
          </p:cNvPr>
          <p:cNvGrpSpPr>
            <a:grpSpLocks noChangeAspect="1"/>
          </p:cNvGrpSpPr>
          <p:nvPr userDrawn="1"/>
        </p:nvGrpSpPr>
        <p:grpSpPr>
          <a:xfrm>
            <a:off x="10046958" y="5922439"/>
            <a:ext cx="2642616" cy="2642616"/>
            <a:chOff x="0" y="0"/>
            <a:chExt cx="812800" cy="812800"/>
          </a:xfrm>
        </p:grpSpPr>
        <p:sp>
          <p:nvSpPr>
            <p:cNvPr id="19" name="Freeform 7">
              <a:extLst>
                <a:ext uri="{FF2B5EF4-FFF2-40B4-BE49-F238E27FC236}">
                  <a16:creationId xmlns:a16="http://schemas.microsoft.com/office/drawing/2014/main" id="{7DEAB114-907C-0F5B-1059-C291C3F9209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002A"/>
            </a:solidFill>
          </p:spPr>
          <p:txBody>
            <a:bodyPr/>
            <a:lstStyle/>
            <a:p>
              <a:endParaRPr lang="en-US" dirty="0"/>
            </a:p>
          </p:txBody>
        </p:sp>
        <p:sp>
          <p:nvSpPr>
            <p:cNvPr id="20" name="TextBox 8">
              <a:extLst>
                <a:ext uri="{FF2B5EF4-FFF2-40B4-BE49-F238E27FC236}">
                  <a16:creationId xmlns:a16="http://schemas.microsoft.com/office/drawing/2014/main" id="{6610878C-D3E1-406C-3A9A-A6BBD3F1F63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bg1"/>
                </a:solidFill>
                <a:latin typeface="+mn-lt"/>
              </a:defRPr>
            </a:lvl1pPr>
          </a:lstStyle>
          <a:p>
            <a:fld id="{294A09A9-5501-47C1-A89A-A340965A2BE2}" type="slidenum">
              <a:rPr lang="en-US" smtClean="0"/>
              <a:pPr/>
              <a:t>‹#›</a:t>
            </a:fld>
            <a:endParaRPr lang="en-US" dirty="0"/>
          </a:p>
        </p:txBody>
      </p:sp>
      <p:sp>
        <p:nvSpPr>
          <p:cNvPr id="8" name="AutoShape 2">
            <a:extLst>
              <a:ext uri="{FF2B5EF4-FFF2-40B4-BE49-F238E27FC236}">
                <a16:creationId xmlns:a16="http://schemas.microsoft.com/office/drawing/2014/main" id="{63349D24-076C-C59A-C2F2-FF568E46C242}"/>
              </a:ext>
            </a:extLst>
          </p:cNvPr>
          <p:cNvSpPr>
            <a:spLocks noGrp="1"/>
          </p:cNvSpPr>
          <p:nvPr>
            <p:ph idx="15"/>
          </p:nvPr>
        </p:nvSpPr>
        <p:spPr>
          <a:xfrm flipV="1">
            <a:off x="1166087" y="1636890"/>
            <a:ext cx="8697655" cy="9030"/>
          </a:xfrm>
          <a:prstGeom prst="line">
            <a:avLst/>
          </a:prstGeom>
          <a:ln w="38100" cap="flat">
            <a:solidFill>
              <a:srgbClr val="4F002A"/>
            </a:solidFill>
            <a:prstDash val="solid"/>
            <a:headEnd type="none" w="sm" len="sm"/>
            <a:tailEnd type="none" w="sm" len="sm"/>
          </a:ln>
        </p:spPr>
        <p:txBody>
          <a:bodyPr>
            <a:normAutofit fontScale="25000" lnSpcReduction="20000"/>
          </a:bodyPr>
          <a:lstStyle>
            <a:lvl1pPr marL="0" indent="0">
              <a:buNone/>
              <a:defRPr/>
            </a:lvl1pPr>
          </a:lstStyle>
          <a:p>
            <a:endParaRPr lang="en-US" dirty="0"/>
          </a:p>
        </p:txBody>
      </p:sp>
    </p:spTree>
    <p:extLst>
      <p:ext uri="{BB962C8B-B14F-4D97-AF65-F5344CB8AC3E}">
        <p14:creationId xmlns:p14="http://schemas.microsoft.com/office/powerpoint/2010/main" val="288317691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FBCE6F-2AA9-31FE-8148-33B480735599}"/>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177553"/>
            <a:ext cx="6245912" cy="3269447"/>
          </a:xfrm>
        </p:spPr>
        <p:txBody>
          <a:bodyPr bIns="0" anchor="b">
            <a:noAutofit/>
          </a:bodyPr>
          <a:lstStyle>
            <a:lvl1pPr algn="l">
              <a:defRPr sz="6000" b="0">
                <a:solidFill>
                  <a:schemeClr val="bg1"/>
                </a:solidFill>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4" y="3492896"/>
            <a:ext cx="6245912" cy="912850"/>
          </a:xfrm>
        </p:spPr>
        <p:txBody>
          <a:bodyPr anchor="ctr" anchorCtr="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4DB56B5-5DD7-95E3-52B2-EDC4B3F13058}"/>
              </a:ext>
              <a:ext uri="{C183D7F6-B498-43B3-948B-1728B52AA6E4}">
                <adec:decorative xmlns:adec="http://schemas.microsoft.com/office/drawing/2017/decorative" val="1"/>
              </a:ext>
            </a:extLst>
          </p:cNvPr>
          <p:cNvGrpSpPr/>
          <p:nvPr userDrawn="1"/>
        </p:nvGrpSpPr>
        <p:grpSpPr>
          <a:xfrm rot="10800000">
            <a:off x="0" y="0"/>
            <a:ext cx="3611104" cy="6872513"/>
            <a:chOff x="8580896" y="1"/>
            <a:chExt cx="3611104" cy="6857999"/>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601200" cy="1653371"/>
          </a:xfrm>
        </p:spPr>
        <p:txBody>
          <a:bodyPr anchor="b">
            <a:noAutofit/>
          </a:bodyPr>
          <a:lstStyle>
            <a:lvl1pPr>
              <a:defRPr sz="4800" b="0">
                <a:solidFill>
                  <a:schemeClr val="accent1"/>
                </a:solidFill>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23984"/>
            <a:ext cx="4663440" cy="3332832"/>
          </a:xfrm>
        </p:spPr>
        <p:txBody>
          <a:bodyPr>
            <a:normAutofit/>
          </a:bodyPr>
          <a:lstStyle>
            <a:lvl1pPr marL="0" indent="0">
              <a:spcBef>
                <a:spcPts val="1000"/>
              </a:spcBef>
              <a:buFont typeface="Arial" panose="020B0604020202020204" pitchFamily="34" charset="0"/>
              <a:buNone/>
              <a:defRPr sz="24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1800">
                <a:latin typeface="+mn-lt"/>
              </a:defRPr>
            </a:lvl3pPr>
            <a:lvl4pPr marL="850392" indent="-283464">
              <a:spcBef>
                <a:spcPts val="1000"/>
              </a:spcBef>
              <a:buFont typeface="Arial" panose="020B0604020202020204" pitchFamily="34" charset="0"/>
              <a:buChar char="•"/>
              <a:defRPr sz="1600">
                <a:latin typeface="+mn-lt"/>
              </a:defRPr>
            </a:lvl4pPr>
            <a:lvl5pPr marL="1133856" indent="-283464">
              <a:spcBef>
                <a:spcPts val="1000"/>
              </a:spcBef>
              <a:buFont typeface="Arial" panose="020B0604020202020204" pitchFamily="34" charset="0"/>
              <a:buChar char="•"/>
              <a:defRPr sz="14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4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1800">
                <a:latin typeface="+mn-lt"/>
              </a:defRPr>
            </a:lvl3pPr>
            <a:lvl4pPr marL="850392" indent="-283464">
              <a:spcBef>
                <a:spcPts val="1000"/>
              </a:spcBef>
              <a:buFont typeface="Arial" panose="020B0604020202020204" pitchFamily="34" charset="0"/>
              <a:buChar char="•"/>
              <a:defRPr sz="1600">
                <a:latin typeface="+mn-lt"/>
              </a:defRPr>
            </a:lvl4pPr>
            <a:lvl5pPr marL="1133856" indent="-283464">
              <a:spcBef>
                <a:spcPts val="1000"/>
              </a:spcBef>
              <a:buFont typeface="Arial" panose="020B0604020202020204" pitchFamily="34" charset="0"/>
              <a:buChar char="•"/>
              <a:defRPr sz="14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a:t>9/8/20XX</a:t>
            </a:r>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94A09A9-5501-47C1-A89A-A340965A2BE2}" type="slidenum">
              <a:rPr lang="en-US" smtClean="0"/>
              <a:pPr/>
              <a:t>‹#›</a:t>
            </a:fld>
            <a:endParaRPr lang="en-US" dirty="0"/>
          </a:p>
        </p:txBody>
      </p:sp>
      <p:sp>
        <p:nvSpPr>
          <p:cNvPr id="7" name="AutoShape 2">
            <a:extLst>
              <a:ext uri="{FF2B5EF4-FFF2-40B4-BE49-F238E27FC236}">
                <a16:creationId xmlns:a16="http://schemas.microsoft.com/office/drawing/2014/main" id="{0CDB0446-8430-FA3D-4354-2AE11B067E4C}"/>
              </a:ext>
            </a:extLst>
          </p:cNvPr>
          <p:cNvSpPr>
            <a:spLocks noGrp="1"/>
          </p:cNvSpPr>
          <p:nvPr>
            <p:ph idx="11"/>
          </p:nvPr>
        </p:nvSpPr>
        <p:spPr>
          <a:xfrm flipV="1">
            <a:off x="1167492" y="1785382"/>
            <a:ext cx="8697655" cy="9030"/>
          </a:xfrm>
          <a:prstGeom prst="line">
            <a:avLst/>
          </a:prstGeom>
          <a:ln w="38100" cap="flat">
            <a:solidFill>
              <a:srgbClr val="4F002A"/>
            </a:solidFill>
            <a:prstDash val="solid"/>
            <a:headEnd type="none" w="sm" len="sm"/>
            <a:tailEnd type="none" w="sm" len="sm"/>
          </a:ln>
        </p:spPr>
        <p:txBody>
          <a:bodyPr>
            <a:normAutofit fontScale="25000" lnSpcReduction="20000"/>
          </a:bodyPr>
          <a:lstStyle>
            <a:lvl1pPr marL="0" indent="0">
              <a:buNone/>
              <a:defRPr/>
            </a:lvl1pPr>
          </a:lstStyle>
          <a:p>
            <a:endParaRPr lang="en-US" dirty="0"/>
          </a:p>
        </p:txBody>
      </p:sp>
    </p:spTree>
    <p:extLst>
      <p:ext uri="{BB962C8B-B14F-4D97-AF65-F5344CB8AC3E}">
        <p14:creationId xmlns:p14="http://schemas.microsoft.com/office/powerpoint/2010/main" val="76784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69008"/>
            <a:ext cx="9779183" cy="1706563"/>
          </a:xfrm>
        </p:spPr>
        <p:txBody>
          <a:bodyPr anchor="b">
            <a:noAutofit/>
          </a:bodyPr>
          <a:lstStyle>
            <a:lvl1pPr>
              <a:defRPr sz="4800" b="0">
                <a:solidFill>
                  <a:schemeClr val="bg1"/>
                </a:solidFill>
                <a:latin typeface="+mj-lt"/>
              </a:defRPr>
            </a:lvl1pPr>
          </a:lstStyle>
          <a:p>
            <a:r>
              <a:rPr lang="en-US" dirty="0"/>
              <a:t>Click to add title</a:t>
            </a:r>
          </a:p>
        </p:txBody>
      </p:sp>
      <p:sp>
        <p:nvSpPr>
          <p:cNvPr id="14" name="Content Placeholder 2">
            <a:extLst>
              <a:ext uri="{FF2B5EF4-FFF2-40B4-BE49-F238E27FC236}">
                <a16:creationId xmlns:a16="http://schemas.microsoft.com/office/drawing/2014/main" id="{926B296A-EB6A-9BE9-E813-B15C46524F4D}"/>
              </a:ext>
            </a:extLst>
          </p:cNvPr>
          <p:cNvSpPr>
            <a:spLocks noGrp="1"/>
          </p:cNvSpPr>
          <p:nvPr>
            <p:ph idx="12" hasCustomPrompt="1"/>
          </p:nvPr>
        </p:nvSpPr>
        <p:spPr>
          <a:xfrm>
            <a:off x="1167493" y="2023984"/>
            <a:ext cx="4663440" cy="3332832"/>
          </a:xfrm>
        </p:spPr>
        <p:txBody>
          <a:bodyPr>
            <a:normAutofit/>
          </a:bodyPr>
          <a:lstStyle>
            <a:lvl1pPr marL="530352" indent="-530352">
              <a:spcBef>
                <a:spcPts val="1000"/>
              </a:spcBef>
              <a:buFont typeface="+mj-lt"/>
              <a:buAutoNum type="arabicPeriod"/>
              <a:defRPr sz="2000">
                <a:solidFill>
                  <a:schemeClr val="bg1"/>
                </a:solidFill>
                <a:latin typeface="+mn-lt"/>
              </a:defRPr>
            </a:lvl1pPr>
            <a:lvl2pPr marL="1097280" indent="-530352">
              <a:spcBef>
                <a:spcPts val="1000"/>
              </a:spcBef>
              <a:buFont typeface="+mj-lt"/>
              <a:buAutoNum type="alphaLcPeriod"/>
              <a:defRPr sz="2000">
                <a:solidFill>
                  <a:schemeClr val="bg1"/>
                </a:solidFill>
                <a:latin typeface="+mn-lt"/>
              </a:defRPr>
            </a:lvl2pPr>
            <a:lvl3pPr marL="1645920" indent="-530352">
              <a:spcBef>
                <a:spcPts val="1000"/>
              </a:spcBef>
              <a:buFont typeface="+mj-lt"/>
              <a:buAutoNum type="arabicParenR"/>
              <a:defRPr sz="2000">
                <a:solidFill>
                  <a:schemeClr val="bg1"/>
                </a:solidFill>
                <a:latin typeface="+mn-lt"/>
              </a:defRPr>
            </a:lvl3pPr>
            <a:lvl4pPr marL="1920240" indent="-530352">
              <a:spcBef>
                <a:spcPts val="1000"/>
              </a:spcBef>
              <a:buFont typeface="+mj-lt"/>
              <a:buAutoNum type="alphaLcParenR"/>
              <a:defRPr sz="2000">
                <a:solidFill>
                  <a:schemeClr val="bg1"/>
                </a:solidFill>
                <a:latin typeface="+mn-lt"/>
              </a:defRPr>
            </a:lvl4pPr>
            <a:lvl5pPr marL="2560320" indent="-514350">
              <a:spcBef>
                <a:spcPts val="1000"/>
              </a:spcBef>
              <a:buFont typeface="+mj-lt"/>
              <a:buAutoNum type="romanLcPeriod"/>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35B7D5-E7F8-1267-8942-3C97BE836B98}"/>
              </a:ext>
            </a:extLst>
          </p:cNvPr>
          <p:cNvSpPr>
            <a:spLocks noGrp="1"/>
          </p:cNvSpPr>
          <p:nvPr>
            <p:ph idx="11"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a:t>9/8/20XX</a:t>
            </a:r>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20426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2 content">
    <p:bg>
      <p:bgRef idx="1001">
        <a:schemeClr val="bg1"/>
      </p:bgRef>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69008"/>
            <a:ext cx="9779183" cy="1706563"/>
          </a:xfrm>
        </p:spPr>
        <p:txBody>
          <a:bodyPr anchor="b">
            <a:noAutofit/>
          </a:bodyPr>
          <a:lstStyle>
            <a:lvl1pPr>
              <a:defRPr sz="4800" b="0">
                <a:solidFill>
                  <a:schemeClr val="accent1"/>
                </a:solidFill>
                <a:latin typeface="+mj-lt"/>
              </a:defRPr>
            </a:lvl1pPr>
          </a:lstStyle>
          <a:p>
            <a:r>
              <a:rPr lang="en-US" dirty="0"/>
              <a:t>Click to add title</a:t>
            </a:r>
          </a:p>
        </p:txBody>
      </p:sp>
      <p:sp>
        <p:nvSpPr>
          <p:cNvPr id="14" name="Content Placeholder 2">
            <a:extLst>
              <a:ext uri="{FF2B5EF4-FFF2-40B4-BE49-F238E27FC236}">
                <a16:creationId xmlns:a16="http://schemas.microsoft.com/office/drawing/2014/main" id="{926B296A-EB6A-9BE9-E813-B15C46524F4D}"/>
              </a:ext>
            </a:extLst>
          </p:cNvPr>
          <p:cNvSpPr>
            <a:spLocks noGrp="1"/>
          </p:cNvSpPr>
          <p:nvPr>
            <p:ph idx="12" hasCustomPrompt="1"/>
          </p:nvPr>
        </p:nvSpPr>
        <p:spPr>
          <a:xfrm>
            <a:off x="1167493" y="2023984"/>
            <a:ext cx="4663440" cy="3332832"/>
          </a:xfrm>
        </p:spPr>
        <p:txBody>
          <a:bodyPr>
            <a:normAutofit/>
          </a:bodyPr>
          <a:lstStyle>
            <a:lvl1pPr marL="530352" indent="-530352">
              <a:spcBef>
                <a:spcPts val="1000"/>
              </a:spcBef>
              <a:buFont typeface="+mj-lt"/>
              <a:buAutoNum type="arabicPeriod"/>
              <a:defRPr sz="2400">
                <a:solidFill>
                  <a:schemeClr val="tx1"/>
                </a:solidFill>
                <a:latin typeface="+mn-lt"/>
              </a:defRPr>
            </a:lvl1pPr>
            <a:lvl2pPr marL="1097280" indent="-530352">
              <a:spcBef>
                <a:spcPts val="1000"/>
              </a:spcBef>
              <a:buFont typeface="+mj-lt"/>
              <a:buAutoNum type="alphaLcPeriod"/>
              <a:defRPr sz="2000">
                <a:solidFill>
                  <a:schemeClr val="tx1"/>
                </a:solidFill>
                <a:latin typeface="+mn-lt"/>
              </a:defRPr>
            </a:lvl2pPr>
            <a:lvl3pPr marL="1645920" indent="-530352">
              <a:spcBef>
                <a:spcPts val="1000"/>
              </a:spcBef>
              <a:buFont typeface="+mj-lt"/>
              <a:buAutoNum type="arabicParenR"/>
              <a:defRPr sz="1800">
                <a:solidFill>
                  <a:schemeClr val="tx1"/>
                </a:solidFill>
                <a:latin typeface="+mn-lt"/>
              </a:defRPr>
            </a:lvl3pPr>
            <a:lvl4pPr marL="1920240" indent="-530352">
              <a:spcBef>
                <a:spcPts val="1000"/>
              </a:spcBef>
              <a:buFont typeface="+mj-lt"/>
              <a:buAutoNum type="alphaLcParenR"/>
              <a:defRPr sz="1600">
                <a:solidFill>
                  <a:schemeClr val="tx1"/>
                </a:solidFill>
                <a:latin typeface="+mn-lt"/>
              </a:defRPr>
            </a:lvl4pPr>
            <a:lvl5pPr marL="2560320" indent="-514350">
              <a:spcBef>
                <a:spcPts val="1000"/>
              </a:spcBef>
              <a:buFont typeface="+mj-lt"/>
              <a:buAutoNum type="romanLcPeriod"/>
              <a:defRPr sz="1400">
                <a:solidFill>
                  <a:schemeClr val="tx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35B7D5-E7F8-1267-8942-3C97BE836B98}"/>
              </a:ext>
            </a:extLst>
          </p:cNvPr>
          <p:cNvSpPr>
            <a:spLocks noGrp="1"/>
          </p:cNvSpPr>
          <p:nvPr>
            <p:ph idx="11"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400">
                <a:solidFill>
                  <a:schemeClr val="tx1"/>
                </a:solidFill>
                <a:latin typeface="+mn-lt"/>
              </a:defRPr>
            </a:lvl1pPr>
            <a:lvl2pPr marL="283464" indent="-283464">
              <a:spcBef>
                <a:spcPts val="1000"/>
              </a:spcBef>
              <a:buFont typeface="Arial" panose="020B0604020202020204" pitchFamily="34" charset="0"/>
              <a:buChar char="•"/>
              <a:defRPr sz="2000">
                <a:solidFill>
                  <a:schemeClr val="tx1"/>
                </a:solidFill>
                <a:latin typeface="+mn-lt"/>
              </a:defRPr>
            </a:lvl2pPr>
            <a:lvl3pPr marL="566928" indent="-283464">
              <a:spcBef>
                <a:spcPts val="1000"/>
              </a:spcBef>
              <a:buFont typeface="Arial" panose="020B0604020202020204" pitchFamily="34" charset="0"/>
              <a:buChar char="•"/>
              <a:defRPr sz="1800">
                <a:solidFill>
                  <a:schemeClr val="tx1"/>
                </a:solidFill>
                <a:latin typeface="+mn-lt"/>
              </a:defRPr>
            </a:lvl3pPr>
            <a:lvl4pPr marL="850392" indent="-283464">
              <a:spcBef>
                <a:spcPts val="1000"/>
              </a:spcBef>
              <a:buFont typeface="Arial" panose="020B0604020202020204" pitchFamily="34" charset="0"/>
              <a:buChar char="•"/>
              <a:defRPr sz="1600">
                <a:solidFill>
                  <a:schemeClr val="tx1"/>
                </a:solidFill>
                <a:latin typeface="+mn-lt"/>
              </a:defRPr>
            </a:lvl4pPr>
            <a:lvl5pPr marL="1133856" indent="-283464">
              <a:spcBef>
                <a:spcPts val="1000"/>
              </a:spcBef>
              <a:buFont typeface="Arial" panose="020B0604020202020204" pitchFamily="34" charset="0"/>
              <a:buChar char="•"/>
              <a:defRPr sz="1400">
                <a:solidFill>
                  <a:schemeClr val="tx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tx1"/>
                </a:solidFill>
                <a:latin typeface="+mn-lt"/>
              </a:defRPr>
            </a:lvl1pPr>
          </a:lstStyle>
          <a:p>
            <a:r>
              <a:rPr lang="en-US"/>
              <a:t>9/8/20XX</a:t>
            </a:r>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1"/>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94A09A9-5501-47C1-A89A-A340965A2BE2}" type="slidenum">
              <a:rPr lang="en-US" smtClean="0"/>
              <a:pPr/>
              <a:t>‹#›</a:t>
            </a:fld>
            <a:endParaRPr lang="en-US" dirty="0"/>
          </a:p>
        </p:txBody>
      </p:sp>
      <p:sp>
        <p:nvSpPr>
          <p:cNvPr id="3" name="AutoShape 2">
            <a:extLst>
              <a:ext uri="{FF2B5EF4-FFF2-40B4-BE49-F238E27FC236}">
                <a16:creationId xmlns:a16="http://schemas.microsoft.com/office/drawing/2014/main" id="{719CBEBD-BB5B-C11E-19EC-C0149AAFEFB3}"/>
              </a:ext>
            </a:extLst>
          </p:cNvPr>
          <p:cNvSpPr>
            <a:spLocks noGrp="1"/>
          </p:cNvSpPr>
          <p:nvPr>
            <p:ph idx="13"/>
          </p:nvPr>
        </p:nvSpPr>
        <p:spPr>
          <a:xfrm flipV="1">
            <a:off x="1167492" y="1785382"/>
            <a:ext cx="8697655" cy="9030"/>
          </a:xfrm>
          <a:prstGeom prst="line">
            <a:avLst/>
          </a:prstGeom>
          <a:ln w="38100" cap="flat">
            <a:solidFill>
              <a:srgbClr val="4F002A"/>
            </a:solidFill>
            <a:prstDash val="solid"/>
            <a:headEnd type="none" w="sm" len="sm"/>
            <a:tailEnd type="none" w="sm" len="sm"/>
          </a:ln>
        </p:spPr>
        <p:txBody>
          <a:bodyPr>
            <a:normAutofit fontScale="25000" lnSpcReduction="20000"/>
          </a:bodyPr>
          <a:lstStyle>
            <a:lvl1pPr marL="0" indent="0">
              <a:buNone/>
              <a:defRPr/>
            </a:lvl1pPr>
          </a:lstStyle>
          <a:p>
            <a:endParaRPr lang="en-US" dirty="0"/>
          </a:p>
        </p:txBody>
      </p:sp>
    </p:spTree>
    <p:extLst>
      <p:ext uri="{BB962C8B-B14F-4D97-AF65-F5344CB8AC3E}">
        <p14:creationId xmlns:p14="http://schemas.microsoft.com/office/powerpoint/2010/main" val="317931090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2 content">
    <p:bg>
      <p:bgRef idx="1001">
        <a:schemeClr val="bg1"/>
      </p:bgRef>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69008"/>
            <a:ext cx="9779183" cy="1706563"/>
          </a:xfrm>
        </p:spPr>
        <p:txBody>
          <a:bodyPr anchor="b">
            <a:noAutofit/>
          </a:bodyPr>
          <a:lstStyle>
            <a:lvl1pPr>
              <a:defRPr sz="4800" b="0">
                <a:solidFill>
                  <a:schemeClr val="accent1"/>
                </a:solidFill>
                <a:latin typeface="+mj-lt"/>
              </a:defRPr>
            </a:lvl1pPr>
          </a:lstStyle>
          <a:p>
            <a:r>
              <a:rPr lang="en-US" dirty="0"/>
              <a:t>Click to add title</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tx1"/>
                </a:solidFill>
                <a:latin typeface="+mn-lt"/>
              </a:defRPr>
            </a:lvl1pPr>
          </a:lstStyle>
          <a:p>
            <a:r>
              <a:rPr lang="en-US"/>
              <a:t>9/8/20XX</a:t>
            </a:r>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1"/>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94A09A9-5501-47C1-A89A-A340965A2BE2}" type="slidenum">
              <a:rPr lang="en-US" smtClean="0"/>
              <a:pPr/>
              <a:t>‹#›</a:t>
            </a:fld>
            <a:endParaRPr lang="en-US" dirty="0"/>
          </a:p>
        </p:txBody>
      </p:sp>
      <p:sp>
        <p:nvSpPr>
          <p:cNvPr id="3" name="AutoShape 2">
            <a:extLst>
              <a:ext uri="{FF2B5EF4-FFF2-40B4-BE49-F238E27FC236}">
                <a16:creationId xmlns:a16="http://schemas.microsoft.com/office/drawing/2014/main" id="{719CBEBD-BB5B-C11E-19EC-C0149AAFEFB3}"/>
              </a:ext>
            </a:extLst>
          </p:cNvPr>
          <p:cNvSpPr>
            <a:spLocks noGrp="1"/>
          </p:cNvSpPr>
          <p:nvPr>
            <p:ph idx="13"/>
          </p:nvPr>
        </p:nvSpPr>
        <p:spPr>
          <a:xfrm flipV="1">
            <a:off x="1167492" y="1785382"/>
            <a:ext cx="8697655" cy="9030"/>
          </a:xfrm>
          <a:prstGeom prst="line">
            <a:avLst/>
          </a:prstGeom>
          <a:ln w="38100" cap="flat">
            <a:solidFill>
              <a:srgbClr val="4F002A"/>
            </a:solidFill>
            <a:prstDash val="solid"/>
            <a:headEnd type="none" w="sm" len="sm"/>
            <a:tailEnd type="none" w="sm" len="sm"/>
          </a:ln>
        </p:spPr>
        <p:txBody>
          <a:bodyPr>
            <a:normAutofit fontScale="25000" lnSpcReduction="20000"/>
          </a:bodyPr>
          <a:lstStyle>
            <a:lvl1pPr marL="0" indent="0">
              <a:buNone/>
              <a:defRPr/>
            </a:lvl1pPr>
          </a:lstStyle>
          <a:p>
            <a:endParaRPr lang="en-US" dirty="0"/>
          </a:p>
        </p:txBody>
      </p:sp>
      <p:sp>
        <p:nvSpPr>
          <p:cNvPr id="5" name="Content Placeholder 2">
            <a:extLst>
              <a:ext uri="{FF2B5EF4-FFF2-40B4-BE49-F238E27FC236}">
                <a16:creationId xmlns:a16="http://schemas.microsoft.com/office/drawing/2014/main" id="{6B6A584C-171E-9E11-AD22-8FB841B6A203}"/>
              </a:ext>
            </a:extLst>
          </p:cNvPr>
          <p:cNvSpPr>
            <a:spLocks noGrp="1"/>
          </p:cNvSpPr>
          <p:nvPr>
            <p:ph idx="1" hasCustomPrompt="1"/>
          </p:nvPr>
        </p:nvSpPr>
        <p:spPr>
          <a:xfrm>
            <a:off x="1167493" y="2084832"/>
            <a:ext cx="9779182" cy="3366813"/>
          </a:xfrm>
        </p:spPr>
        <p:txBody>
          <a:bodyPr>
            <a:noAutofit/>
          </a:bodyPr>
          <a:lstStyle>
            <a:lvl1pPr marL="0" indent="0">
              <a:buNone/>
              <a:defRPr sz="2400">
                <a:latin typeface="+mn-lt"/>
              </a:defRPr>
            </a:lvl1pPr>
            <a:lvl2pPr marL="457200" indent="0">
              <a:buNone/>
              <a:defRPr sz="2000">
                <a:latin typeface="+mn-lt"/>
              </a:defRPr>
            </a:lvl2pPr>
            <a:lvl3pPr marL="914400" indent="0">
              <a:buNone/>
              <a:defRPr sz="1800">
                <a:latin typeface="+mn-lt"/>
              </a:defRPr>
            </a:lvl3pPr>
            <a:lvl4pPr marL="1371600" indent="0">
              <a:buNone/>
              <a:defRPr sz="1600">
                <a:latin typeface="+mn-lt"/>
              </a:defRPr>
            </a:lvl4pPr>
            <a:lvl5pPr marL="1828800" indent="0">
              <a:buNone/>
              <a:defRPr sz="14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994008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3497A2-8465-B727-EE26-C41DE1B2758C}"/>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566E0963-9AB9-0363-C28B-128403F1B3D1}"/>
              </a:ext>
            </a:extLst>
          </p:cNvPr>
          <p:cNvSpPr>
            <a:spLocks noGrp="1"/>
          </p:cNvSpPr>
          <p:nvPr>
            <p:ph type="dt" sz="half" idx="10"/>
          </p:nvPr>
        </p:nvSpPr>
        <p:spPr/>
        <p:txBody>
          <a:bodyPr/>
          <a:lstStyle/>
          <a:p>
            <a:r>
              <a:rPr lang="en-US"/>
              <a:t>9/8/20XX</a:t>
            </a:r>
            <a:endParaRPr lang="en-US" dirty="0"/>
          </a:p>
        </p:txBody>
      </p:sp>
      <p:sp>
        <p:nvSpPr>
          <p:cNvPr id="4" name="Footer Placeholder 3">
            <a:extLst>
              <a:ext uri="{FF2B5EF4-FFF2-40B4-BE49-F238E27FC236}">
                <a16:creationId xmlns:a16="http://schemas.microsoft.com/office/drawing/2014/main" id="{2FCD8125-B773-B6B0-621B-9F61C21C930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C21FC4-0A9B-75B1-2146-9B3F96439A51}"/>
              </a:ext>
            </a:extLst>
          </p:cNvPr>
          <p:cNvSpPr>
            <a:spLocks noGrp="1"/>
          </p:cNvSpPr>
          <p:nvPr>
            <p:ph type="sldNum" sz="quarter" idx="12"/>
          </p:nvPr>
        </p:nvSpPr>
        <p:spPr/>
        <p:txBody>
          <a:bodyPr/>
          <a:lstStyle/>
          <a:p>
            <a:fld id="{294A09A9-5501-47C1-A89A-A340965A2BE2}" type="slidenum">
              <a:rPr lang="en-US" smtClean="0"/>
              <a:pPr/>
              <a:t>‹#›</a:t>
            </a:fld>
            <a:endParaRPr lang="en-US" dirty="0"/>
          </a:p>
        </p:txBody>
      </p:sp>
      <p:sp>
        <p:nvSpPr>
          <p:cNvPr id="7" name="Title 1">
            <a:extLst>
              <a:ext uri="{FF2B5EF4-FFF2-40B4-BE49-F238E27FC236}">
                <a16:creationId xmlns:a16="http://schemas.microsoft.com/office/drawing/2014/main" id="{29B946C0-3D9E-AB0B-0A0B-C454B487CA7A}"/>
              </a:ext>
            </a:extLst>
          </p:cNvPr>
          <p:cNvSpPr txBox="1">
            <a:spLocks/>
          </p:cNvSpPr>
          <p:nvPr userDrawn="1"/>
        </p:nvSpPr>
        <p:spPr>
          <a:xfrm>
            <a:off x="1167492" y="69008"/>
            <a:ext cx="9779183" cy="1706563"/>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4800" b="0" kern="1200">
                <a:solidFill>
                  <a:schemeClr val="accent1"/>
                </a:solidFill>
                <a:latin typeface="+mj-lt"/>
                <a:ea typeface="+mj-ea"/>
                <a:cs typeface="+mj-cs"/>
              </a:defRPr>
            </a:lvl1pPr>
          </a:lstStyle>
          <a:p>
            <a:r>
              <a:rPr lang="en-US"/>
              <a:t>Click to add title</a:t>
            </a:r>
            <a:endParaRPr lang="en-US" dirty="0"/>
          </a:p>
        </p:txBody>
      </p:sp>
      <p:sp>
        <p:nvSpPr>
          <p:cNvPr id="8" name="Date Placeholder 3">
            <a:extLst>
              <a:ext uri="{FF2B5EF4-FFF2-40B4-BE49-F238E27FC236}">
                <a16:creationId xmlns:a16="http://schemas.microsoft.com/office/drawing/2014/main" id="{907F7D5C-465A-47C8-08A4-57E5D6DAD471}"/>
              </a:ext>
            </a:extLst>
          </p:cNvPr>
          <p:cNvSpPr txBox="1">
            <a:spLocks/>
          </p:cNvSpPr>
          <p:nvPr userDrawn="1"/>
        </p:nvSpPr>
        <p:spPr>
          <a:xfrm>
            <a:off x="381000" y="6356350"/>
            <a:ext cx="1701018"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9/8/20XX</a:t>
            </a:r>
            <a:endParaRPr lang="en-US" dirty="0"/>
          </a:p>
        </p:txBody>
      </p:sp>
      <p:sp>
        <p:nvSpPr>
          <p:cNvPr id="9" name="Slide Number Placeholder 5">
            <a:extLst>
              <a:ext uri="{FF2B5EF4-FFF2-40B4-BE49-F238E27FC236}">
                <a16:creationId xmlns:a16="http://schemas.microsoft.com/office/drawing/2014/main" id="{D0CC4099-0D2A-DECE-A572-137054827414}"/>
              </a:ext>
            </a:extLst>
          </p:cNvPr>
          <p:cNvSpPr txBox="1">
            <a:spLocks/>
          </p:cNvSpPr>
          <p:nvPr userDrawn="1"/>
        </p:nvSpPr>
        <p:spPr>
          <a:xfrm>
            <a:off x="10153276" y="6356350"/>
            <a:ext cx="1657723"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smtClean="0"/>
              <a:pPr/>
              <a:t>‹#›</a:t>
            </a:fld>
            <a:endParaRPr lang="en-US" dirty="0"/>
          </a:p>
        </p:txBody>
      </p:sp>
      <p:sp>
        <p:nvSpPr>
          <p:cNvPr id="10" name="AutoShape 2">
            <a:extLst>
              <a:ext uri="{FF2B5EF4-FFF2-40B4-BE49-F238E27FC236}">
                <a16:creationId xmlns:a16="http://schemas.microsoft.com/office/drawing/2014/main" id="{2906A023-C52A-A31E-EFDE-E6CFAD0FB0E3}"/>
              </a:ext>
            </a:extLst>
          </p:cNvPr>
          <p:cNvSpPr>
            <a:spLocks noGrp="1"/>
          </p:cNvSpPr>
          <p:nvPr>
            <p:ph idx="13"/>
          </p:nvPr>
        </p:nvSpPr>
        <p:spPr>
          <a:xfrm flipV="1">
            <a:off x="1167492" y="1785382"/>
            <a:ext cx="8697655" cy="9030"/>
          </a:xfrm>
          <a:prstGeom prst="line">
            <a:avLst/>
          </a:prstGeom>
          <a:ln w="38100" cap="flat">
            <a:solidFill>
              <a:srgbClr val="4F002A"/>
            </a:solidFill>
            <a:prstDash val="solid"/>
            <a:headEnd type="none" w="sm" len="sm"/>
            <a:tailEnd type="none" w="sm" len="sm"/>
          </a:ln>
        </p:spPr>
        <p:txBody>
          <a:bodyPr>
            <a:normAutofit fontScale="25000" lnSpcReduction="20000"/>
          </a:bodyPr>
          <a:lstStyle>
            <a:lvl1pPr marL="0" indent="0">
              <a:buNone/>
              <a:defRPr/>
            </a:lvl1pPr>
          </a:lstStyle>
          <a:p>
            <a:endParaRPr lang="en-US" dirty="0"/>
          </a:p>
        </p:txBody>
      </p:sp>
      <p:sp>
        <p:nvSpPr>
          <p:cNvPr id="11" name="Content Placeholder 2">
            <a:extLst>
              <a:ext uri="{FF2B5EF4-FFF2-40B4-BE49-F238E27FC236}">
                <a16:creationId xmlns:a16="http://schemas.microsoft.com/office/drawing/2014/main" id="{AD7ABC88-35BD-AA3B-D5C2-70388C7B832F}"/>
              </a:ext>
            </a:extLst>
          </p:cNvPr>
          <p:cNvSpPr>
            <a:spLocks noGrp="1"/>
          </p:cNvSpPr>
          <p:nvPr>
            <p:ph idx="1" hasCustomPrompt="1"/>
          </p:nvPr>
        </p:nvSpPr>
        <p:spPr>
          <a:xfrm>
            <a:off x="1167493" y="2084832"/>
            <a:ext cx="9779182" cy="3366813"/>
          </a:xfrm>
        </p:spPr>
        <p:txBody>
          <a:bodyPr>
            <a:noAutofit/>
          </a:bodyPr>
          <a:lstStyle>
            <a:lvl1pPr marL="0" indent="0">
              <a:buNone/>
              <a:defRPr sz="2400">
                <a:latin typeface="+mn-lt"/>
              </a:defRPr>
            </a:lvl1pPr>
            <a:lvl2pPr marL="457200" indent="0">
              <a:buNone/>
              <a:defRPr sz="2000">
                <a:latin typeface="+mn-lt"/>
              </a:defRPr>
            </a:lvl2pPr>
            <a:lvl3pPr marL="914400" indent="0">
              <a:buNone/>
              <a:defRPr sz="1800">
                <a:latin typeface="+mn-lt"/>
              </a:defRPr>
            </a:lvl3pPr>
            <a:lvl4pPr marL="1371600" indent="0">
              <a:buNone/>
              <a:defRPr sz="1600">
                <a:latin typeface="+mn-lt"/>
              </a:defRPr>
            </a:lvl4pPr>
            <a:lvl5pPr marL="1828800" indent="0">
              <a:buNone/>
              <a:defRPr sz="14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reeform 21">
            <a:extLst>
              <a:ext uri="{FF2B5EF4-FFF2-40B4-BE49-F238E27FC236}">
                <a16:creationId xmlns:a16="http://schemas.microsoft.com/office/drawing/2014/main" id="{C834542E-8877-45DA-A931-5254A91737F0}"/>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73554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r>
              <a:rPr lang="en-US"/>
              <a:t>9/8/20XX</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59" r:id="rId4"/>
    <p:sldLayoutId id="2147483668" r:id="rId5"/>
    <p:sldLayoutId id="2147483669" r:id="rId6"/>
    <p:sldLayoutId id="2147483676" r:id="rId7"/>
    <p:sldLayoutId id="2147483677" r:id="rId8"/>
    <p:sldLayoutId id="2147483678" r:id="rId9"/>
    <p:sldLayoutId id="2147483661" r:id="rId10"/>
    <p:sldLayoutId id="2147483666" r:id="rId11"/>
    <p:sldLayoutId id="2147483672" r:id="rId12"/>
    <p:sldLayoutId id="2147483673" r:id="rId13"/>
    <p:sldLayoutId id="2147483674" r:id="rId14"/>
    <p:sldLayoutId id="2147483675" r:id="rId15"/>
    <p:sldLayoutId id="2147483679" r:id="rId16"/>
  </p:sldLayoutIdLst>
  <p:hf hdr="0" ftr="0" dt="0"/>
  <p:txStyles>
    <p:titleStyle>
      <a:lvl1pPr algn="l" defTabSz="914400" rtl="0" eaLnBrk="1" latinLnBrk="0" hangingPunct="1">
        <a:lnSpc>
          <a:spcPct val="8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sgordon@dralegal.org" TargetMode="External"/><Relationship Id="rId2" Type="http://schemas.openxmlformats.org/officeDocument/2006/relationships/hyperlink" Target="mailto:gwallace@schneiderwallace.com" TargetMode="External"/><Relationship Id="rId1" Type="http://schemas.openxmlformats.org/officeDocument/2006/relationships/slideLayout" Target="../slideLayouts/slideLayout11.xml"/><Relationship Id="rId5" Type="http://schemas.openxmlformats.org/officeDocument/2006/relationships/hyperlink" Target="mailto:pauladpearlman@gmail.com" TargetMode="External"/><Relationship Id="rId4" Type="http://schemas.openxmlformats.org/officeDocument/2006/relationships/hyperlink" Target="mailto:alee@dhkl.law"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7FF799B-C975-7222-AFD8-33C7DC88BC38}"/>
              </a:ext>
            </a:extLst>
          </p:cNvPr>
          <p:cNvSpPr txBox="1">
            <a:spLocks/>
          </p:cNvSpPr>
          <p:nvPr/>
        </p:nvSpPr>
        <p:spPr>
          <a:xfrm>
            <a:off x="6342356" y="1322169"/>
            <a:ext cx="5115024" cy="1950057"/>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6000" b="1" kern="1200">
                <a:solidFill>
                  <a:schemeClr val="tx1"/>
                </a:solidFill>
                <a:latin typeface="+mj-lt"/>
                <a:ea typeface="+mj-ea"/>
                <a:cs typeface="+mj-cs"/>
              </a:defRPr>
            </a:lvl1pPr>
          </a:lstStyle>
          <a:p>
            <a:r>
              <a:rPr lang="en-US" b="0" dirty="0">
                <a:solidFill>
                  <a:srgbClr val="4F002A"/>
                </a:solidFill>
              </a:rPr>
              <a:t>The Twists and Turns of the </a:t>
            </a:r>
            <a:br>
              <a:rPr lang="en-US" b="0" dirty="0">
                <a:solidFill>
                  <a:srgbClr val="4F002A"/>
                </a:solidFill>
              </a:rPr>
            </a:br>
            <a:r>
              <a:rPr lang="en-US" b="0" dirty="0">
                <a:solidFill>
                  <a:srgbClr val="4F002A"/>
                </a:solidFill>
              </a:rPr>
              <a:t>LA Parks Trial</a:t>
            </a:r>
          </a:p>
        </p:txBody>
      </p:sp>
      <p:sp>
        <p:nvSpPr>
          <p:cNvPr id="4" name="Subtitle 2">
            <a:extLst>
              <a:ext uri="{FF2B5EF4-FFF2-40B4-BE49-F238E27FC236}">
                <a16:creationId xmlns:a16="http://schemas.microsoft.com/office/drawing/2014/main" id="{5F6439C5-0029-5CA1-E61D-FA0C9156B432}"/>
              </a:ext>
            </a:extLst>
          </p:cNvPr>
          <p:cNvSpPr txBox="1">
            <a:spLocks/>
          </p:cNvSpPr>
          <p:nvPr/>
        </p:nvSpPr>
        <p:spPr>
          <a:xfrm>
            <a:off x="1421320" y="857126"/>
            <a:ext cx="4297733" cy="2261582"/>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3200" dirty="0">
                <a:solidFill>
                  <a:srgbClr val="4F002A"/>
                </a:solidFill>
                <a:cs typeface="Calibri Light" panose="020F0302020204030204" pitchFamily="34" charset="0"/>
              </a:rPr>
              <a:t>How to Prepare a Broad Architectural Barrier        Class Action in One Year, Try It in Four Hours,          and Win Systemic     Injunctive Relief</a:t>
            </a:r>
          </a:p>
        </p:txBody>
      </p:sp>
      <p:cxnSp>
        <p:nvCxnSpPr>
          <p:cNvPr id="5" name="Straight Connector 4">
            <a:extLst>
              <a:ext uri="{FF2B5EF4-FFF2-40B4-BE49-F238E27FC236}">
                <a16:creationId xmlns:a16="http://schemas.microsoft.com/office/drawing/2014/main" id="{9966108B-AF06-254E-89AF-FA79C5CFD125}"/>
              </a:ext>
            </a:extLst>
          </p:cNvPr>
          <p:cNvCxnSpPr>
            <a:cxnSpLocks/>
          </p:cNvCxnSpPr>
          <p:nvPr/>
        </p:nvCxnSpPr>
        <p:spPr>
          <a:xfrm>
            <a:off x="6095994" y="548598"/>
            <a:ext cx="0" cy="3683507"/>
          </a:xfrm>
          <a:prstGeom prst="line">
            <a:avLst/>
          </a:prstGeom>
          <a:ln w="76200" cap="sq">
            <a:solidFill>
              <a:schemeClr val="accent1"/>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9F4AE131-34CA-C2B3-D9C0-E20DC45CA87E}"/>
              </a:ext>
            </a:extLst>
          </p:cNvPr>
          <p:cNvSpPr txBox="1"/>
          <p:nvPr/>
        </p:nvSpPr>
        <p:spPr>
          <a:xfrm>
            <a:off x="823733" y="5212568"/>
            <a:ext cx="5272261" cy="1323439"/>
          </a:xfrm>
          <a:prstGeom prst="rect">
            <a:avLst/>
          </a:prstGeom>
          <a:noFill/>
        </p:spPr>
        <p:txBody>
          <a:bodyPr wrap="square">
            <a:spAutoFit/>
          </a:bodyPr>
          <a:lstStyle/>
          <a:p>
            <a:r>
              <a:rPr lang="en-US" sz="2000" b="1" dirty="0">
                <a:solidFill>
                  <a:srgbClr val="4F002A"/>
                </a:solidFill>
                <a:latin typeface="Calibri" panose="020F0502020204030204" pitchFamily="34" charset="0"/>
                <a:cs typeface="Calibri" panose="020F0502020204030204" pitchFamily="34" charset="0"/>
                <a:sym typeface="Canva Sans Bold"/>
              </a:rPr>
              <a:t>Guy Wallace</a:t>
            </a:r>
            <a:r>
              <a:rPr lang="en-US" sz="2000" b="1" dirty="0">
                <a:solidFill>
                  <a:srgbClr val="4F002A"/>
                </a:solidFill>
                <a:latin typeface="Calibri Light" panose="020F0302020204030204" pitchFamily="34" charset="0"/>
                <a:cs typeface="Calibri Light" panose="020F0302020204030204" pitchFamily="34" charset="0"/>
                <a:sym typeface="Canva Sans Bold"/>
              </a:rPr>
              <a:t>, </a:t>
            </a:r>
            <a:r>
              <a:rPr lang="en-US" sz="2000" dirty="0">
                <a:solidFill>
                  <a:srgbClr val="4F002A"/>
                </a:solidFill>
                <a:latin typeface="Calibri Light" panose="020F0302020204030204" pitchFamily="34" charset="0"/>
                <a:cs typeface="Calibri Light" panose="020F0302020204030204" pitchFamily="34" charset="0"/>
                <a:sym typeface="Canva Sans"/>
              </a:rPr>
              <a:t>Schneider Wallace Cottrell Kim LLP</a:t>
            </a:r>
            <a:endParaRPr lang="en-US" sz="2000" dirty="0">
              <a:solidFill>
                <a:srgbClr val="4F002A"/>
              </a:solidFill>
              <a:latin typeface="Calibri Light" panose="020F0302020204030204" pitchFamily="34" charset="0"/>
              <a:cs typeface="Calibri Light" panose="020F0302020204030204" pitchFamily="34" charset="0"/>
              <a:sym typeface="Canva Sans Bold"/>
            </a:endParaRPr>
          </a:p>
          <a:p>
            <a:pPr algn="just"/>
            <a:r>
              <a:rPr lang="en-US" sz="2000" b="1" dirty="0">
                <a:solidFill>
                  <a:srgbClr val="4F002A"/>
                </a:solidFill>
                <a:latin typeface="Calibri" panose="020F0502020204030204" pitchFamily="34" charset="0"/>
                <a:cs typeface="Calibri" panose="020F0502020204030204" pitchFamily="34" charset="0"/>
                <a:sym typeface="Canva Sans Bold"/>
              </a:rPr>
              <a:t>Andrew P. Lee, </a:t>
            </a:r>
            <a:r>
              <a:rPr lang="en-US" sz="2000" dirty="0">
                <a:solidFill>
                  <a:srgbClr val="4F002A"/>
                </a:solidFill>
                <a:latin typeface="Calibri Light" panose="020F0302020204030204" pitchFamily="34" charset="0"/>
                <a:cs typeface="Calibri Light" panose="020F0302020204030204" pitchFamily="34" charset="0"/>
                <a:sym typeface="Canva Sans"/>
              </a:rPr>
              <a:t>Dardarian Ho Kan &amp; Lee</a:t>
            </a:r>
            <a:endParaRPr lang="en-US" sz="2000" dirty="0">
              <a:solidFill>
                <a:srgbClr val="4F002A"/>
              </a:solidFill>
              <a:latin typeface="Calibri Light" panose="020F0302020204030204" pitchFamily="34" charset="0"/>
              <a:cs typeface="Calibri Light" panose="020F0302020204030204" pitchFamily="34" charset="0"/>
              <a:sym typeface="Canva Sans Bold"/>
            </a:endParaRPr>
          </a:p>
          <a:p>
            <a:pPr algn="just"/>
            <a:r>
              <a:rPr lang="en-US" sz="2000" b="1" dirty="0">
                <a:solidFill>
                  <a:srgbClr val="4F002A"/>
                </a:solidFill>
                <a:latin typeface="Calibri" panose="020F0502020204030204" pitchFamily="34" charset="0"/>
                <a:cs typeface="Calibri" panose="020F0502020204030204" pitchFamily="34" charset="0"/>
                <a:sym typeface="Canva Sans Bold"/>
              </a:rPr>
              <a:t>Scott Gordon, </a:t>
            </a:r>
            <a:r>
              <a:rPr lang="en-US" sz="2000" dirty="0">
                <a:solidFill>
                  <a:srgbClr val="4F002A"/>
                </a:solidFill>
                <a:latin typeface="Calibri Light" panose="020F0302020204030204" pitchFamily="34" charset="0"/>
                <a:cs typeface="Calibri Light" panose="020F0302020204030204" pitchFamily="34" charset="0"/>
                <a:sym typeface="Canva Sans"/>
              </a:rPr>
              <a:t>Disability Rights Advocates</a:t>
            </a:r>
            <a:endParaRPr lang="en-US" sz="2000" dirty="0">
              <a:solidFill>
                <a:srgbClr val="4F002A"/>
              </a:solidFill>
              <a:latin typeface="Calibri Light" panose="020F0302020204030204" pitchFamily="34" charset="0"/>
              <a:cs typeface="Calibri Light" panose="020F0302020204030204" pitchFamily="34" charset="0"/>
              <a:sym typeface="Canva Sans Bold"/>
            </a:endParaRPr>
          </a:p>
          <a:p>
            <a:pPr algn="just"/>
            <a:r>
              <a:rPr lang="en-US" sz="2000" b="1" dirty="0">
                <a:solidFill>
                  <a:srgbClr val="4F002A"/>
                </a:solidFill>
                <a:latin typeface="Calibri" panose="020F0502020204030204" pitchFamily="34" charset="0"/>
                <a:cs typeface="Calibri" panose="020F0502020204030204" pitchFamily="34" charset="0"/>
                <a:sym typeface="Canva Sans Bold"/>
              </a:rPr>
              <a:t>Paula Pearlman, </a:t>
            </a:r>
            <a:r>
              <a:rPr lang="en-US" sz="2000" dirty="0">
                <a:solidFill>
                  <a:srgbClr val="4F002A"/>
                </a:solidFill>
                <a:latin typeface="Calibri Light" panose="020F0302020204030204" pitchFamily="34" charset="0"/>
                <a:cs typeface="Calibri Light" panose="020F0302020204030204" pitchFamily="34" charset="0"/>
                <a:sym typeface="Canva Sans"/>
              </a:rPr>
              <a:t>Law Office of Paula Pearlman</a:t>
            </a:r>
          </a:p>
        </p:txBody>
      </p:sp>
      <p:pic>
        <p:nvPicPr>
          <p:cNvPr id="17" name="Picture 16" descr="A purple square with white letters&#10;&#10;AI-generated content may be incorrect.">
            <a:extLst>
              <a:ext uri="{FF2B5EF4-FFF2-40B4-BE49-F238E27FC236}">
                <a16:creationId xmlns:a16="http://schemas.microsoft.com/office/drawing/2014/main" id="{098080ED-586C-1269-2B14-E9D52EC43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5808" y="5880876"/>
            <a:ext cx="2007111" cy="534659"/>
          </a:xfrm>
          <a:prstGeom prst="rect">
            <a:avLst/>
          </a:prstGeom>
        </p:spPr>
      </p:pic>
      <p:sp>
        <p:nvSpPr>
          <p:cNvPr id="22" name="Freeform 13">
            <a:extLst>
              <a:ext uri="{FF2B5EF4-FFF2-40B4-BE49-F238E27FC236}">
                <a16:creationId xmlns:a16="http://schemas.microsoft.com/office/drawing/2014/main" id="{985ADC96-CB3C-39A3-BCA7-DA6AD930731A}"/>
              </a:ext>
            </a:extLst>
          </p:cNvPr>
          <p:cNvSpPr/>
          <p:nvPr/>
        </p:nvSpPr>
        <p:spPr>
          <a:xfrm>
            <a:off x="11274414" y="5258623"/>
            <a:ext cx="2637893" cy="2637893"/>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p:spPr>
        <p:txBody>
          <a:bodyPr/>
          <a:lstStyle/>
          <a:p>
            <a:endParaRPr lang="en-US"/>
          </a:p>
        </p:txBody>
      </p:sp>
      <p:grpSp>
        <p:nvGrpSpPr>
          <p:cNvPr id="18" name="Group 6">
            <a:extLst>
              <a:ext uri="{FF2B5EF4-FFF2-40B4-BE49-F238E27FC236}">
                <a16:creationId xmlns:a16="http://schemas.microsoft.com/office/drawing/2014/main" id="{A4AC19CF-58C5-E102-5E3E-2E0321F82414}"/>
              </a:ext>
            </a:extLst>
          </p:cNvPr>
          <p:cNvGrpSpPr>
            <a:grpSpLocks noChangeAspect="1"/>
          </p:cNvGrpSpPr>
          <p:nvPr/>
        </p:nvGrpSpPr>
        <p:grpSpPr>
          <a:xfrm>
            <a:off x="10046958" y="5922439"/>
            <a:ext cx="2642616" cy="2642616"/>
            <a:chOff x="0" y="0"/>
            <a:chExt cx="812800" cy="812800"/>
          </a:xfrm>
        </p:grpSpPr>
        <p:sp>
          <p:nvSpPr>
            <p:cNvPr id="19" name="Freeform 7">
              <a:extLst>
                <a:ext uri="{FF2B5EF4-FFF2-40B4-BE49-F238E27FC236}">
                  <a16:creationId xmlns:a16="http://schemas.microsoft.com/office/drawing/2014/main" id="{FACE3A04-8BAF-224B-7FAB-C05B3B664CD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002A"/>
            </a:solidFill>
          </p:spPr>
          <p:txBody>
            <a:bodyPr/>
            <a:lstStyle/>
            <a:p>
              <a:endParaRPr lang="en-US"/>
            </a:p>
          </p:txBody>
        </p:sp>
        <p:sp>
          <p:nvSpPr>
            <p:cNvPr id="20" name="TextBox 8">
              <a:extLst>
                <a:ext uri="{FF2B5EF4-FFF2-40B4-BE49-F238E27FC236}">
                  <a16:creationId xmlns:a16="http://schemas.microsoft.com/office/drawing/2014/main" id="{C352D95D-25F4-A9AA-9230-D2CF1F0C3D8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 name="TextBox 1">
            <a:extLst>
              <a:ext uri="{FF2B5EF4-FFF2-40B4-BE49-F238E27FC236}">
                <a16:creationId xmlns:a16="http://schemas.microsoft.com/office/drawing/2014/main" id="{A80EC8BC-3080-AC72-77BE-B3CDC70DDE1E}"/>
              </a:ext>
            </a:extLst>
          </p:cNvPr>
          <p:cNvSpPr txBox="1"/>
          <p:nvPr/>
        </p:nvSpPr>
        <p:spPr>
          <a:xfrm>
            <a:off x="6342356" y="3429000"/>
            <a:ext cx="5605849" cy="646331"/>
          </a:xfrm>
          <a:prstGeom prst="rect">
            <a:avLst/>
          </a:prstGeom>
          <a:noFill/>
        </p:spPr>
        <p:txBody>
          <a:bodyPr wrap="square" rtlCol="0">
            <a:spAutoFit/>
          </a:bodyPr>
          <a:lstStyle/>
          <a:p>
            <a:pPr>
              <a:lnSpc>
                <a:spcPct val="80000"/>
              </a:lnSpc>
              <a:spcBef>
                <a:spcPct val="0"/>
              </a:spcBef>
            </a:pPr>
            <a:r>
              <a:rPr lang="en-US" sz="2000" dirty="0">
                <a:solidFill>
                  <a:srgbClr val="4F002A"/>
                </a:solidFill>
                <a:latin typeface="+mj-lt"/>
                <a:ea typeface="+mj-ea"/>
                <a:cs typeface="+mj-cs"/>
              </a:rPr>
              <a:t>Griffin v. City of Los Angeles, Case No. 24-cv-06312-RGK-MAR (C.D. Cal.)</a:t>
            </a:r>
          </a:p>
          <a:p>
            <a:endParaRPr lang="en-US" sz="2000" dirty="0"/>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67DA-F933-4154-2540-4DC5C5D8BF9E}"/>
              </a:ext>
            </a:extLst>
          </p:cNvPr>
          <p:cNvSpPr>
            <a:spLocks noGrp="1"/>
          </p:cNvSpPr>
          <p:nvPr>
            <p:ph type="title"/>
          </p:nvPr>
        </p:nvSpPr>
        <p:spPr>
          <a:xfrm>
            <a:off x="1158864" y="991960"/>
            <a:ext cx="10317285" cy="854476"/>
          </a:xfrm>
        </p:spPr>
        <p:txBody>
          <a:bodyPr/>
          <a:lstStyle/>
          <a:p>
            <a:r>
              <a:rPr lang="en-US" dirty="0">
                <a:solidFill>
                  <a:schemeClr val="accent1"/>
                </a:solidFill>
              </a:rPr>
              <a:t>Newly Constructed and Altered Facilities</a:t>
            </a:r>
          </a:p>
        </p:txBody>
      </p:sp>
      <p:sp>
        <p:nvSpPr>
          <p:cNvPr id="3" name="AutoShape 2">
            <a:extLst>
              <a:ext uri="{FF2B5EF4-FFF2-40B4-BE49-F238E27FC236}">
                <a16:creationId xmlns:a16="http://schemas.microsoft.com/office/drawing/2014/main" id="{1E3397CF-DDC8-450D-CF7C-77573A3E7020}"/>
              </a:ext>
            </a:extLst>
          </p:cNvPr>
          <p:cNvSpPr>
            <a:spLocks noGrp="1"/>
          </p:cNvSpPr>
          <p:nvPr>
            <p:ph idx="1"/>
          </p:nvPr>
        </p:nvSpPr>
        <p:spPr>
          <a:xfrm flipV="1">
            <a:off x="1158864" y="1837406"/>
            <a:ext cx="8697655" cy="9030"/>
          </a:xfrm>
          <a:prstGeom prst="line">
            <a:avLst/>
          </a:prstGeom>
          <a:ln w="38100" cap="flat">
            <a:solidFill>
              <a:srgbClr val="4F002A"/>
            </a:solidFill>
            <a:prstDash val="solid"/>
            <a:headEnd type="none" w="sm" len="sm"/>
            <a:tailEnd type="none" w="sm" len="sm"/>
          </a:ln>
        </p:spPr>
        <p:txBody>
          <a:bodyPr>
            <a:normAutofit fontScale="25000" lnSpcReduction="20000"/>
          </a:bodyPr>
          <a:lstStyle/>
          <a:p>
            <a:endParaRPr lang="en-US" dirty="0"/>
          </a:p>
        </p:txBody>
      </p:sp>
      <p:sp>
        <p:nvSpPr>
          <p:cNvPr id="4" name="Slide Number Placeholder 3">
            <a:extLst>
              <a:ext uri="{FF2B5EF4-FFF2-40B4-BE49-F238E27FC236}">
                <a16:creationId xmlns:a16="http://schemas.microsoft.com/office/drawing/2014/main" id="{734149F0-8107-E472-ED86-5DA9495CD73E}"/>
              </a:ext>
            </a:extLst>
          </p:cNvPr>
          <p:cNvSpPr>
            <a:spLocks noGrp="1"/>
          </p:cNvSpPr>
          <p:nvPr>
            <p:ph type="sldNum" sz="quarter" idx="4"/>
          </p:nvPr>
        </p:nvSpPr>
        <p:spPr/>
        <p:txBody>
          <a:bodyPr/>
          <a:lstStyle/>
          <a:p>
            <a:fld id="{294A09A9-5501-47C1-A89A-A340965A2BE2}" type="slidenum">
              <a:rPr lang="en-US" smtClean="0"/>
              <a:pPr/>
              <a:t>10</a:t>
            </a:fld>
            <a:endParaRPr lang="en-US" dirty="0"/>
          </a:p>
        </p:txBody>
      </p:sp>
      <p:sp>
        <p:nvSpPr>
          <p:cNvPr id="6" name="TextBox 5">
            <a:extLst>
              <a:ext uri="{FF2B5EF4-FFF2-40B4-BE49-F238E27FC236}">
                <a16:creationId xmlns:a16="http://schemas.microsoft.com/office/drawing/2014/main" id="{748722DC-9417-9231-E6A4-D473C26688FF}"/>
              </a:ext>
            </a:extLst>
          </p:cNvPr>
          <p:cNvSpPr txBox="1"/>
          <p:nvPr/>
        </p:nvSpPr>
        <p:spPr>
          <a:xfrm>
            <a:off x="1158864" y="1846436"/>
            <a:ext cx="10763919" cy="4201150"/>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dirty="0"/>
              <a:t>Government facilities constructed and altered after January 26, 1992 must be “</a:t>
            </a:r>
            <a:r>
              <a:rPr lang="en-US" sz="2400" dirty="0">
                <a:cs typeface="Times New Roman" panose="02020603050405020304" pitchFamily="18" charset="0"/>
              </a:rPr>
              <a:t>readily accessible to and usable by individuals with disabilities.” </a:t>
            </a:r>
            <a:r>
              <a:rPr lang="en-US" sz="2000" dirty="0">
                <a:cs typeface="Times New Roman" panose="02020603050405020304" pitchFamily="18" charset="0"/>
              </a:rPr>
              <a:t>28 C.F.R. § 35.151(a)(1)</a:t>
            </a:r>
            <a:endParaRPr lang="en-US" sz="2400" dirty="0">
              <a:cs typeface="Times New Roman" panose="02020603050405020304" pitchFamily="18" charset="0"/>
            </a:endParaRPr>
          </a:p>
          <a:p>
            <a:pPr marL="285750" indent="-285750">
              <a:spcBef>
                <a:spcPts val="600"/>
              </a:spcBef>
              <a:buFont typeface="Arial" panose="020B0604020202020204" pitchFamily="34" charset="0"/>
              <a:buChar char="•"/>
            </a:pPr>
            <a:r>
              <a:rPr lang="en-US" sz="2400" dirty="0">
                <a:cs typeface="Times New Roman" panose="02020603050405020304" pitchFamily="18" charset="0"/>
              </a:rPr>
              <a:t>The ADAAG, UFAS and the ADAS are the </a:t>
            </a:r>
            <a:r>
              <a:rPr lang="en-US" sz="2400" b="1" u="sng" dirty="0">
                <a:cs typeface="Times New Roman" panose="02020603050405020304" pitchFamily="18" charset="0"/>
              </a:rPr>
              <a:t>minimum</a:t>
            </a:r>
            <a:r>
              <a:rPr lang="en-US" sz="2400" b="1" dirty="0">
                <a:cs typeface="Times New Roman" panose="02020603050405020304" pitchFamily="18" charset="0"/>
              </a:rPr>
              <a:t> </a:t>
            </a:r>
            <a:r>
              <a:rPr lang="en-US" sz="2400" dirty="0">
                <a:cs typeface="Times New Roman" panose="02020603050405020304" pitchFamily="18" charset="0"/>
              </a:rPr>
              <a:t>federal standards for accessibility for new or altered facilities. </a:t>
            </a:r>
            <a:r>
              <a:rPr lang="en-US" sz="2000" i="1" dirty="0">
                <a:cs typeface="Times New Roman" panose="02020603050405020304" pitchFamily="18" charset="0"/>
              </a:rPr>
              <a:t>Chapman v. Pier 1 Imports (U.S.) Inc.</a:t>
            </a:r>
            <a:r>
              <a:rPr lang="en-US" sz="2000" dirty="0">
                <a:cs typeface="Times New Roman" panose="02020603050405020304" pitchFamily="18" charset="0"/>
              </a:rPr>
              <a:t>, 631 F.3d 939, 945 (9th Cir. 2011) (</a:t>
            </a:r>
            <a:r>
              <a:rPr lang="en-US" sz="2000" dirty="0" err="1">
                <a:cs typeface="Times New Roman" panose="02020603050405020304" pitchFamily="18" charset="0"/>
              </a:rPr>
              <a:t>en</a:t>
            </a:r>
            <a:r>
              <a:rPr lang="en-US" sz="2000" dirty="0">
                <a:cs typeface="Times New Roman" panose="02020603050405020304" pitchFamily="18" charset="0"/>
              </a:rPr>
              <a:t> banc).</a:t>
            </a:r>
            <a:endParaRPr lang="en-US" sz="2400" dirty="0">
              <a:cs typeface="Times New Roman" panose="02020603050405020304" pitchFamily="18" charset="0"/>
            </a:endParaRPr>
          </a:p>
          <a:p>
            <a:pPr marL="285750" indent="-285750">
              <a:spcBef>
                <a:spcPts val="600"/>
              </a:spcBef>
              <a:buFont typeface="Arial" panose="020B0604020202020204" pitchFamily="34" charset="0"/>
              <a:buChar char="•"/>
            </a:pPr>
            <a:r>
              <a:rPr lang="en-US" sz="2400" dirty="0">
                <a:cs typeface="Times New Roman" panose="02020603050405020304" pitchFamily="18" charset="0"/>
              </a:rPr>
              <a:t>Dimensional tolerances are permitted. </a:t>
            </a:r>
            <a:r>
              <a:rPr lang="en-US" sz="2000" dirty="0">
                <a:cs typeface="Times New Roman" panose="02020603050405020304" pitchFamily="18" charset="0"/>
              </a:rPr>
              <a:t>2010 ADAS § 104.1.1; ADAAG § 3.2.  </a:t>
            </a:r>
          </a:p>
          <a:p>
            <a:pPr marL="285750" indent="-285750">
              <a:spcBef>
                <a:spcPts val="600"/>
              </a:spcBef>
              <a:buFont typeface="Arial" panose="020B0604020202020204" pitchFamily="34" charset="0"/>
              <a:buChar char="•"/>
            </a:pPr>
            <a:r>
              <a:rPr lang="en-US" sz="2400" dirty="0">
                <a:cs typeface="Times New Roman" panose="02020603050405020304" pitchFamily="18" charset="0"/>
              </a:rPr>
              <a:t>Cost or undue burden are not defenses to a new construction or alterations claim.  </a:t>
            </a:r>
            <a:r>
              <a:rPr lang="en-US" sz="2000" i="1" dirty="0">
                <a:cs typeface="Times New Roman" panose="02020603050405020304" pitchFamily="18" charset="0"/>
              </a:rPr>
              <a:t>See, e.g.</a:t>
            </a:r>
            <a:r>
              <a:rPr lang="en-US" sz="2000" dirty="0">
                <a:cs typeface="Times New Roman" panose="02020603050405020304" pitchFamily="18" charset="0"/>
              </a:rPr>
              <a:t>, </a:t>
            </a:r>
            <a:r>
              <a:rPr lang="en-US" sz="2000" i="1" dirty="0">
                <a:cs typeface="Times New Roman" panose="02020603050405020304" pitchFamily="18" charset="0"/>
              </a:rPr>
              <a:t>Cohen v. City of Culver City</a:t>
            </a:r>
            <a:r>
              <a:rPr lang="en-US" sz="2000" dirty="0">
                <a:cs typeface="Times New Roman" panose="02020603050405020304" pitchFamily="18" charset="0"/>
              </a:rPr>
              <a:t>, 754 F.3d 690, 696-97 (9th Cir. 2014); </a:t>
            </a:r>
            <a:r>
              <a:rPr lang="en-US" sz="2000" i="1" dirty="0">
                <a:cs typeface="Times New Roman" panose="02020603050405020304" pitchFamily="18" charset="0"/>
              </a:rPr>
              <a:t>Long v. Coast Resorts, Inc.</a:t>
            </a:r>
            <a:r>
              <a:rPr lang="en-US" sz="2000" dirty="0">
                <a:cs typeface="Times New Roman" panose="02020603050405020304" pitchFamily="18" charset="0"/>
              </a:rPr>
              <a:t>, 267 F.3d 918, 923 (9th Cir. 2001); </a:t>
            </a:r>
            <a:r>
              <a:rPr lang="en-US" sz="2000" i="1" dirty="0">
                <a:cs typeface="Times New Roman" panose="02020603050405020304" pitchFamily="18" charset="0"/>
              </a:rPr>
              <a:t>Kinney v. </a:t>
            </a:r>
            <a:r>
              <a:rPr lang="en-US" sz="2000" i="1" dirty="0" err="1">
                <a:cs typeface="Times New Roman" panose="02020603050405020304" pitchFamily="18" charset="0"/>
              </a:rPr>
              <a:t>Yerusalim</a:t>
            </a:r>
            <a:r>
              <a:rPr lang="en-US" sz="2000" dirty="0">
                <a:cs typeface="Times New Roman" panose="02020603050405020304" pitchFamily="18" charset="0"/>
              </a:rPr>
              <a:t>, 9 F.3d 1067, 1071 (3d Cir. 1993); 28 C.F.R. § 35.151.  </a:t>
            </a:r>
            <a:endParaRPr lang="en-US" sz="2400" dirty="0"/>
          </a:p>
        </p:txBody>
      </p:sp>
    </p:spTree>
    <p:extLst>
      <p:ext uri="{BB962C8B-B14F-4D97-AF65-F5344CB8AC3E}">
        <p14:creationId xmlns:p14="http://schemas.microsoft.com/office/powerpoint/2010/main" val="369021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5151A-8D83-2E6D-7E50-557E79CDF7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D724EB-7DEA-00AD-3B4B-0D7BD4057830}"/>
              </a:ext>
            </a:extLst>
          </p:cNvPr>
          <p:cNvSpPr>
            <a:spLocks noGrp="1"/>
          </p:cNvSpPr>
          <p:nvPr>
            <p:ph type="title"/>
          </p:nvPr>
        </p:nvSpPr>
        <p:spPr>
          <a:xfrm>
            <a:off x="1158864" y="994744"/>
            <a:ext cx="9779183" cy="854476"/>
          </a:xfrm>
        </p:spPr>
        <p:txBody>
          <a:bodyPr/>
          <a:lstStyle/>
          <a:p>
            <a:r>
              <a:rPr lang="en-US" dirty="0">
                <a:solidFill>
                  <a:schemeClr val="accent1"/>
                </a:solidFill>
              </a:rPr>
              <a:t>Altered Facilities</a:t>
            </a:r>
          </a:p>
        </p:txBody>
      </p:sp>
      <p:sp>
        <p:nvSpPr>
          <p:cNvPr id="3" name="AutoShape 2">
            <a:extLst>
              <a:ext uri="{FF2B5EF4-FFF2-40B4-BE49-F238E27FC236}">
                <a16:creationId xmlns:a16="http://schemas.microsoft.com/office/drawing/2014/main" id="{2D6C60A1-DFF4-96DA-8E22-34244A889291}"/>
              </a:ext>
            </a:extLst>
          </p:cNvPr>
          <p:cNvSpPr>
            <a:spLocks noGrp="1"/>
          </p:cNvSpPr>
          <p:nvPr>
            <p:ph idx="1"/>
          </p:nvPr>
        </p:nvSpPr>
        <p:spPr>
          <a:xfrm flipV="1">
            <a:off x="1158864" y="1837406"/>
            <a:ext cx="8697655" cy="9030"/>
          </a:xfrm>
          <a:prstGeom prst="line">
            <a:avLst/>
          </a:prstGeom>
          <a:ln w="38100" cap="flat">
            <a:solidFill>
              <a:srgbClr val="4F002A"/>
            </a:solidFill>
            <a:prstDash val="solid"/>
            <a:headEnd type="none" w="sm" len="sm"/>
            <a:tailEnd type="none" w="sm" len="sm"/>
          </a:ln>
        </p:spPr>
        <p:txBody>
          <a:bodyPr>
            <a:normAutofit fontScale="25000" lnSpcReduction="20000"/>
          </a:bodyPr>
          <a:lstStyle/>
          <a:p>
            <a:endParaRPr lang="en-US" dirty="0"/>
          </a:p>
        </p:txBody>
      </p:sp>
      <p:sp>
        <p:nvSpPr>
          <p:cNvPr id="4" name="Slide Number Placeholder 3">
            <a:extLst>
              <a:ext uri="{FF2B5EF4-FFF2-40B4-BE49-F238E27FC236}">
                <a16:creationId xmlns:a16="http://schemas.microsoft.com/office/drawing/2014/main" id="{1496A13C-B361-FC54-BEC5-591C051BB20C}"/>
              </a:ext>
            </a:extLst>
          </p:cNvPr>
          <p:cNvSpPr>
            <a:spLocks noGrp="1"/>
          </p:cNvSpPr>
          <p:nvPr>
            <p:ph type="sldNum" sz="quarter" idx="4"/>
          </p:nvPr>
        </p:nvSpPr>
        <p:spPr/>
        <p:txBody>
          <a:bodyPr/>
          <a:lstStyle/>
          <a:p>
            <a:fld id="{294A09A9-5501-47C1-A89A-A340965A2BE2}" type="slidenum">
              <a:rPr lang="en-US" smtClean="0"/>
              <a:pPr/>
              <a:t>11</a:t>
            </a:fld>
            <a:endParaRPr lang="en-US" dirty="0"/>
          </a:p>
        </p:txBody>
      </p:sp>
      <p:sp>
        <p:nvSpPr>
          <p:cNvPr id="6" name="TextBox 5">
            <a:extLst>
              <a:ext uri="{FF2B5EF4-FFF2-40B4-BE49-F238E27FC236}">
                <a16:creationId xmlns:a16="http://schemas.microsoft.com/office/drawing/2014/main" id="{B917D8CA-71FE-4D3D-A74C-E0D511B36F36}"/>
              </a:ext>
            </a:extLst>
          </p:cNvPr>
          <p:cNvSpPr txBox="1"/>
          <p:nvPr/>
        </p:nvSpPr>
        <p:spPr>
          <a:xfrm>
            <a:off x="1158864" y="1849220"/>
            <a:ext cx="10608045" cy="4370427"/>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a:t>Areas of alteration that </a:t>
            </a:r>
            <a:r>
              <a:rPr lang="en-US" sz="2400" dirty="0">
                <a:cs typeface="Times New Roman" panose="02020603050405020304" pitchFamily="18" charset="0"/>
              </a:rPr>
              <a:t>affect the usability of a facility must be </a:t>
            </a:r>
            <a:r>
              <a:rPr lang="en-US" sz="2400" u="sng" dirty="0">
                <a:cs typeface="Times New Roman" panose="02020603050405020304" pitchFamily="18" charset="0"/>
              </a:rPr>
              <a:t>readily accessible to and usable</a:t>
            </a:r>
            <a:r>
              <a:rPr lang="en-US" sz="2400" dirty="0">
                <a:cs typeface="Times New Roman" panose="02020603050405020304" pitchFamily="18" charset="0"/>
              </a:rPr>
              <a:t> by individuals with disabilities to the maximum extent feasible.  </a:t>
            </a:r>
            <a:r>
              <a:rPr lang="en-US" sz="2000" dirty="0">
                <a:cs typeface="Times New Roman" panose="02020603050405020304" pitchFamily="18" charset="0"/>
              </a:rPr>
              <a:t>28 C.F.R. § 35.151(b)(1).</a:t>
            </a:r>
          </a:p>
          <a:p>
            <a:pPr marL="285750" indent="-285750">
              <a:spcBef>
                <a:spcPts val="1200"/>
              </a:spcBef>
              <a:buFont typeface="Arial" panose="020B0604020202020204" pitchFamily="34" charset="0"/>
              <a:buChar char="•"/>
            </a:pPr>
            <a:r>
              <a:rPr lang="en-US" sz="2400" dirty="0">
                <a:cs typeface="Times New Roman" panose="02020603050405020304" pitchFamily="18" charset="0"/>
              </a:rPr>
              <a:t>If alterations are made to a “primary function area,” the </a:t>
            </a:r>
            <a:r>
              <a:rPr lang="en-US" sz="2400" u="sng" dirty="0">
                <a:cs typeface="Times New Roman" panose="02020603050405020304" pitchFamily="18" charset="0"/>
              </a:rPr>
              <a:t>path of travel </a:t>
            </a:r>
            <a:r>
              <a:rPr lang="en-US" sz="2400" dirty="0">
                <a:cs typeface="Times New Roman" panose="02020603050405020304" pitchFamily="18" charset="0"/>
              </a:rPr>
              <a:t>to the altered area, including restrooms, telephones, and drinking fountains serving the altered area, must be readily accessible to and usable by individuals with disabilities.  </a:t>
            </a:r>
            <a:r>
              <a:rPr lang="en-US" sz="2000" dirty="0">
                <a:cs typeface="Times New Roman" panose="02020603050405020304" pitchFamily="18" charset="0"/>
              </a:rPr>
              <a:t>28 C.F.R. § 35.151(b)(4).</a:t>
            </a:r>
          </a:p>
          <a:p>
            <a:pPr marL="285750" indent="-285750">
              <a:spcBef>
                <a:spcPts val="1200"/>
              </a:spcBef>
              <a:buFont typeface="Arial" panose="020B0604020202020204" pitchFamily="34" charset="0"/>
              <a:buChar char="•"/>
            </a:pPr>
            <a:r>
              <a:rPr lang="en-US" sz="2400" dirty="0">
                <a:cs typeface="Times New Roman" panose="02020603050405020304" pitchFamily="18" charset="0"/>
              </a:rPr>
              <a:t>Disproportionality Exception: Path of travel improvements required by an alteration are capped at 20% of the cost of the alteration to the primary function area.  </a:t>
            </a:r>
            <a:r>
              <a:rPr lang="en-US" sz="2000" dirty="0">
                <a:cs typeface="Times New Roman" panose="02020603050405020304" pitchFamily="18" charset="0"/>
              </a:rPr>
              <a:t>28 C.F.R. § 35.151(b)(4)(iii). </a:t>
            </a:r>
            <a:endParaRPr lang="en-US" sz="2000" b="1" u="sng" dirty="0">
              <a:cs typeface="Times New Roman" panose="02020603050405020304"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02102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A24D1-E5CC-124F-9354-64338691CE7D}"/>
              </a:ext>
            </a:extLst>
          </p:cNvPr>
          <p:cNvSpPr>
            <a:spLocks noGrp="1"/>
          </p:cNvSpPr>
          <p:nvPr>
            <p:ph type="title"/>
          </p:nvPr>
        </p:nvSpPr>
        <p:spPr>
          <a:xfrm>
            <a:off x="1158864" y="560789"/>
            <a:ext cx="10876618" cy="1744415"/>
          </a:xfrm>
        </p:spPr>
        <p:txBody>
          <a:bodyPr/>
          <a:lstStyle/>
          <a:p>
            <a:r>
              <a:rPr lang="en-US" dirty="0"/>
              <a:t>Remediation of Noncomplying New Construction and Alterations</a:t>
            </a:r>
          </a:p>
        </p:txBody>
      </p:sp>
      <p:sp>
        <p:nvSpPr>
          <p:cNvPr id="3" name="Content Placeholder 2">
            <a:extLst>
              <a:ext uri="{FF2B5EF4-FFF2-40B4-BE49-F238E27FC236}">
                <a16:creationId xmlns:a16="http://schemas.microsoft.com/office/drawing/2014/main" id="{CB3B0BB7-79A1-66C8-EE8F-A05E633AD64D}"/>
              </a:ext>
            </a:extLst>
          </p:cNvPr>
          <p:cNvSpPr>
            <a:spLocks noGrp="1"/>
          </p:cNvSpPr>
          <p:nvPr>
            <p:ph idx="1"/>
          </p:nvPr>
        </p:nvSpPr>
        <p:spPr>
          <a:xfrm>
            <a:off x="1158864" y="2647369"/>
            <a:ext cx="9779182" cy="3366815"/>
          </a:xfrm>
        </p:spPr>
        <p:txBody>
          <a:bodyPr/>
          <a:lstStyle/>
          <a:p>
            <a:pPr algn="ctr"/>
            <a:r>
              <a:rPr lang="en-US" dirty="0">
                <a:cs typeface="Times New Roman" panose="02020603050405020304" pitchFamily="18" charset="0"/>
              </a:rPr>
              <a:t>Newly constructed or altered facilities or elements covered by §§ 35.151(a) or (b) that were constructed or altered before March 15, 2012 and that do not comply with the 1991 ADAAG Standards or with UFAS shall, on or after March 15, 2012, be made accessible in accordance with the 2010 ADAS Standards.  </a:t>
            </a:r>
          </a:p>
          <a:p>
            <a:pPr algn="ctr"/>
            <a:r>
              <a:rPr lang="en-US" sz="2000" dirty="0">
                <a:cs typeface="Times New Roman" panose="02020603050405020304" pitchFamily="18" charset="0"/>
              </a:rPr>
              <a:t>28 C.F.R. §  35.151(c)(5)(ii).</a:t>
            </a:r>
          </a:p>
        </p:txBody>
      </p:sp>
      <p:sp>
        <p:nvSpPr>
          <p:cNvPr id="4" name="Slide Number Placeholder 3">
            <a:extLst>
              <a:ext uri="{FF2B5EF4-FFF2-40B4-BE49-F238E27FC236}">
                <a16:creationId xmlns:a16="http://schemas.microsoft.com/office/drawing/2014/main" id="{98A30E7E-9BEF-48D0-EC64-06ECF0024078}"/>
              </a:ext>
            </a:extLst>
          </p:cNvPr>
          <p:cNvSpPr>
            <a:spLocks noGrp="1"/>
          </p:cNvSpPr>
          <p:nvPr>
            <p:ph type="sldNum" sz="quarter" idx="4"/>
          </p:nvPr>
        </p:nvSpPr>
        <p:spPr/>
        <p:txBody>
          <a:bodyPr/>
          <a:lstStyle/>
          <a:p>
            <a:fld id="{294A09A9-5501-47C1-A89A-A340965A2BE2}" type="slidenum">
              <a:rPr lang="en-US" smtClean="0"/>
              <a:pPr/>
              <a:t>12</a:t>
            </a:fld>
            <a:endParaRPr lang="en-US" dirty="0"/>
          </a:p>
        </p:txBody>
      </p:sp>
      <p:sp>
        <p:nvSpPr>
          <p:cNvPr id="5" name="Content Placeholder 4">
            <a:extLst>
              <a:ext uri="{FF2B5EF4-FFF2-40B4-BE49-F238E27FC236}">
                <a16:creationId xmlns:a16="http://schemas.microsoft.com/office/drawing/2014/main" id="{24D9638B-A287-B770-E590-5289DF5A1BAB}"/>
              </a:ext>
            </a:extLst>
          </p:cNvPr>
          <p:cNvSpPr>
            <a:spLocks noGrp="1"/>
          </p:cNvSpPr>
          <p:nvPr>
            <p:ph idx="10"/>
          </p:nvPr>
        </p:nvSpPr>
        <p:spPr>
          <a:xfrm flipV="1">
            <a:off x="1158864" y="2305204"/>
            <a:ext cx="9640941" cy="0"/>
          </a:xfrm>
        </p:spPr>
        <p:txBody>
          <a:bodyPr/>
          <a:lstStyle/>
          <a:p>
            <a:endParaRPr lang="en-US"/>
          </a:p>
        </p:txBody>
      </p:sp>
    </p:spTree>
    <p:extLst>
      <p:ext uri="{BB962C8B-B14F-4D97-AF65-F5344CB8AC3E}">
        <p14:creationId xmlns:p14="http://schemas.microsoft.com/office/powerpoint/2010/main" val="707943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0F6F4-48B9-64A4-3610-9CF3F0987649}"/>
              </a:ext>
            </a:extLst>
          </p:cNvPr>
          <p:cNvSpPr>
            <a:spLocks noGrp="1"/>
          </p:cNvSpPr>
          <p:nvPr>
            <p:ph type="title"/>
          </p:nvPr>
        </p:nvSpPr>
        <p:spPr/>
        <p:txBody>
          <a:bodyPr/>
          <a:lstStyle/>
          <a:p>
            <a:r>
              <a:rPr lang="en-US" dirty="0"/>
              <a:t>Case Origins</a:t>
            </a:r>
          </a:p>
        </p:txBody>
      </p:sp>
      <p:sp>
        <p:nvSpPr>
          <p:cNvPr id="4" name="Slide Number Placeholder 3">
            <a:extLst>
              <a:ext uri="{FF2B5EF4-FFF2-40B4-BE49-F238E27FC236}">
                <a16:creationId xmlns:a16="http://schemas.microsoft.com/office/drawing/2014/main" id="{59A978BC-5B2A-5624-7A6A-5A26C24CA118}"/>
              </a:ext>
            </a:extLst>
          </p:cNvPr>
          <p:cNvSpPr>
            <a:spLocks noGrp="1"/>
          </p:cNvSpPr>
          <p:nvPr>
            <p:ph type="sldNum" sz="quarter" idx="12"/>
          </p:nvPr>
        </p:nvSpPr>
        <p:spPr/>
        <p:txBody>
          <a:bodyPr/>
          <a:lstStyle/>
          <a:p>
            <a:fld id="{294A09A9-5501-47C1-A89A-A340965A2BE2}" type="slidenum">
              <a:rPr lang="en-US" smtClean="0"/>
              <a:pPr/>
              <a:t>13</a:t>
            </a:fld>
            <a:endParaRPr lang="en-US" dirty="0"/>
          </a:p>
        </p:txBody>
      </p:sp>
      <p:sp>
        <p:nvSpPr>
          <p:cNvPr id="5" name="Content Placeholder 4">
            <a:extLst>
              <a:ext uri="{FF2B5EF4-FFF2-40B4-BE49-F238E27FC236}">
                <a16:creationId xmlns:a16="http://schemas.microsoft.com/office/drawing/2014/main" id="{5CCB7312-8632-4E9C-1EA9-80A7CFA7B52B}"/>
              </a:ext>
            </a:extLst>
          </p:cNvPr>
          <p:cNvSpPr>
            <a:spLocks noGrp="1"/>
          </p:cNvSpPr>
          <p:nvPr>
            <p:ph idx="15"/>
          </p:nvPr>
        </p:nvSpPr>
        <p:spPr/>
        <p:txBody>
          <a:bodyPr/>
          <a:lstStyle/>
          <a:p>
            <a:endParaRPr lang="en-US"/>
          </a:p>
        </p:txBody>
      </p:sp>
      <p:sp>
        <p:nvSpPr>
          <p:cNvPr id="6" name="Content Placeholder 2">
            <a:extLst>
              <a:ext uri="{FF2B5EF4-FFF2-40B4-BE49-F238E27FC236}">
                <a16:creationId xmlns:a16="http://schemas.microsoft.com/office/drawing/2014/main" id="{73AE0B6A-AE0C-CDFE-24D6-A3404A2362EB}"/>
              </a:ext>
            </a:extLst>
          </p:cNvPr>
          <p:cNvSpPr txBox="1">
            <a:spLocks/>
          </p:cNvSpPr>
          <p:nvPr/>
        </p:nvSpPr>
        <p:spPr>
          <a:xfrm>
            <a:off x="1158864" y="1837406"/>
            <a:ext cx="10122854" cy="4840533"/>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pPr>
            <a:r>
              <a:rPr lang="en-US" dirty="0"/>
              <a:t>Client came to us complaining about inaccessible parks near her home</a:t>
            </a:r>
          </a:p>
          <a:p>
            <a:pPr marL="800100" lvl="1" indent="-342900">
              <a:lnSpc>
                <a:spcPct val="110000"/>
              </a:lnSpc>
            </a:pPr>
            <a:r>
              <a:rPr lang="en-US" dirty="0"/>
              <a:t>Investigated her parks: parking issues; path of travel issues; inaccessible restrooms</a:t>
            </a:r>
          </a:p>
          <a:p>
            <a:pPr marL="800100" lvl="1" indent="-342900">
              <a:lnSpc>
                <a:spcPct val="110000"/>
              </a:lnSpc>
            </a:pPr>
            <a:r>
              <a:rPr lang="en-US" dirty="0"/>
              <a:t>Researched newly constructed or altered parks (created an Excel database)</a:t>
            </a:r>
          </a:p>
          <a:p>
            <a:pPr marL="342900" indent="-342900">
              <a:lnSpc>
                <a:spcPct val="110000"/>
              </a:lnSpc>
            </a:pPr>
            <a:r>
              <a:rPr lang="en-US" dirty="0"/>
              <a:t>Site inspections by Disability Access experts (CASp)</a:t>
            </a:r>
          </a:p>
          <a:p>
            <a:pPr marL="800100" lvl="1" indent="-342900">
              <a:lnSpc>
                <a:spcPct val="110000"/>
              </a:lnSpc>
            </a:pPr>
            <a:r>
              <a:rPr lang="en-US" dirty="0"/>
              <a:t>Would later become class certification and trial expert witnesses</a:t>
            </a:r>
          </a:p>
          <a:p>
            <a:pPr marL="342900" indent="-342900">
              <a:lnSpc>
                <a:spcPct val="110000"/>
              </a:lnSpc>
            </a:pPr>
            <a:r>
              <a:rPr lang="en-US" dirty="0"/>
              <a:t> Outreach to other plaintiffs and class members, both pre and post filing</a:t>
            </a:r>
          </a:p>
          <a:p>
            <a:pPr marL="800100" lvl="1" indent="-342900">
              <a:lnSpc>
                <a:spcPct val="110000"/>
              </a:lnSpc>
            </a:pPr>
            <a:r>
              <a:rPr lang="en-US" dirty="0"/>
              <a:t>Diversity--Geography, Age, Organizational Plaintiff</a:t>
            </a:r>
          </a:p>
          <a:p>
            <a:pPr marL="800100" lvl="1" indent="-342900">
              <a:lnSpc>
                <a:spcPct val="110000"/>
              </a:lnSpc>
            </a:pPr>
            <a:r>
              <a:rPr lang="en-US" dirty="0"/>
              <a:t>Newsletters, specific outdoor and recreational disability groups, leafleting at parks</a:t>
            </a:r>
          </a:p>
          <a:p>
            <a:pPr marL="342900" indent="-342900">
              <a:lnSpc>
                <a:spcPct val="110000"/>
              </a:lnSpc>
            </a:pPr>
            <a:r>
              <a:rPr lang="en-US" dirty="0"/>
              <a:t>Assemble the legal team</a:t>
            </a:r>
          </a:p>
          <a:p>
            <a:pPr marL="800100" lvl="1" indent="-342900">
              <a:lnSpc>
                <a:spcPct val="110000"/>
              </a:lnSpc>
            </a:pPr>
            <a:r>
              <a:rPr lang="en-US" dirty="0"/>
              <a:t>Expertise, resources, local knowledge</a:t>
            </a:r>
          </a:p>
          <a:p>
            <a:pPr marL="800100" lvl="1" indent="-342900">
              <a:lnSpc>
                <a:spcPct val="110000"/>
              </a:lnSpc>
            </a:pPr>
            <a:r>
              <a:rPr lang="en-US" dirty="0"/>
              <a:t>History of collaboration</a:t>
            </a:r>
          </a:p>
        </p:txBody>
      </p:sp>
    </p:spTree>
    <p:extLst>
      <p:ext uri="{BB962C8B-B14F-4D97-AF65-F5344CB8AC3E}">
        <p14:creationId xmlns:p14="http://schemas.microsoft.com/office/powerpoint/2010/main" val="3600615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B055A-B044-5989-8BAD-5763F01E9854}"/>
              </a:ext>
            </a:extLst>
          </p:cNvPr>
          <p:cNvSpPr>
            <a:spLocks noGrp="1"/>
          </p:cNvSpPr>
          <p:nvPr>
            <p:ph type="title"/>
          </p:nvPr>
        </p:nvSpPr>
        <p:spPr/>
        <p:txBody>
          <a:bodyPr/>
          <a:lstStyle/>
          <a:p>
            <a:r>
              <a:rPr lang="en-US" dirty="0"/>
              <a:t>Case Schedule</a:t>
            </a:r>
          </a:p>
        </p:txBody>
      </p:sp>
      <p:sp>
        <p:nvSpPr>
          <p:cNvPr id="3" name="Content Placeholder 2">
            <a:extLst>
              <a:ext uri="{FF2B5EF4-FFF2-40B4-BE49-F238E27FC236}">
                <a16:creationId xmlns:a16="http://schemas.microsoft.com/office/drawing/2014/main" id="{ECC0F07F-923D-74E5-408D-C283F385D205}"/>
              </a:ext>
            </a:extLst>
          </p:cNvPr>
          <p:cNvSpPr>
            <a:spLocks noGrp="1"/>
          </p:cNvSpPr>
          <p:nvPr>
            <p:ph idx="14"/>
          </p:nvPr>
        </p:nvSpPr>
        <p:spPr/>
        <p:txBody>
          <a:bodyPr/>
          <a:lstStyle/>
          <a:p>
            <a:pPr marL="457200" indent="-457200"/>
            <a:r>
              <a:rPr lang="en-US" dirty="0"/>
              <a:t>Class Action Complaint filed July 26, 2024</a:t>
            </a:r>
          </a:p>
          <a:p>
            <a:pPr marL="457200" indent="-457200"/>
            <a:r>
              <a:rPr lang="en-US" dirty="0"/>
              <a:t>Assigned to District Judge R. Gary Klausner</a:t>
            </a:r>
          </a:p>
          <a:p>
            <a:pPr marL="457200" lvl="0" indent="-457200"/>
            <a:r>
              <a:rPr lang="en-US" dirty="0"/>
              <a:t>Rocket Docket: Trial occurred </a:t>
            </a:r>
            <a:r>
              <a:rPr lang="en-US" i="1" dirty="0"/>
              <a:t>14.5 months after case filing</a:t>
            </a:r>
          </a:p>
          <a:p>
            <a:pPr marL="457200" indent="-457200"/>
            <a:r>
              <a:rPr lang="en-US" dirty="0"/>
              <a:t>Five requests to continue case schedule; one granted</a:t>
            </a:r>
          </a:p>
          <a:p>
            <a:pPr marL="457200" indent="-457200"/>
            <a:r>
              <a:rPr lang="en-US" dirty="0"/>
              <a:t>The Court’s Standing Order</a:t>
            </a:r>
          </a:p>
          <a:p>
            <a:endParaRPr lang="en-US" dirty="0"/>
          </a:p>
        </p:txBody>
      </p:sp>
      <p:sp>
        <p:nvSpPr>
          <p:cNvPr id="4" name="Slide Number Placeholder 3">
            <a:extLst>
              <a:ext uri="{FF2B5EF4-FFF2-40B4-BE49-F238E27FC236}">
                <a16:creationId xmlns:a16="http://schemas.microsoft.com/office/drawing/2014/main" id="{2B50E37F-631D-F228-C59C-90577EA9E226}"/>
              </a:ext>
            </a:extLst>
          </p:cNvPr>
          <p:cNvSpPr>
            <a:spLocks noGrp="1"/>
          </p:cNvSpPr>
          <p:nvPr>
            <p:ph type="sldNum" sz="quarter" idx="12"/>
          </p:nvPr>
        </p:nvSpPr>
        <p:spPr/>
        <p:txBody>
          <a:bodyPr/>
          <a:lstStyle/>
          <a:p>
            <a:fld id="{294A09A9-5501-47C1-A89A-A340965A2BE2}" type="slidenum">
              <a:rPr lang="en-US" smtClean="0"/>
              <a:pPr/>
              <a:t>14</a:t>
            </a:fld>
            <a:endParaRPr lang="en-US" dirty="0"/>
          </a:p>
        </p:txBody>
      </p:sp>
      <p:sp>
        <p:nvSpPr>
          <p:cNvPr id="5" name="Content Placeholder 4">
            <a:extLst>
              <a:ext uri="{FF2B5EF4-FFF2-40B4-BE49-F238E27FC236}">
                <a16:creationId xmlns:a16="http://schemas.microsoft.com/office/drawing/2014/main" id="{7D028E5F-5D84-4665-1970-7CC97BF8413A}"/>
              </a:ext>
            </a:extLst>
          </p:cNvPr>
          <p:cNvSpPr>
            <a:spLocks noGrp="1"/>
          </p:cNvSpPr>
          <p:nvPr>
            <p:ph idx="15"/>
          </p:nvPr>
        </p:nvSpPr>
        <p:spPr/>
        <p:txBody>
          <a:bodyPr/>
          <a:lstStyle/>
          <a:p>
            <a:endParaRPr lang="en-US"/>
          </a:p>
        </p:txBody>
      </p:sp>
    </p:spTree>
    <p:extLst>
      <p:ext uri="{BB962C8B-B14F-4D97-AF65-F5344CB8AC3E}">
        <p14:creationId xmlns:p14="http://schemas.microsoft.com/office/powerpoint/2010/main" val="3953984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9A90-C37B-EEE2-BE53-D8D2709C38F9}"/>
              </a:ext>
            </a:extLst>
          </p:cNvPr>
          <p:cNvSpPr>
            <a:spLocks noGrp="1"/>
          </p:cNvSpPr>
          <p:nvPr>
            <p:ph type="title"/>
          </p:nvPr>
        </p:nvSpPr>
        <p:spPr/>
        <p:txBody>
          <a:bodyPr/>
          <a:lstStyle/>
          <a:p>
            <a:r>
              <a:rPr lang="en-US" dirty="0"/>
              <a:t>Scheduling Order (as Amended)</a:t>
            </a:r>
          </a:p>
        </p:txBody>
      </p:sp>
      <p:sp>
        <p:nvSpPr>
          <p:cNvPr id="3" name="Content Placeholder 2">
            <a:extLst>
              <a:ext uri="{FF2B5EF4-FFF2-40B4-BE49-F238E27FC236}">
                <a16:creationId xmlns:a16="http://schemas.microsoft.com/office/drawing/2014/main" id="{CB2D79F7-FF3F-3F34-3387-4651190BAC4F}"/>
              </a:ext>
            </a:extLst>
          </p:cNvPr>
          <p:cNvSpPr>
            <a:spLocks noGrp="1"/>
          </p:cNvSpPr>
          <p:nvPr>
            <p:ph idx="14"/>
          </p:nvPr>
        </p:nvSpPr>
        <p:spPr>
          <a:xfrm>
            <a:off x="1166087" y="1986927"/>
            <a:ext cx="9780587" cy="4492066"/>
          </a:xfrm>
        </p:spPr>
        <p:txBody>
          <a:bodyPr>
            <a:normAutofit/>
          </a:bodyPr>
          <a:lstStyle/>
          <a:p>
            <a:r>
              <a:rPr lang="en-US" dirty="0"/>
              <a:t>Deadline to amend complaint: December 7, 2024</a:t>
            </a:r>
          </a:p>
          <a:p>
            <a:r>
              <a:rPr lang="en-US" dirty="0"/>
              <a:t>Deadline for joint motion for class certification: January 10, 2025</a:t>
            </a:r>
          </a:p>
          <a:p>
            <a:r>
              <a:rPr lang="en-US" dirty="0"/>
              <a:t>Deadline for expert reports: June 20, 2025</a:t>
            </a:r>
          </a:p>
          <a:p>
            <a:r>
              <a:rPr lang="en-US" dirty="0"/>
              <a:t>Non-expert discovery cut-off: August 8, 2025</a:t>
            </a:r>
          </a:p>
          <a:p>
            <a:r>
              <a:rPr lang="en-US" dirty="0"/>
              <a:t>Pretrial Conference: September 29, 2025</a:t>
            </a:r>
          </a:p>
          <a:p>
            <a:r>
              <a:rPr lang="en-US" dirty="0"/>
              <a:t>First day of trial (estimated 20 days): October 14, 2025</a:t>
            </a:r>
          </a:p>
          <a:p>
            <a:endParaRPr lang="en-US" dirty="0"/>
          </a:p>
          <a:p>
            <a:endParaRPr lang="en-US" dirty="0"/>
          </a:p>
        </p:txBody>
      </p:sp>
      <p:sp>
        <p:nvSpPr>
          <p:cNvPr id="4" name="Slide Number Placeholder 3">
            <a:extLst>
              <a:ext uri="{FF2B5EF4-FFF2-40B4-BE49-F238E27FC236}">
                <a16:creationId xmlns:a16="http://schemas.microsoft.com/office/drawing/2014/main" id="{B4AB097B-E995-B10F-666E-CDDC039C8BB8}"/>
              </a:ext>
            </a:extLst>
          </p:cNvPr>
          <p:cNvSpPr>
            <a:spLocks noGrp="1"/>
          </p:cNvSpPr>
          <p:nvPr>
            <p:ph type="sldNum" sz="quarter" idx="12"/>
          </p:nvPr>
        </p:nvSpPr>
        <p:spPr/>
        <p:txBody>
          <a:bodyPr/>
          <a:lstStyle/>
          <a:p>
            <a:fld id="{294A09A9-5501-47C1-A89A-A340965A2BE2}" type="slidenum">
              <a:rPr lang="en-US" smtClean="0"/>
              <a:pPr/>
              <a:t>15</a:t>
            </a:fld>
            <a:endParaRPr lang="en-US" dirty="0"/>
          </a:p>
        </p:txBody>
      </p:sp>
      <p:sp>
        <p:nvSpPr>
          <p:cNvPr id="5" name="Content Placeholder 4">
            <a:extLst>
              <a:ext uri="{FF2B5EF4-FFF2-40B4-BE49-F238E27FC236}">
                <a16:creationId xmlns:a16="http://schemas.microsoft.com/office/drawing/2014/main" id="{A0971B47-A463-6FD5-1056-51203A3969E9}"/>
              </a:ext>
            </a:extLst>
          </p:cNvPr>
          <p:cNvSpPr>
            <a:spLocks noGrp="1"/>
          </p:cNvSpPr>
          <p:nvPr>
            <p:ph idx="15"/>
          </p:nvPr>
        </p:nvSpPr>
        <p:spPr/>
        <p:txBody>
          <a:bodyPr/>
          <a:lstStyle/>
          <a:p>
            <a:endParaRPr lang="en-US" dirty="0"/>
          </a:p>
        </p:txBody>
      </p:sp>
    </p:spTree>
    <p:extLst>
      <p:ext uri="{BB962C8B-B14F-4D97-AF65-F5344CB8AC3E}">
        <p14:creationId xmlns:p14="http://schemas.microsoft.com/office/powerpoint/2010/main" val="1795034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5B5DF-4FC7-24E0-D3C1-2CA1F4CFCF62}"/>
              </a:ext>
            </a:extLst>
          </p:cNvPr>
          <p:cNvSpPr>
            <a:spLocks noGrp="1"/>
          </p:cNvSpPr>
          <p:nvPr>
            <p:ph type="title"/>
          </p:nvPr>
        </p:nvSpPr>
        <p:spPr/>
        <p:txBody>
          <a:bodyPr/>
          <a:lstStyle/>
          <a:p>
            <a:r>
              <a:rPr lang="en-US" dirty="0"/>
              <a:t>Class Certification</a:t>
            </a:r>
          </a:p>
        </p:txBody>
      </p:sp>
      <p:sp>
        <p:nvSpPr>
          <p:cNvPr id="3" name="Content Placeholder 2">
            <a:extLst>
              <a:ext uri="{FF2B5EF4-FFF2-40B4-BE49-F238E27FC236}">
                <a16:creationId xmlns:a16="http://schemas.microsoft.com/office/drawing/2014/main" id="{D32A2426-1732-0E2A-532D-3CF46185D84C}"/>
              </a:ext>
            </a:extLst>
          </p:cNvPr>
          <p:cNvSpPr>
            <a:spLocks noGrp="1"/>
          </p:cNvSpPr>
          <p:nvPr>
            <p:ph idx="14"/>
          </p:nvPr>
        </p:nvSpPr>
        <p:spPr/>
        <p:txBody>
          <a:bodyPr>
            <a:normAutofit fontScale="92500" lnSpcReduction="20000"/>
          </a:bodyPr>
          <a:lstStyle/>
          <a:p>
            <a:pPr indent="-342900"/>
            <a:r>
              <a:rPr lang="en-US" dirty="0"/>
              <a:t>Granted February 13, 2025</a:t>
            </a:r>
          </a:p>
          <a:p>
            <a:pPr indent="-342900"/>
            <a:r>
              <a:rPr lang="en-US" dirty="0"/>
              <a:t>Certification pursuant to FRCP 23(b)(2)</a:t>
            </a:r>
          </a:p>
          <a:p>
            <a:pPr indent="-342900"/>
            <a:r>
              <a:rPr lang="en-US" dirty="0"/>
              <a:t>Class Definition: “All persons with mobility disabilities, including those who use wheelchairs, scooters, canes or other mobility aids, who use or desire to use the City of Los Angeles’ public parks and park facilities.”</a:t>
            </a:r>
          </a:p>
          <a:p>
            <a:pPr indent="-342900"/>
            <a:r>
              <a:rPr lang="en-US" dirty="0"/>
              <a:t>Joint Motion for Class Certification</a:t>
            </a:r>
          </a:p>
          <a:p>
            <a:pPr indent="-342900"/>
            <a:r>
              <a:rPr lang="en-US" dirty="0"/>
              <a:t>Evidence: 10 plaintiff/class member declarations; 3 expert declarations; deposition testimony from 1 City employee</a:t>
            </a:r>
          </a:p>
          <a:p>
            <a:pPr indent="-342900"/>
            <a:r>
              <a:rPr lang="en-US" dirty="0"/>
              <a:t>Judge’s 90 Day Deadline for Class Certification Motion</a:t>
            </a:r>
          </a:p>
          <a:p>
            <a:endParaRPr lang="en-US" dirty="0"/>
          </a:p>
          <a:p>
            <a:endParaRPr lang="en-US" dirty="0"/>
          </a:p>
        </p:txBody>
      </p:sp>
      <p:sp>
        <p:nvSpPr>
          <p:cNvPr id="4" name="Slide Number Placeholder 3">
            <a:extLst>
              <a:ext uri="{FF2B5EF4-FFF2-40B4-BE49-F238E27FC236}">
                <a16:creationId xmlns:a16="http://schemas.microsoft.com/office/drawing/2014/main" id="{20B4808F-EAA2-00C8-7038-8C0C1E0B0AF0}"/>
              </a:ext>
            </a:extLst>
          </p:cNvPr>
          <p:cNvSpPr>
            <a:spLocks noGrp="1"/>
          </p:cNvSpPr>
          <p:nvPr>
            <p:ph type="sldNum" sz="quarter" idx="12"/>
          </p:nvPr>
        </p:nvSpPr>
        <p:spPr/>
        <p:txBody>
          <a:bodyPr/>
          <a:lstStyle/>
          <a:p>
            <a:fld id="{294A09A9-5501-47C1-A89A-A340965A2BE2}" type="slidenum">
              <a:rPr lang="en-US" smtClean="0"/>
              <a:pPr/>
              <a:t>16</a:t>
            </a:fld>
            <a:endParaRPr lang="en-US" dirty="0"/>
          </a:p>
        </p:txBody>
      </p:sp>
      <p:sp>
        <p:nvSpPr>
          <p:cNvPr id="5" name="Content Placeholder 4">
            <a:extLst>
              <a:ext uri="{FF2B5EF4-FFF2-40B4-BE49-F238E27FC236}">
                <a16:creationId xmlns:a16="http://schemas.microsoft.com/office/drawing/2014/main" id="{8610A803-EBE6-D4BB-5E10-C366466B2906}"/>
              </a:ext>
            </a:extLst>
          </p:cNvPr>
          <p:cNvSpPr>
            <a:spLocks noGrp="1"/>
          </p:cNvSpPr>
          <p:nvPr>
            <p:ph idx="15"/>
          </p:nvPr>
        </p:nvSpPr>
        <p:spPr/>
        <p:txBody>
          <a:bodyPr/>
          <a:lstStyle/>
          <a:p>
            <a:endParaRPr lang="en-US"/>
          </a:p>
        </p:txBody>
      </p:sp>
    </p:spTree>
    <p:extLst>
      <p:ext uri="{BB962C8B-B14F-4D97-AF65-F5344CB8AC3E}">
        <p14:creationId xmlns:p14="http://schemas.microsoft.com/office/powerpoint/2010/main" val="399821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4B764-298D-E74E-2D43-BD3A87EA5BCF}"/>
              </a:ext>
            </a:extLst>
          </p:cNvPr>
          <p:cNvSpPr>
            <a:spLocks noGrp="1"/>
          </p:cNvSpPr>
          <p:nvPr>
            <p:ph type="title"/>
          </p:nvPr>
        </p:nvSpPr>
        <p:spPr/>
        <p:txBody>
          <a:bodyPr/>
          <a:lstStyle/>
          <a:p>
            <a:r>
              <a:rPr lang="en-US" dirty="0"/>
              <a:t>Discovery</a:t>
            </a:r>
          </a:p>
        </p:txBody>
      </p:sp>
      <p:sp>
        <p:nvSpPr>
          <p:cNvPr id="3" name="Content Placeholder 2">
            <a:extLst>
              <a:ext uri="{FF2B5EF4-FFF2-40B4-BE49-F238E27FC236}">
                <a16:creationId xmlns:a16="http://schemas.microsoft.com/office/drawing/2014/main" id="{DB913C4B-D02F-79D5-D81B-343820495DCE}"/>
              </a:ext>
            </a:extLst>
          </p:cNvPr>
          <p:cNvSpPr>
            <a:spLocks noGrp="1"/>
          </p:cNvSpPr>
          <p:nvPr>
            <p:ph idx="14"/>
          </p:nvPr>
        </p:nvSpPr>
        <p:spPr>
          <a:xfrm>
            <a:off x="1166087" y="1986926"/>
            <a:ext cx="9780587" cy="4576288"/>
          </a:xfrm>
        </p:spPr>
        <p:txBody>
          <a:bodyPr>
            <a:normAutofit fontScale="85000" lnSpcReduction="20000"/>
          </a:bodyPr>
          <a:lstStyle/>
          <a:p>
            <a:pPr marL="463550" indent="-463550">
              <a:lnSpc>
                <a:spcPct val="110000"/>
              </a:lnSpc>
            </a:pPr>
            <a:r>
              <a:rPr lang="en-US" sz="2600" dirty="0"/>
              <a:t>Plaintiffs served 65 RFPs, 592 requests for admission, 25 interrogatories</a:t>
            </a:r>
          </a:p>
          <a:p>
            <a:pPr marL="463550" indent="-463550">
              <a:lnSpc>
                <a:spcPct val="110000"/>
              </a:lnSpc>
            </a:pPr>
            <a:r>
              <a:rPr lang="en-US" sz="2600" dirty="0"/>
              <a:t>60 document productions by City (rolling production)</a:t>
            </a:r>
          </a:p>
          <a:p>
            <a:pPr marL="463550" indent="-463550">
              <a:lnSpc>
                <a:spcPct val="110000"/>
              </a:lnSpc>
            </a:pPr>
            <a:r>
              <a:rPr lang="en-US" sz="2600" dirty="0"/>
              <a:t>344,391 pages of documents produced by City</a:t>
            </a:r>
          </a:p>
          <a:p>
            <a:pPr marL="463550" indent="-463550">
              <a:lnSpc>
                <a:spcPct val="110000"/>
              </a:lnSpc>
            </a:pPr>
            <a:r>
              <a:rPr lang="en-US" sz="2600" dirty="0"/>
              <a:t>24 depositions taken by Plaintiffs</a:t>
            </a:r>
          </a:p>
          <a:p>
            <a:pPr marL="463550" indent="-463550">
              <a:lnSpc>
                <a:spcPct val="110000"/>
              </a:lnSpc>
            </a:pPr>
            <a:r>
              <a:rPr lang="en-US" sz="2600" dirty="0"/>
              <a:t>18 depositions taken by City</a:t>
            </a:r>
          </a:p>
          <a:p>
            <a:pPr marL="463550" indent="-463550">
              <a:lnSpc>
                <a:spcPct val="110000"/>
              </a:lnSpc>
            </a:pPr>
            <a:r>
              <a:rPr lang="en-US" sz="2600" dirty="0"/>
              <a:t>2 motions to compel further discovery; both largely granted</a:t>
            </a:r>
          </a:p>
          <a:p>
            <a:pPr marL="463550" indent="-463550">
              <a:lnSpc>
                <a:spcPct val="110000"/>
              </a:lnSpc>
            </a:pPr>
            <a:r>
              <a:rPr lang="en-US" sz="2600" dirty="0"/>
              <a:t>Agreements:</a:t>
            </a:r>
          </a:p>
          <a:p>
            <a:pPr marL="687578" lvl="1" indent="-463550">
              <a:lnSpc>
                <a:spcPct val="110000"/>
              </a:lnSpc>
            </a:pPr>
            <a:r>
              <a:rPr lang="en-US" sz="2200" dirty="0"/>
              <a:t>Authenticity</a:t>
            </a:r>
          </a:p>
          <a:p>
            <a:pPr marL="687578" lvl="1" indent="-463550">
              <a:lnSpc>
                <a:spcPct val="110000"/>
              </a:lnSpc>
            </a:pPr>
            <a:r>
              <a:rPr lang="en-US" sz="2200" dirty="0"/>
              <a:t>Disproportionality</a:t>
            </a:r>
          </a:p>
          <a:p>
            <a:pPr marL="687578" lvl="1" indent="-463550">
              <a:lnSpc>
                <a:spcPct val="110000"/>
              </a:lnSpc>
            </a:pPr>
            <a:r>
              <a:rPr lang="en-US" sz="2200" dirty="0"/>
              <a:t>40 hours of Rule 30(b)(6) deposition time</a:t>
            </a:r>
          </a:p>
          <a:p>
            <a:pPr marL="687578" lvl="1" indent="-463550">
              <a:lnSpc>
                <a:spcPct val="110000"/>
              </a:lnSpc>
            </a:pPr>
            <a:r>
              <a:rPr lang="en-US" sz="2200" dirty="0"/>
              <a:t>80 “priority parks” selected by Plaintiffs’ counsel</a:t>
            </a:r>
          </a:p>
          <a:p>
            <a:pPr marL="687578" lvl="1" indent="-463550"/>
            <a:endParaRPr lang="en-US" dirty="0"/>
          </a:p>
          <a:p>
            <a:endParaRPr lang="en-US" dirty="0"/>
          </a:p>
        </p:txBody>
      </p:sp>
      <p:sp>
        <p:nvSpPr>
          <p:cNvPr id="4" name="Slide Number Placeholder 3">
            <a:extLst>
              <a:ext uri="{FF2B5EF4-FFF2-40B4-BE49-F238E27FC236}">
                <a16:creationId xmlns:a16="http://schemas.microsoft.com/office/drawing/2014/main" id="{D7044FFE-A27B-E79D-572A-833163C3F570}"/>
              </a:ext>
            </a:extLst>
          </p:cNvPr>
          <p:cNvSpPr>
            <a:spLocks noGrp="1"/>
          </p:cNvSpPr>
          <p:nvPr>
            <p:ph type="sldNum" sz="quarter" idx="12"/>
          </p:nvPr>
        </p:nvSpPr>
        <p:spPr/>
        <p:txBody>
          <a:bodyPr/>
          <a:lstStyle/>
          <a:p>
            <a:fld id="{294A09A9-5501-47C1-A89A-A340965A2BE2}" type="slidenum">
              <a:rPr lang="en-US" smtClean="0"/>
              <a:pPr/>
              <a:t>17</a:t>
            </a:fld>
            <a:endParaRPr lang="en-US" dirty="0"/>
          </a:p>
        </p:txBody>
      </p:sp>
      <p:sp>
        <p:nvSpPr>
          <p:cNvPr id="5" name="Content Placeholder 4">
            <a:extLst>
              <a:ext uri="{FF2B5EF4-FFF2-40B4-BE49-F238E27FC236}">
                <a16:creationId xmlns:a16="http://schemas.microsoft.com/office/drawing/2014/main" id="{B4ADEADD-11AF-584D-EEC2-5B60082CD960}"/>
              </a:ext>
            </a:extLst>
          </p:cNvPr>
          <p:cNvSpPr>
            <a:spLocks noGrp="1"/>
          </p:cNvSpPr>
          <p:nvPr>
            <p:ph idx="15"/>
          </p:nvPr>
        </p:nvSpPr>
        <p:spPr/>
        <p:txBody>
          <a:bodyPr/>
          <a:lstStyle/>
          <a:p>
            <a:endParaRPr lang="en-US"/>
          </a:p>
        </p:txBody>
      </p:sp>
    </p:spTree>
    <p:extLst>
      <p:ext uri="{BB962C8B-B14F-4D97-AF65-F5344CB8AC3E}">
        <p14:creationId xmlns:p14="http://schemas.microsoft.com/office/powerpoint/2010/main" val="4166793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3FEC4-CBF7-46DB-E162-709B978751D9}"/>
              </a:ext>
            </a:extLst>
          </p:cNvPr>
          <p:cNvSpPr>
            <a:spLocks noGrp="1"/>
          </p:cNvSpPr>
          <p:nvPr>
            <p:ph type="title"/>
          </p:nvPr>
        </p:nvSpPr>
        <p:spPr/>
        <p:txBody>
          <a:bodyPr/>
          <a:lstStyle/>
          <a:p>
            <a:r>
              <a:rPr lang="en-US" dirty="0"/>
              <a:t>Expert Work</a:t>
            </a:r>
          </a:p>
        </p:txBody>
      </p:sp>
      <p:sp>
        <p:nvSpPr>
          <p:cNvPr id="3" name="Content Placeholder 2">
            <a:extLst>
              <a:ext uri="{FF2B5EF4-FFF2-40B4-BE49-F238E27FC236}">
                <a16:creationId xmlns:a16="http://schemas.microsoft.com/office/drawing/2014/main" id="{2467CF42-9004-5811-A980-C51EE9E41A3A}"/>
              </a:ext>
            </a:extLst>
          </p:cNvPr>
          <p:cNvSpPr>
            <a:spLocks noGrp="1"/>
          </p:cNvSpPr>
          <p:nvPr>
            <p:ph idx="14"/>
          </p:nvPr>
        </p:nvSpPr>
        <p:spPr>
          <a:xfrm>
            <a:off x="1166087" y="1986927"/>
            <a:ext cx="9780587" cy="4618410"/>
          </a:xfrm>
        </p:spPr>
        <p:txBody>
          <a:bodyPr/>
          <a:lstStyle/>
          <a:p>
            <a:r>
              <a:rPr lang="en-US" dirty="0"/>
              <a:t>Plaintiffs hired seven disability access experts</a:t>
            </a:r>
          </a:p>
          <a:p>
            <a:pPr marL="800100" lvl="1" indent="-342900"/>
            <a:r>
              <a:rPr lang="en-US" dirty="0"/>
              <a:t>6 California Certified Access Specialists (</a:t>
            </a:r>
            <a:r>
              <a:rPr lang="en-US" dirty="0" err="1"/>
              <a:t>CASp</a:t>
            </a:r>
            <a:r>
              <a:rPr lang="en-US" dirty="0"/>
              <a:t>)</a:t>
            </a:r>
          </a:p>
          <a:p>
            <a:pPr marL="800100" lvl="1" indent="-342900"/>
            <a:r>
              <a:rPr lang="en-US" dirty="0"/>
              <a:t>5 licensed architects</a:t>
            </a:r>
          </a:p>
          <a:p>
            <a:pPr marL="800100" lvl="1" indent="-342900"/>
            <a:r>
              <a:rPr lang="en-US" dirty="0"/>
              <a:t>One expert on accessibility standards</a:t>
            </a:r>
          </a:p>
          <a:p>
            <a:pPr indent="-342900"/>
            <a:r>
              <a:rPr lang="en-US" dirty="0"/>
              <a:t>76 parks inspected by Plaintiffs’ experts</a:t>
            </a:r>
          </a:p>
          <a:p>
            <a:pPr indent="-342900"/>
            <a:r>
              <a:rPr lang="en-US" dirty="0"/>
              <a:t>6,221 access barriers identified by Plaintiffs’ experts</a:t>
            </a:r>
          </a:p>
          <a:p>
            <a:pPr marL="800100" lvl="1" indent="-342900"/>
            <a:r>
              <a:rPr lang="en-US" dirty="0"/>
              <a:t>Experts provided matrixes</a:t>
            </a:r>
          </a:p>
          <a:p>
            <a:pPr marL="800100" lvl="1" indent="-342900"/>
            <a:r>
              <a:rPr lang="en-US" dirty="0"/>
              <a:t>Combined Excel </a:t>
            </a:r>
            <a:r>
              <a:rPr lang="en-US"/>
              <a:t>sheet prepared by </a:t>
            </a:r>
            <a:r>
              <a:rPr lang="en-US" dirty="0"/>
              <a:t>Plaintiffs’ counsel</a:t>
            </a:r>
          </a:p>
          <a:p>
            <a:pPr indent="-342900"/>
            <a:r>
              <a:rPr lang="en-US" dirty="0"/>
              <a:t>Rule 26 expert reports served June 20, 2025</a:t>
            </a:r>
          </a:p>
          <a:p>
            <a:pPr indent="-342900"/>
            <a:r>
              <a:rPr lang="en-US" dirty="0"/>
              <a:t>All six </a:t>
            </a:r>
            <a:r>
              <a:rPr lang="en-US" dirty="0" err="1"/>
              <a:t>CASps</a:t>
            </a:r>
            <a:r>
              <a:rPr lang="en-US" dirty="0"/>
              <a:t> testified at trial</a:t>
            </a:r>
          </a:p>
          <a:p>
            <a:pPr marL="576072" indent="-342900"/>
            <a:endParaRPr lang="en-US" dirty="0"/>
          </a:p>
          <a:p>
            <a:pPr lvl="1"/>
            <a:endParaRPr lang="en-US" dirty="0"/>
          </a:p>
        </p:txBody>
      </p:sp>
      <p:sp>
        <p:nvSpPr>
          <p:cNvPr id="4" name="Slide Number Placeholder 3">
            <a:extLst>
              <a:ext uri="{FF2B5EF4-FFF2-40B4-BE49-F238E27FC236}">
                <a16:creationId xmlns:a16="http://schemas.microsoft.com/office/drawing/2014/main" id="{CC3FC7BC-ED3B-ADCE-AC28-868C61445F1D}"/>
              </a:ext>
            </a:extLst>
          </p:cNvPr>
          <p:cNvSpPr>
            <a:spLocks noGrp="1"/>
          </p:cNvSpPr>
          <p:nvPr>
            <p:ph type="sldNum" sz="quarter" idx="12"/>
          </p:nvPr>
        </p:nvSpPr>
        <p:spPr/>
        <p:txBody>
          <a:bodyPr/>
          <a:lstStyle/>
          <a:p>
            <a:fld id="{294A09A9-5501-47C1-A89A-A340965A2BE2}" type="slidenum">
              <a:rPr lang="en-US" smtClean="0"/>
              <a:pPr/>
              <a:t>18</a:t>
            </a:fld>
            <a:endParaRPr lang="en-US" dirty="0"/>
          </a:p>
        </p:txBody>
      </p:sp>
      <p:sp>
        <p:nvSpPr>
          <p:cNvPr id="5" name="Content Placeholder 4">
            <a:extLst>
              <a:ext uri="{FF2B5EF4-FFF2-40B4-BE49-F238E27FC236}">
                <a16:creationId xmlns:a16="http://schemas.microsoft.com/office/drawing/2014/main" id="{CE000B36-6EC2-B30E-569D-96C6D2AB0AFC}"/>
              </a:ext>
            </a:extLst>
          </p:cNvPr>
          <p:cNvSpPr>
            <a:spLocks noGrp="1"/>
          </p:cNvSpPr>
          <p:nvPr>
            <p:ph idx="15"/>
          </p:nvPr>
        </p:nvSpPr>
        <p:spPr/>
        <p:txBody>
          <a:bodyPr/>
          <a:lstStyle/>
          <a:p>
            <a:endParaRPr lang="en-US" dirty="0"/>
          </a:p>
        </p:txBody>
      </p:sp>
    </p:spTree>
    <p:extLst>
      <p:ext uri="{BB962C8B-B14F-4D97-AF65-F5344CB8AC3E}">
        <p14:creationId xmlns:p14="http://schemas.microsoft.com/office/powerpoint/2010/main" val="3175734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4CA4-32A7-9BD3-0945-2B3F394EA553}"/>
              </a:ext>
            </a:extLst>
          </p:cNvPr>
          <p:cNvSpPr>
            <a:spLocks noGrp="1"/>
          </p:cNvSpPr>
          <p:nvPr>
            <p:ph type="title"/>
          </p:nvPr>
        </p:nvSpPr>
        <p:spPr/>
        <p:txBody>
          <a:bodyPr/>
          <a:lstStyle/>
          <a:p>
            <a:r>
              <a:rPr lang="en-US" dirty="0"/>
              <a:t>Establishing Construction Histories</a:t>
            </a:r>
          </a:p>
        </p:txBody>
      </p:sp>
      <p:sp>
        <p:nvSpPr>
          <p:cNvPr id="3" name="Content Placeholder 2">
            <a:extLst>
              <a:ext uri="{FF2B5EF4-FFF2-40B4-BE49-F238E27FC236}">
                <a16:creationId xmlns:a16="http://schemas.microsoft.com/office/drawing/2014/main" id="{0FDB3354-8162-00B5-97F3-9366C4EDBFD8}"/>
              </a:ext>
            </a:extLst>
          </p:cNvPr>
          <p:cNvSpPr>
            <a:spLocks noGrp="1"/>
          </p:cNvSpPr>
          <p:nvPr>
            <p:ph idx="14"/>
          </p:nvPr>
        </p:nvSpPr>
        <p:spPr/>
        <p:txBody>
          <a:bodyPr/>
          <a:lstStyle/>
          <a:p>
            <a:pPr marL="59436" indent="0">
              <a:buNone/>
            </a:pPr>
            <a:r>
              <a:rPr lang="en-US" dirty="0"/>
              <a:t>Plaintiffs’ experts used the following documents to assess histories of construction and alteration at park facilities:</a:t>
            </a:r>
          </a:p>
          <a:p>
            <a:pPr marL="457200" indent="-457200"/>
            <a:r>
              <a:rPr lang="en-US" dirty="0"/>
              <a:t>Board reports to the Board of Recreation and Parks Commissioners</a:t>
            </a:r>
          </a:p>
          <a:p>
            <a:pPr marL="457200" indent="-457200"/>
            <a:r>
              <a:rPr lang="en-US" dirty="0"/>
              <a:t>Google Earth and Google Maps historical imagery</a:t>
            </a:r>
          </a:p>
          <a:p>
            <a:pPr marL="457200" indent="-457200"/>
            <a:r>
              <a:rPr lang="en-US" dirty="0"/>
              <a:t>Design plans</a:t>
            </a:r>
          </a:p>
          <a:p>
            <a:pPr marL="457200" indent="-457200"/>
            <a:r>
              <a:rPr lang="en-US" dirty="0"/>
              <a:t>Building permits</a:t>
            </a:r>
          </a:p>
          <a:p>
            <a:pPr marL="457200" indent="-457200"/>
            <a:r>
              <a:rPr lang="en-US" dirty="0"/>
              <a:t>Responses to requests for admission</a:t>
            </a:r>
          </a:p>
          <a:p>
            <a:endParaRPr lang="en-US" dirty="0"/>
          </a:p>
        </p:txBody>
      </p:sp>
      <p:sp>
        <p:nvSpPr>
          <p:cNvPr id="4" name="Slide Number Placeholder 3">
            <a:extLst>
              <a:ext uri="{FF2B5EF4-FFF2-40B4-BE49-F238E27FC236}">
                <a16:creationId xmlns:a16="http://schemas.microsoft.com/office/drawing/2014/main" id="{56391AD7-DA7C-9B82-CEFC-25A6AB45FE5D}"/>
              </a:ext>
            </a:extLst>
          </p:cNvPr>
          <p:cNvSpPr>
            <a:spLocks noGrp="1"/>
          </p:cNvSpPr>
          <p:nvPr>
            <p:ph type="sldNum" sz="quarter" idx="12"/>
          </p:nvPr>
        </p:nvSpPr>
        <p:spPr/>
        <p:txBody>
          <a:bodyPr/>
          <a:lstStyle/>
          <a:p>
            <a:fld id="{294A09A9-5501-47C1-A89A-A340965A2BE2}" type="slidenum">
              <a:rPr lang="en-US" smtClean="0"/>
              <a:pPr/>
              <a:t>19</a:t>
            </a:fld>
            <a:endParaRPr lang="en-US" dirty="0"/>
          </a:p>
        </p:txBody>
      </p:sp>
      <p:sp>
        <p:nvSpPr>
          <p:cNvPr id="5" name="Content Placeholder 4">
            <a:extLst>
              <a:ext uri="{FF2B5EF4-FFF2-40B4-BE49-F238E27FC236}">
                <a16:creationId xmlns:a16="http://schemas.microsoft.com/office/drawing/2014/main" id="{2B941B64-C691-1D83-4E77-5182193AD105}"/>
              </a:ext>
            </a:extLst>
          </p:cNvPr>
          <p:cNvSpPr>
            <a:spLocks noGrp="1"/>
          </p:cNvSpPr>
          <p:nvPr>
            <p:ph idx="15"/>
          </p:nvPr>
        </p:nvSpPr>
        <p:spPr/>
        <p:txBody>
          <a:bodyPr/>
          <a:lstStyle/>
          <a:p>
            <a:endParaRPr lang="en-US"/>
          </a:p>
        </p:txBody>
      </p:sp>
    </p:spTree>
    <p:extLst>
      <p:ext uri="{BB962C8B-B14F-4D97-AF65-F5344CB8AC3E}">
        <p14:creationId xmlns:p14="http://schemas.microsoft.com/office/powerpoint/2010/main" val="166802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67DA-F933-4154-2540-4DC5C5D8BF9E}"/>
              </a:ext>
            </a:extLst>
          </p:cNvPr>
          <p:cNvSpPr>
            <a:spLocks noGrp="1"/>
          </p:cNvSpPr>
          <p:nvPr>
            <p:ph type="title"/>
          </p:nvPr>
        </p:nvSpPr>
        <p:spPr/>
        <p:txBody>
          <a:bodyPr/>
          <a:lstStyle/>
          <a:p>
            <a:r>
              <a:rPr lang="en-US" dirty="0">
                <a:solidFill>
                  <a:schemeClr val="accent1"/>
                </a:solidFill>
              </a:rPr>
              <a:t>Nature and Scope of Park Facilities</a:t>
            </a:r>
          </a:p>
        </p:txBody>
      </p:sp>
      <p:sp>
        <p:nvSpPr>
          <p:cNvPr id="5" name="AutoShape 2">
            <a:extLst>
              <a:ext uri="{FF2B5EF4-FFF2-40B4-BE49-F238E27FC236}">
                <a16:creationId xmlns:a16="http://schemas.microsoft.com/office/drawing/2014/main" id="{DF7B19D7-A438-69EC-7899-A9ABECCF39F6}"/>
              </a:ext>
            </a:extLst>
          </p:cNvPr>
          <p:cNvSpPr>
            <a:spLocks noGrp="1"/>
          </p:cNvSpPr>
          <p:nvPr>
            <p:ph idx="1"/>
          </p:nvPr>
        </p:nvSpPr>
        <p:spPr>
          <a:xfrm flipV="1">
            <a:off x="1158864" y="1837406"/>
            <a:ext cx="8697655" cy="9030"/>
          </a:xfrm>
          <a:prstGeom prst="line">
            <a:avLst/>
          </a:prstGeom>
          <a:ln w="38100" cap="flat">
            <a:solidFill>
              <a:srgbClr val="4F002A"/>
            </a:solidFill>
            <a:prstDash val="solid"/>
            <a:headEnd type="none" w="sm" len="sm"/>
            <a:tailEnd type="none" w="sm" len="sm"/>
          </a:ln>
        </p:spPr>
        <p:txBody>
          <a:bodyPr>
            <a:normAutofit fontScale="25000" lnSpcReduction="20000"/>
          </a:bodyPr>
          <a:lstStyle/>
          <a:p>
            <a:endParaRPr lang="en-US" dirty="0"/>
          </a:p>
        </p:txBody>
      </p:sp>
      <p:sp>
        <p:nvSpPr>
          <p:cNvPr id="4" name="Slide Number Placeholder 3">
            <a:extLst>
              <a:ext uri="{FF2B5EF4-FFF2-40B4-BE49-F238E27FC236}">
                <a16:creationId xmlns:a16="http://schemas.microsoft.com/office/drawing/2014/main" id="{734149F0-8107-E472-ED86-5DA9495CD73E}"/>
              </a:ext>
            </a:extLst>
          </p:cNvPr>
          <p:cNvSpPr>
            <a:spLocks noGrp="1"/>
          </p:cNvSpPr>
          <p:nvPr>
            <p:ph type="sldNum" sz="quarter" idx="4"/>
          </p:nvPr>
        </p:nvSpPr>
        <p:spPr/>
        <p:txBody>
          <a:bodyPr/>
          <a:lstStyle/>
          <a:p>
            <a:fld id="{294A09A9-5501-47C1-A89A-A340965A2BE2}" type="slidenum">
              <a:rPr lang="en-US" smtClean="0"/>
              <a:pPr/>
              <a:t>2</a:t>
            </a:fld>
            <a:endParaRPr lang="en-US" dirty="0"/>
          </a:p>
        </p:txBody>
      </p:sp>
      <p:sp>
        <p:nvSpPr>
          <p:cNvPr id="3" name="TextBox 2">
            <a:extLst>
              <a:ext uri="{FF2B5EF4-FFF2-40B4-BE49-F238E27FC236}">
                <a16:creationId xmlns:a16="http://schemas.microsoft.com/office/drawing/2014/main" id="{F17B4B95-1EA0-C82F-6D13-A0650526BA1F}"/>
              </a:ext>
            </a:extLst>
          </p:cNvPr>
          <p:cNvSpPr txBox="1"/>
          <p:nvPr/>
        </p:nvSpPr>
        <p:spPr>
          <a:xfrm>
            <a:off x="1158864" y="2028421"/>
            <a:ext cx="10135023" cy="3524042"/>
          </a:xfrm>
          <a:prstGeom prst="rect">
            <a:avLst/>
          </a:prstGeom>
          <a:noFill/>
        </p:spPr>
        <p:txBody>
          <a:bodyPr wrap="square" rtlCol="0">
            <a:spAutoFit/>
          </a:bodyPr>
          <a:lstStyle/>
          <a:p>
            <a:r>
              <a:rPr lang="en-US" sz="2400" dirty="0"/>
              <a:t>The City of Los Angeles’s Department of Recreation and Parks operates 559 park facilities, including the following:</a:t>
            </a:r>
          </a:p>
          <a:p>
            <a:pPr marL="742950" lvl="1" indent="-285750">
              <a:spcBef>
                <a:spcPts val="600"/>
              </a:spcBef>
              <a:buFont typeface="Arial" panose="020B0604020202020204" pitchFamily="34" charset="0"/>
              <a:buChar char="•"/>
            </a:pPr>
            <a:r>
              <a:rPr lang="en-US" sz="2000" dirty="0"/>
              <a:t>411 playgrounds, including 38 “Universally Accessible Playgrounds”</a:t>
            </a:r>
          </a:p>
          <a:p>
            <a:pPr marL="742950" lvl="1" indent="-285750">
              <a:spcBef>
                <a:spcPts val="600"/>
              </a:spcBef>
              <a:buFont typeface="Arial" panose="020B0604020202020204" pitchFamily="34" charset="0"/>
              <a:buChar char="•"/>
            </a:pPr>
            <a:r>
              <a:rPr lang="en-US" sz="2000" dirty="0"/>
              <a:t>319 tennis courts</a:t>
            </a:r>
          </a:p>
          <a:p>
            <a:pPr marL="742950" lvl="1" indent="-285750">
              <a:spcBef>
                <a:spcPts val="600"/>
              </a:spcBef>
              <a:buFont typeface="Arial" panose="020B0604020202020204" pitchFamily="34" charset="0"/>
              <a:buChar char="•"/>
            </a:pPr>
            <a:r>
              <a:rPr lang="en-US" sz="2000" dirty="0"/>
              <a:t>123 recreation centers</a:t>
            </a:r>
          </a:p>
          <a:p>
            <a:pPr marL="742950" lvl="1" indent="-285750">
              <a:spcBef>
                <a:spcPts val="600"/>
              </a:spcBef>
              <a:buFont typeface="Arial" panose="020B0604020202020204" pitchFamily="34" charset="0"/>
              <a:buChar char="•"/>
            </a:pPr>
            <a:r>
              <a:rPr lang="en-US" sz="2000" dirty="0"/>
              <a:t>130 outdoor fitness areas</a:t>
            </a:r>
          </a:p>
          <a:p>
            <a:pPr marL="742950" lvl="1" indent="-285750">
              <a:spcBef>
                <a:spcPts val="600"/>
              </a:spcBef>
              <a:buFont typeface="Arial" panose="020B0604020202020204" pitchFamily="34" charset="0"/>
              <a:buChar char="•"/>
            </a:pPr>
            <a:r>
              <a:rPr lang="en-US" sz="2000" dirty="0"/>
              <a:t>59 swimming pools and aquatic centers</a:t>
            </a:r>
          </a:p>
          <a:p>
            <a:pPr marL="742950" lvl="1" indent="-285750">
              <a:spcBef>
                <a:spcPts val="600"/>
              </a:spcBef>
              <a:buFont typeface="Arial" panose="020B0604020202020204" pitchFamily="34" charset="0"/>
              <a:buChar char="•"/>
            </a:pPr>
            <a:r>
              <a:rPr lang="en-US" sz="2000" dirty="0"/>
              <a:t>27 skate parks</a:t>
            </a:r>
          </a:p>
          <a:p>
            <a:pPr marL="742950" lvl="1" indent="-285750">
              <a:spcBef>
                <a:spcPts val="600"/>
              </a:spcBef>
              <a:buFont typeface="Arial" panose="020B0604020202020204" pitchFamily="34" charset="0"/>
              <a:buChar char="•"/>
            </a:pPr>
            <a:r>
              <a:rPr lang="en-US" sz="2000" dirty="0"/>
              <a:t>Landmark facilities including Griffith Park and Venice Beach</a:t>
            </a:r>
          </a:p>
        </p:txBody>
      </p:sp>
    </p:spTree>
    <p:extLst>
      <p:ext uri="{BB962C8B-B14F-4D97-AF65-F5344CB8AC3E}">
        <p14:creationId xmlns:p14="http://schemas.microsoft.com/office/powerpoint/2010/main" val="3890423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3CB0A-E2B9-1AA5-31A3-7F024773CDF7}"/>
              </a:ext>
            </a:extLst>
          </p:cNvPr>
          <p:cNvSpPr>
            <a:spLocks noGrp="1"/>
          </p:cNvSpPr>
          <p:nvPr>
            <p:ph type="title"/>
          </p:nvPr>
        </p:nvSpPr>
        <p:spPr/>
        <p:txBody>
          <a:bodyPr/>
          <a:lstStyle/>
          <a:p>
            <a:r>
              <a:rPr lang="en-US" dirty="0"/>
              <a:t>Motion for Leave to Amend Complaint</a:t>
            </a:r>
          </a:p>
        </p:txBody>
      </p:sp>
      <p:sp>
        <p:nvSpPr>
          <p:cNvPr id="3" name="Content Placeholder 2">
            <a:extLst>
              <a:ext uri="{FF2B5EF4-FFF2-40B4-BE49-F238E27FC236}">
                <a16:creationId xmlns:a16="http://schemas.microsoft.com/office/drawing/2014/main" id="{9B90390C-CA8A-3FB1-D388-2476D74B2A79}"/>
              </a:ext>
            </a:extLst>
          </p:cNvPr>
          <p:cNvSpPr>
            <a:spLocks noGrp="1"/>
          </p:cNvSpPr>
          <p:nvPr>
            <p:ph idx="14"/>
          </p:nvPr>
        </p:nvSpPr>
        <p:spPr>
          <a:xfrm>
            <a:off x="1166087" y="1986927"/>
            <a:ext cx="9780587" cy="4734548"/>
          </a:xfrm>
        </p:spPr>
        <p:txBody>
          <a:bodyPr/>
          <a:lstStyle/>
          <a:p>
            <a:pPr lvl="0"/>
            <a:r>
              <a:rPr lang="en-US" dirty="0"/>
              <a:t>Plaintiffs filed a motion for leave to amend their complaint on August 8, 2025 (ECF Nos. 113, 116)</a:t>
            </a:r>
          </a:p>
          <a:p>
            <a:pPr lvl="0"/>
            <a:r>
              <a:rPr lang="en-US" dirty="0"/>
              <a:t>Sought to amend complaint to allege additional, specific access barriers at City parks</a:t>
            </a:r>
          </a:p>
          <a:p>
            <a:pPr lvl="1"/>
            <a:r>
              <a:rPr lang="en-US" dirty="0"/>
              <a:t>All barriers identified by the named Plaintiffs and class members in class certification declarations and in their July 2025 depositions</a:t>
            </a:r>
          </a:p>
          <a:p>
            <a:pPr lvl="1"/>
            <a:r>
              <a:rPr lang="en-US" dirty="0"/>
              <a:t>All barriers detailed by Plaintiffs’ experts in their expert reports </a:t>
            </a:r>
          </a:p>
          <a:p>
            <a:pPr lvl="1"/>
            <a:r>
              <a:rPr lang="en-US" dirty="0"/>
              <a:t>All barriers identified by inspectors hired by the City to conduct onsite surveys as part of its self-evaluation process (documented in a proprietary </a:t>
            </a:r>
            <a:r>
              <a:rPr lang="en-US" dirty="0" err="1"/>
              <a:t>BlueDag</a:t>
            </a:r>
            <a:r>
              <a:rPr lang="en-US" dirty="0"/>
              <a:t> database)</a:t>
            </a:r>
          </a:p>
          <a:p>
            <a:r>
              <a:rPr lang="en-US" dirty="0"/>
              <a:t>Court denied the motion</a:t>
            </a:r>
          </a:p>
          <a:p>
            <a:pPr lvl="1"/>
            <a:endParaRPr lang="en-US" dirty="0"/>
          </a:p>
          <a:p>
            <a:endParaRPr lang="en-US" dirty="0"/>
          </a:p>
        </p:txBody>
      </p:sp>
      <p:sp>
        <p:nvSpPr>
          <p:cNvPr id="4" name="Slide Number Placeholder 3">
            <a:extLst>
              <a:ext uri="{FF2B5EF4-FFF2-40B4-BE49-F238E27FC236}">
                <a16:creationId xmlns:a16="http://schemas.microsoft.com/office/drawing/2014/main" id="{7CDC6624-316F-E292-C285-2A2CCEF768D1}"/>
              </a:ext>
            </a:extLst>
          </p:cNvPr>
          <p:cNvSpPr>
            <a:spLocks noGrp="1"/>
          </p:cNvSpPr>
          <p:nvPr>
            <p:ph type="sldNum" sz="quarter" idx="12"/>
          </p:nvPr>
        </p:nvSpPr>
        <p:spPr/>
        <p:txBody>
          <a:bodyPr/>
          <a:lstStyle/>
          <a:p>
            <a:fld id="{294A09A9-5501-47C1-A89A-A340965A2BE2}" type="slidenum">
              <a:rPr lang="en-US" smtClean="0"/>
              <a:pPr/>
              <a:t>20</a:t>
            </a:fld>
            <a:endParaRPr lang="en-US" dirty="0"/>
          </a:p>
        </p:txBody>
      </p:sp>
      <p:sp>
        <p:nvSpPr>
          <p:cNvPr id="5" name="Content Placeholder 4">
            <a:extLst>
              <a:ext uri="{FF2B5EF4-FFF2-40B4-BE49-F238E27FC236}">
                <a16:creationId xmlns:a16="http://schemas.microsoft.com/office/drawing/2014/main" id="{F79BE577-910E-ED52-CF3E-A0FD92DC0AA7}"/>
              </a:ext>
            </a:extLst>
          </p:cNvPr>
          <p:cNvSpPr>
            <a:spLocks noGrp="1"/>
          </p:cNvSpPr>
          <p:nvPr>
            <p:ph idx="15"/>
          </p:nvPr>
        </p:nvSpPr>
        <p:spPr/>
        <p:txBody>
          <a:bodyPr/>
          <a:lstStyle/>
          <a:p>
            <a:endParaRPr lang="en-US"/>
          </a:p>
        </p:txBody>
      </p:sp>
    </p:spTree>
    <p:extLst>
      <p:ext uri="{BB962C8B-B14F-4D97-AF65-F5344CB8AC3E}">
        <p14:creationId xmlns:p14="http://schemas.microsoft.com/office/powerpoint/2010/main" val="2098260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BDB0-E41A-FE56-CD48-22A97BD5B3B2}"/>
              </a:ext>
            </a:extLst>
          </p:cNvPr>
          <p:cNvSpPr>
            <a:spLocks noGrp="1"/>
          </p:cNvSpPr>
          <p:nvPr>
            <p:ph type="title"/>
          </p:nvPr>
        </p:nvSpPr>
        <p:spPr/>
        <p:txBody>
          <a:bodyPr/>
          <a:lstStyle/>
          <a:p>
            <a:r>
              <a:rPr lang="en-US" dirty="0"/>
              <a:t>Trial Surprises</a:t>
            </a:r>
          </a:p>
        </p:txBody>
      </p:sp>
      <p:sp>
        <p:nvSpPr>
          <p:cNvPr id="3" name="Content Placeholder 2">
            <a:extLst>
              <a:ext uri="{FF2B5EF4-FFF2-40B4-BE49-F238E27FC236}">
                <a16:creationId xmlns:a16="http://schemas.microsoft.com/office/drawing/2014/main" id="{E9FE60B4-22EB-5092-3AB2-113C224BBE97}"/>
              </a:ext>
            </a:extLst>
          </p:cNvPr>
          <p:cNvSpPr>
            <a:spLocks noGrp="1"/>
          </p:cNvSpPr>
          <p:nvPr>
            <p:ph idx="14"/>
          </p:nvPr>
        </p:nvSpPr>
        <p:spPr>
          <a:xfrm>
            <a:off x="1166087" y="1986927"/>
            <a:ext cx="9780587" cy="4825988"/>
          </a:xfrm>
        </p:spPr>
        <p:txBody>
          <a:bodyPr>
            <a:normAutofit lnSpcReduction="10000"/>
          </a:bodyPr>
          <a:lstStyle/>
          <a:p>
            <a:pPr>
              <a:lnSpc>
                <a:spcPct val="110000"/>
              </a:lnSpc>
              <a:buFont typeface="Wingdings" panose="05000000000000000000" pitchFamily="2" charset="2"/>
              <a:buChar char="Ø"/>
            </a:pPr>
            <a:r>
              <a:rPr lang="en-US" dirty="0"/>
              <a:t>Plaintiffs prepared for a 20-day trial</a:t>
            </a:r>
          </a:p>
          <a:p>
            <a:pPr lvl="1">
              <a:lnSpc>
                <a:spcPct val="110000"/>
              </a:lnSpc>
              <a:buFont typeface="Wingdings" panose="05000000000000000000" pitchFamily="2" charset="2"/>
              <a:buChar char="ü"/>
            </a:pPr>
            <a:r>
              <a:rPr lang="en-US" dirty="0"/>
              <a:t>Trial time reduced to 4 hours per side two weeks before trial</a:t>
            </a:r>
          </a:p>
          <a:p>
            <a:pPr>
              <a:lnSpc>
                <a:spcPct val="110000"/>
              </a:lnSpc>
              <a:buFont typeface="Wingdings" panose="05000000000000000000" pitchFamily="2" charset="2"/>
              <a:buChar char="Ø"/>
            </a:pPr>
            <a:r>
              <a:rPr lang="en-US" dirty="0"/>
              <a:t>Plaintiffs prepared to present evidence from approximately 75 park facilities</a:t>
            </a:r>
          </a:p>
          <a:p>
            <a:pPr lvl="1">
              <a:lnSpc>
                <a:spcPct val="110000"/>
              </a:lnSpc>
              <a:buFont typeface="Wingdings" panose="05000000000000000000" pitchFamily="2" charset="2"/>
              <a:buChar char="ü"/>
            </a:pPr>
            <a:r>
              <a:rPr lang="en-US" dirty="0"/>
              <a:t>Plaintiffs were limited to evidence from the 9 parks identified in the complaint two weeks before trial</a:t>
            </a:r>
          </a:p>
          <a:p>
            <a:pPr>
              <a:lnSpc>
                <a:spcPct val="110000"/>
              </a:lnSpc>
              <a:buFont typeface="Wingdings" panose="05000000000000000000" pitchFamily="2" charset="2"/>
              <a:buChar char="Ø"/>
            </a:pPr>
            <a:r>
              <a:rPr lang="en-US" dirty="0"/>
              <a:t>7 plaintiffs’ attorneys prepared direct and cross examinations</a:t>
            </a:r>
          </a:p>
          <a:p>
            <a:pPr lvl="1">
              <a:lnSpc>
                <a:spcPct val="110000"/>
              </a:lnSpc>
              <a:buFont typeface="Wingdings" panose="05000000000000000000" pitchFamily="2" charset="2"/>
              <a:buChar char="ü"/>
            </a:pPr>
            <a:r>
              <a:rPr lang="en-US" dirty="0"/>
              <a:t>Questioning of witnesses was limited to 2 attorneys per side on the morning of the first day of trial</a:t>
            </a:r>
          </a:p>
          <a:p>
            <a:pPr>
              <a:lnSpc>
                <a:spcPct val="110000"/>
              </a:lnSpc>
              <a:buFont typeface="Wingdings" panose="05000000000000000000" pitchFamily="2" charset="2"/>
              <a:buChar char="Ø"/>
            </a:pPr>
            <a:r>
              <a:rPr lang="en-US" dirty="0"/>
              <a:t>Weather Conditions</a:t>
            </a:r>
          </a:p>
          <a:p>
            <a:pPr lvl="1">
              <a:lnSpc>
                <a:spcPct val="110000"/>
              </a:lnSpc>
              <a:buFont typeface="Wingdings" panose="05000000000000000000" pitchFamily="2" charset="2"/>
              <a:buChar char="ü"/>
            </a:pPr>
            <a:r>
              <a:rPr lang="en-US" dirty="0"/>
              <a:t>Atmospheric river on first day of trial</a:t>
            </a:r>
          </a:p>
          <a:p>
            <a:pPr>
              <a:buFont typeface="Wingdings" panose="05000000000000000000" pitchFamily="2" charset="2"/>
              <a:buChar char="ü"/>
            </a:pPr>
            <a:endParaRPr lang="en-US" dirty="0"/>
          </a:p>
          <a:p>
            <a:pPr>
              <a:buFont typeface="Wingdings" panose="05000000000000000000" pitchFamily="2" charset="2"/>
              <a:buChar char="ü"/>
            </a:pPr>
            <a:endParaRPr lang="en-US" dirty="0"/>
          </a:p>
          <a:p>
            <a:endParaRPr lang="en-US" dirty="0"/>
          </a:p>
        </p:txBody>
      </p:sp>
      <p:sp>
        <p:nvSpPr>
          <p:cNvPr id="4" name="Slide Number Placeholder 3">
            <a:extLst>
              <a:ext uri="{FF2B5EF4-FFF2-40B4-BE49-F238E27FC236}">
                <a16:creationId xmlns:a16="http://schemas.microsoft.com/office/drawing/2014/main" id="{C90D9DD5-8734-FDD5-392A-3E2C53113B35}"/>
              </a:ext>
            </a:extLst>
          </p:cNvPr>
          <p:cNvSpPr>
            <a:spLocks noGrp="1"/>
          </p:cNvSpPr>
          <p:nvPr>
            <p:ph type="sldNum" sz="quarter" idx="12"/>
          </p:nvPr>
        </p:nvSpPr>
        <p:spPr/>
        <p:txBody>
          <a:bodyPr/>
          <a:lstStyle/>
          <a:p>
            <a:fld id="{294A09A9-5501-47C1-A89A-A340965A2BE2}" type="slidenum">
              <a:rPr lang="en-US" smtClean="0"/>
              <a:pPr/>
              <a:t>21</a:t>
            </a:fld>
            <a:endParaRPr lang="en-US" dirty="0"/>
          </a:p>
        </p:txBody>
      </p:sp>
      <p:sp>
        <p:nvSpPr>
          <p:cNvPr id="5" name="Content Placeholder 4">
            <a:extLst>
              <a:ext uri="{FF2B5EF4-FFF2-40B4-BE49-F238E27FC236}">
                <a16:creationId xmlns:a16="http://schemas.microsoft.com/office/drawing/2014/main" id="{3949792D-D4D4-3183-BB57-F841986208BD}"/>
              </a:ext>
            </a:extLst>
          </p:cNvPr>
          <p:cNvSpPr>
            <a:spLocks noGrp="1"/>
          </p:cNvSpPr>
          <p:nvPr>
            <p:ph idx="15"/>
          </p:nvPr>
        </p:nvSpPr>
        <p:spPr/>
        <p:txBody>
          <a:bodyPr/>
          <a:lstStyle/>
          <a:p>
            <a:endParaRPr lang="en-US"/>
          </a:p>
        </p:txBody>
      </p:sp>
    </p:spTree>
    <p:extLst>
      <p:ext uri="{BB962C8B-B14F-4D97-AF65-F5344CB8AC3E}">
        <p14:creationId xmlns:p14="http://schemas.microsoft.com/office/powerpoint/2010/main" val="2646611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B7FB6-4B72-8A72-C537-52C95C2D5C97}"/>
              </a:ext>
            </a:extLst>
          </p:cNvPr>
          <p:cNvSpPr>
            <a:spLocks noGrp="1"/>
          </p:cNvSpPr>
          <p:nvPr>
            <p:ph type="title"/>
          </p:nvPr>
        </p:nvSpPr>
        <p:spPr/>
        <p:txBody>
          <a:bodyPr/>
          <a:lstStyle/>
          <a:p>
            <a:r>
              <a:rPr lang="en-US" dirty="0"/>
              <a:t>Trial</a:t>
            </a:r>
          </a:p>
        </p:txBody>
      </p:sp>
      <p:sp>
        <p:nvSpPr>
          <p:cNvPr id="3" name="Content Placeholder 2">
            <a:extLst>
              <a:ext uri="{FF2B5EF4-FFF2-40B4-BE49-F238E27FC236}">
                <a16:creationId xmlns:a16="http://schemas.microsoft.com/office/drawing/2014/main" id="{55049AC9-BEDD-FC6F-94BF-A9DE9159407F}"/>
              </a:ext>
            </a:extLst>
          </p:cNvPr>
          <p:cNvSpPr>
            <a:spLocks noGrp="1"/>
          </p:cNvSpPr>
          <p:nvPr>
            <p:ph idx="14"/>
          </p:nvPr>
        </p:nvSpPr>
        <p:spPr>
          <a:xfrm>
            <a:off x="1166789" y="1793116"/>
            <a:ext cx="9780587" cy="4839459"/>
          </a:xfrm>
        </p:spPr>
        <p:txBody>
          <a:bodyPr>
            <a:normAutofit fontScale="92500" lnSpcReduction="20000"/>
          </a:bodyPr>
          <a:lstStyle/>
          <a:p>
            <a:pPr marL="59436" indent="0">
              <a:lnSpc>
                <a:spcPct val="110000"/>
              </a:lnSpc>
              <a:buNone/>
            </a:pPr>
            <a:r>
              <a:rPr lang="en-US" sz="2600" b="1" dirty="0"/>
              <a:t>Plaintiffs’ Case</a:t>
            </a:r>
          </a:p>
          <a:p>
            <a:pPr>
              <a:lnSpc>
                <a:spcPct val="110000"/>
              </a:lnSpc>
            </a:pPr>
            <a:r>
              <a:rPr lang="en-US" sz="2200" dirty="0"/>
              <a:t>18 total witnesses</a:t>
            </a:r>
          </a:p>
          <a:p>
            <a:pPr>
              <a:lnSpc>
                <a:spcPct val="110000"/>
              </a:lnSpc>
            </a:pPr>
            <a:r>
              <a:rPr lang="en-US" sz="2200" dirty="0"/>
              <a:t>10 live witnesses (4 Named Plaintiffs; 6 Disability Access Experts)</a:t>
            </a:r>
          </a:p>
          <a:p>
            <a:pPr marL="342900" lvl="3">
              <a:lnSpc>
                <a:spcPct val="110000"/>
              </a:lnSpc>
            </a:pPr>
            <a:r>
              <a:rPr lang="en-US" sz="2200" dirty="0"/>
              <a:t>8 City employee witnesses testified by deposition designation using excerpts and transcripts from videotaped depositions (highlight reel)</a:t>
            </a:r>
          </a:p>
          <a:p>
            <a:pPr marL="342900" lvl="3">
              <a:lnSpc>
                <a:spcPct val="110000"/>
              </a:lnSpc>
            </a:pPr>
            <a:r>
              <a:rPr lang="en-US" sz="2200" dirty="0"/>
              <a:t>4 hours of direct examination</a:t>
            </a:r>
          </a:p>
          <a:p>
            <a:pPr marL="342900" lvl="3">
              <a:lnSpc>
                <a:spcPct val="110000"/>
              </a:lnSpc>
            </a:pPr>
            <a:r>
              <a:rPr lang="en-US" sz="2200" dirty="0"/>
              <a:t>Opening and closing statements</a:t>
            </a:r>
          </a:p>
          <a:p>
            <a:pPr marL="0" lvl="3" indent="0">
              <a:lnSpc>
                <a:spcPct val="110000"/>
              </a:lnSpc>
              <a:buNone/>
            </a:pPr>
            <a:r>
              <a:rPr lang="en-US" sz="2600" b="1" dirty="0"/>
              <a:t>City’s Case</a:t>
            </a:r>
          </a:p>
          <a:p>
            <a:pPr marL="342900" lvl="3">
              <a:lnSpc>
                <a:spcPct val="110000"/>
              </a:lnSpc>
            </a:pPr>
            <a:r>
              <a:rPr lang="en-US" sz="2200" dirty="0"/>
              <a:t>8 Live Witnesses (City Employees)</a:t>
            </a:r>
          </a:p>
          <a:p>
            <a:pPr marL="342900" lvl="3">
              <a:lnSpc>
                <a:spcPct val="110000"/>
              </a:lnSpc>
            </a:pPr>
            <a:r>
              <a:rPr lang="en-US" sz="2200" dirty="0"/>
              <a:t>No experts</a:t>
            </a:r>
          </a:p>
          <a:p>
            <a:pPr marL="342900" lvl="3">
              <a:lnSpc>
                <a:spcPct val="110000"/>
              </a:lnSpc>
            </a:pPr>
            <a:r>
              <a:rPr lang="en-US" sz="2200" dirty="0"/>
              <a:t>20 minutes of cross examination</a:t>
            </a:r>
          </a:p>
          <a:p>
            <a:pPr marL="342900" lvl="3">
              <a:lnSpc>
                <a:spcPct val="110000"/>
              </a:lnSpc>
            </a:pPr>
            <a:r>
              <a:rPr lang="en-US" sz="2200" dirty="0"/>
              <a:t>Opening and closing statements</a:t>
            </a:r>
          </a:p>
          <a:p>
            <a:pPr marL="0" lvl="3" indent="0">
              <a:lnSpc>
                <a:spcPct val="110000"/>
              </a:lnSpc>
              <a:buNone/>
            </a:pPr>
            <a:endParaRPr lang="en-US" sz="2400" dirty="0"/>
          </a:p>
        </p:txBody>
      </p:sp>
      <p:sp>
        <p:nvSpPr>
          <p:cNvPr id="4" name="Slide Number Placeholder 3">
            <a:extLst>
              <a:ext uri="{FF2B5EF4-FFF2-40B4-BE49-F238E27FC236}">
                <a16:creationId xmlns:a16="http://schemas.microsoft.com/office/drawing/2014/main" id="{B8690F9A-F070-E069-1FE8-B71FCC06CAEA}"/>
              </a:ext>
            </a:extLst>
          </p:cNvPr>
          <p:cNvSpPr>
            <a:spLocks noGrp="1"/>
          </p:cNvSpPr>
          <p:nvPr>
            <p:ph type="sldNum" sz="quarter" idx="12"/>
          </p:nvPr>
        </p:nvSpPr>
        <p:spPr/>
        <p:txBody>
          <a:bodyPr/>
          <a:lstStyle/>
          <a:p>
            <a:fld id="{294A09A9-5501-47C1-A89A-A340965A2BE2}" type="slidenum">
              <a:rPr lang="en-US" smtClean="0"/>
              <a:pPr/>
              <a:t>22</a:t>
            </a:fld>
            <a:endParaRPr lang="en-US" dirty="0"/>
          </a:p>
        </p:txBody>
      </p:sp>
      <p:sp>
        <p:nvSpPr>
          <p:cNvPr id="5" name="Content Placeholder 4">
            <a:extLst>
              <a:ext uri="{FF2B5EF4-FFF2-40B4-BE49-F238E27FC236}">
                <a16:creationId xmlns:a16="http://schemas.microsoft.com/office/drawing/2014/main" id="{05A46C42-B13B-5F15-F96E-A054423F238E}"/>
              </a:ext>
            </a:extLst>
          </p:cNvPr>
          <p:cNvSpPr>
            <a:spLocks noGrp="1"/>
          </p:cNvSpPr>
          <p:nvPr>
            <p:ph idx="15"/>
          </p:nvPr>
        </p:nvSpPr>
        <p:spPr/>
        <p:txBody>
          <a:bodyPr/>
          <a:lstStyle/>
          <a:p>
            <a:endParaRPr lang="en-US"/>
          </a:p>
        </p:txBody>
      </p:sp>
    </p:spTree>
    <p:extLst>
      <p:ext uri="{BB962C8B-B14F-4D97-AF65-F5344CB8AC3E}">
        <p14:creationId xmlns:p14="http://schemas.microsoft.com/office/powerpoint/2010/main" val="3628381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86B1-F374-D57F-A2EC-8407ADBC4927}"/>
              </a:ext>
            </a:extLst>
          </p:cNvPr>
          <p:cNvSpPr>
            <a:spLocks noGrp="1"/>
          </p:cNvSpPr>
          <p:nvPr>
            <p:ph type="title"/>
          </p:nvPr>
        </p:nvSpPr>
        <p:spPr/>
        <p:txBody>
          <a:bodyPr/>
          <a:lstStyle/>
          <a:p>
            <a:r>
              <a:rPr lang="en-US" dirty="0"/>
              <a:t>Injunctive Relief Order</a:t>
            </a:r>
          </a:p>
        </p:txBody>
      </p:sp>
      <p:sp>
        <p:nvSpPr>
          <p:cNvPr id="3" name="Content Placeholder 2">
            <a:extLst>
              <a:ext uri="{FF2B5EF4-FFF2-40B4-BE49-F238E27FC236}">
                <a16:creationId xmlns:a16="http://schemas.microsoft.com/office/drawing/2014/main" id="{C7D2672C-11C8-6176-A85E-A6C3A60C9EC1}"/>
              </a:ext>
            </a:extLst>
          </p:cNvPr>
          <p:cNvSpPr>
            <a:spLocks noGrp="1"/>
          </p:cNvSpPr>
          <p:nvPr>
            <p:ph idx="14"/>
          </p:nvPr>
        </p:nvSpPr>
        <p:spPr>
          <a:xfrm>
            <a:off x="1166087" y="1986927"/>
            <a:ext cx="9780587" cy="4734548"/>
          </a:xfrm>
        </p:spPr>
        <p:txBody>
          <a:bodyPr>
            <a:normAutofit lnSpcReduction="10000"/>
          </a:bodyPr>
          <a:lstStyle/>
          <a:p>
            <a:pPr marL="59436" indent="0">
              <a:lnSpc>
                <a:spcPct val="110000"/>
              </a:lnSpc>
              <a:buNone/>
            </a:pPr>
            <a:r>
              <a:rPr lang="en-US" dirty="0"/>
              <a:t>Judgment for Plaintiffs November 20, 2025</a:t>
            </a:r>
          </a:p>
          <a:p>
            <a:pPr marL="59436" indent="0">
              <a:lnSpc>
                <a:spcPct val="110000"/>
              </a:lnSpc>
              <a:buNone/>
            </a:pPr>
            <a:r>
              <a:rPr lang="en-US" dirty="0"/>
              <a:t>Injunctive Relief Order issued January 12, 2026</a:t>
            </a:r>
          </a:p>
          <a:p>
            <a:pPr marL="514350" indent="-514350">
              <a:buFont typeface="+mj-lt"/>
              <a:buAutoNum type="arabicPeriod"/>
            </a:pPr>
            <a:r>
              <a:rPr lang="en-US" dirty="0"/>
              <a:t>Barrier remediation of specific barriers presented at trial within 180 days of Order limited to 8 park and recreation facilities</a:t>
            </a:r>
          </a:p>
          <a:p>
            <a:pPr marL="514350" indent="-514350">
              <a:buAutoNum type="arabicPeriod" startAt="2"/>
            </a:pPr>
            <a:r>
              <a:rPr lang="en-US" dirty="0"/>
              <a:t>Adopt and implement a formal written policy requiring all violations of Title 24 of the Cal. Building Code to be corrected within 90 days of discovery</a:t>
            </a:r>
          </a:p>
          <a:p>
            <a:pPr marL="514350" indent="-514350">
              <a:buAutoNum type="arabicPeriod" startAt="2"/>
            </a:pPr>
            <a:r>
              <a:rPr lang="en-US" dirty="0"/>
              <a:t>Prominently post at public entrances at all parks signage on how to file an accessibility complaint within 180 days of order</a:t>
            </a:r>
          </a:p>
          <a:p>
            <a:pPr marL="514350" indent="-514350">
              <a:buAutoNum type="arabicPeriod" startAt="2"/>
            </a:pPr>
            <a:r>
              <a:rPr lang="en-US" dirty="0"/>
              <a:t>Court retains jurisdiction to enforce the Order or resolve disputes arising from Order</a:t>
            </a:r>
          </a:p>
        </p:txBody>
      </p:sp>
      <p:sp>
        <p:nvSpPr>
          <p:cNvPr id="4" name="Slide Number Placeholder 3">
            <a:extLst>
              <a:ext uri="{FF2B5EF4-FFF2-40B4-BE49-F238E27FC236}">
                <a16:creationId xmlns:a16="http://schemas.microsoft.com/office/drawing/2014/main" id="{71AF936D-982D-ACFC-70F4-A61CFDEAAF00}"/>
              </a:ext>
            </a:extLst>
          </p:cNvPr>
          <p:cNvSpPr>
            <a:spLocks noGrp="1"/>
          </p:cNvSpPr>
          <p:nvPr>
            <p:ph type="sldNum" sz="quarter" idx="12"/>
          </p:nvPr>
        </p:nvSpPr>
        <p:spPr/>
        <p:txBody>
          <a:bodyPr/>
          <a:lstStyle/>
          <a:p>
            <a:fld id="{294A09A9-5501-47C1-A89A-A340965A2BE2}" type="slidenum">
              <a:rPr lang="en-US" smtClean="0"/>
              <a:pPr/>
              <a:t>23</a:t>
            </a:fld>
            <a:endParaRPr lang="en-US" dirty="0"/>
          </a:p>
        </p:txBody>
      </p:sp>
      <p:sp>
        <p:nvSpPr>
          <p:cNvPr id="5" name="Content Placeholder 4">
            <a:extLst>
              <a:ext uri="{FF2B5EF4-FFF2-40B4-BE49-F238E27FC236}">
                <a16:creationId xmlns:a16="http://schemas.microsoft.com/office/drawing/2014/main" id="{6078AA02-E929-2D88-B15D-F99EFF1BFF98}"/>
              </a:ext>
            </a:extLst>
          </p:cNvPr>
          <p:cNvSpPr>
            <a:spLocks noGrp="1"/>
          </p:cNvSpPr>
          <p:nvPr>
            <p:ph idx="15"/>
          </p:nvPr>
        </p:nvSpPr>
        <p:spPr/>
        <p:txBody>
          <a:bodyPr/>
          <a:lstStyle/>
          <a:p>
            <a:endParaRPr lang="en-US"/>
          </a:p>
        </p:txBody>
      </p:sp>
    </p:spTree>
    <p:extLst>
      <p:ext uri="{BB962C8B-B14F-4D97-AF65-F5344CB8AC3E}">
        <p14:creationId xmlns:p14="http://schemas.microsoft.com/office/powerpoint/2010/main" val="1061481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CA3A-50FB-B43E-AC18-7EADBE57C8DD}"/>
              </a:ext>
            </a:extLst>
          </p:cNvPr>
          <p:cNvSpPr>
            <a:spLocks noGrp="1"/>
          </p:cNvSpPr>
          <p:nvPr>
            <p:ph type="title"/>
          </p:nvPr>
        </p:nvSpPr>
        <p:spPr/>
        <p:txBody>
          <a:bodyPr/>
          <a:lstStyle/>
          <a:p>
            <a:r>
              <a:rPr lang="en-US" dirty="0"/>
              <a:t>Take Aways</a:t>
            </a:r>
          </a:p>
        </p:txBody>
      </p:sp>
      <p:sp>
        <p:nvSpPr>
          <p:cNvPr id="3" name="Slide Number Placeholder 2">
            <a:extLst>
              <a:ext uri="{FF2B5EF4-FFF2-40B4-BE49-F238E27FC236}">
                <a16:creationId xmlns:a16="http://schemas.microsoft.com/office/drawing/2014/main" id="{7E3D91AE-BBBD-BA1C-735A-2EBB14E14142}"/>
              </a:ext>
            </a:extLst>
          </p:cNvPr>
          <p:cNvSpPr>
            <a:spLocks noGrp="1"/>
          </p:cNvSpPr>
          <p:nvPr>
            <p:ph type="sldNum" sz="quarter" idx="4"/>
          </p:nvPr>
        </p:nvSpPr>
        <p:spPr/>
        <p:txBody>
          <a:bodyPr/>
          <a:lstStyle/>
          <a:p>
            <a:fld id="{294A09A9-5501-47C1-A89A-A340965A2BE2}" type="slidenum">
              <a:rPr lang="en-US" smtClean="0"/>
              <a:pPr/>
              <a:t>24</a:t>
            </a:fld>
            <a:endParaRPr lang="en-US" dirty="0"/>
          </a:p>
        </p:txBody>
      </p:sp>
      <p:sp>
        <p:nvSpPr>
          <p:cNvPr id="4" name="Content Placeholder 3">
            <a:extLst>
              <a:ext uri="{FF2B5EF4-FFF2-40B4-BE49-F238E27FC236}">
                <a16:creationId xmlns:a16="http://schemas.microsoft.com/office/drawing/2014/main" id="{7216CDEE-C7AF-1D75-D9C5-69E12A4F6863}"/>
              </a:ext>
            </a:extLst>
          </p:cNvPr>
          <p:cNvSpPr>
            <a:spLocks noGrp="1"/>
          </p:cNvSpPr>
          <p:nvPr>
            <p:ph idx="13"/>
          </p:nvPr>
        </p:nvSpPr>
        <p:spPr/>
        <p:txBody>
          <a:bodyPr/>
          <a:lstStyle/>
          <a:p>
            <a:endParaRPr lang="en-US"/>
          </a:p>
        </p:txBody>
      </p:sp>
      <p:sp>
        <p:nvSpPr>
          <p:cNvPr id="5" name="Content Placeholder 4">
            <a:extLst>
              <a:ext uri="{FF2B5EF4-FFF2-40B4-BE49-F238E27FC236}">
                <a16:creationId xmlns:a16="http://schemas.microsoft.com/office/drawing/2014/main" id="{0D2FF7EB-5683-04E4-BD98-A4A7D2F44F89}"/>
              </a:ext>
            </a:extLst>
          </p:cNvPr>
          <p:cNvSpPr>
            <a:spLocks noGrp="1"/>
          </p:cNvSpPr>
          <p:nvPr>
            <p:ph idx="1"/>
          </p:nvPr>
        </p:nvSpPr>
        <p:spPr/>
        <p:txBody>
          <a:bodyPr/>
          <a:lstStyle/>
          <a:p>
            <a:pPr marL="342900" indent="-342900">
              <a:lnSpc>
                <a:spcPct val="100000"/>
              </a:lnSpc>
              <a:buFont typeface="Arial" panose="020B0604020202020204" pitchFamily="34" charset="0"/>
              <a:buChar char="•"/>
            </a:pPr>
            <a:r>
              <a:rPr lang="en-US" dirty="0"/>
              <a:t>A limited evidentiary showing can support systemic injunctive relief.</a:t>
            </a:r>
          </a:p>
          <a:p>
            <a:pPr marL="342900" indent="-342900">
              <a:lnSpc>
                <a:spcPct val="100000"/>
              </a:lnSpc>
              <a:buFont typeface="Arial" panose="020B0604020202020204" pitchFamily="34" charset="0"/>
              <a:buChar char="•"/>
            </a:pPr>
            <a:r>
              <a:rPr lang="en-US" dirty="0"/>
              <a:t>The </a:t>
            </a:r>
            <a:r>
              <a:rPr lang="en-US" i="1" dirty="0"/>
              <a:t>Oliver</a:t>
            </a:r>
            <a:r>
              <a:rPr lang="en-US" dirty="0"/>
              <a:t> pleading requirement must be addressed through appropriate case management.</a:t>
            </a:r>
          </a:p>
          <a:p>
            <a:pPr marL="342900" indent="-342900">
              <a:lnSpc>
                <a:spcPct val="100000"/>
              </a:lnSpc>
              <a:buFont typeface="Arial" panose="020B0604020202020204" pitchFamily="34" charset="0"/>
              <a:buChar char="•"/>
            </a:pPr>
            <a:r>
              <a:rPr lang="en-US" dirty="0"/>
              <a:t>Trial planning: efficiency and flexibility are critical.</a:t>
            </a:r>
          </a:p>
          <a:p>
            <a:pPr marL="342900" indent="-342900">
              <a:lnSpc>
                <a:spcPct val="100000"/>
              </a:lnSpc>
              <a:buFont typeface="Arial" panose="020B0604020202020204" pitchFamily="34" charset="0"/>
              <a:buChar char="•"/>
            </a:pPr>
            <a:r>
              <a:rPr lang="en-US" dirty="0"/>
              <a:t>Don’t underestimate the importance of trial logistics.  </a:t>
            </a:r>
          </a:p>
          <a:p>
            <a:endParaRPr lang="en-US" sz="2800" dirty="0"/>
          </a:p>
          <a:p>
            <a:endParaRPr lang="en-US" sz="2800" dirty="0"/>
          </a:p>
          <a:p>
            <a:endParaRPr lang="en-US" sz="2800" dirty="0"/>
          </a:p>
          <a:p>
            <a:endParaRPr lang="en-US" sz="2800" dirty="0"/>
          </a:p>
          <a:p>
            <a:pPr marL="909828" lvl="1" indent="-342900">
              <a:buFont typeface="Wingdings" panose="05000000000000000000" pitchFamily="2" charset="2"/>
              <a:buChar char="Ø"/>
            </a:pPr>
            <a:endParaRPr lang="en-US" sz="2400" dirty="0"/>
          </a:p>
          <a:p>
            <a:endParaRPr lang="en-US" dirty="0"/>
          </a:p>
          <a:p>
            <a:endParaRPr lang="en-US" dirty="0"/>
          </a:p>
        </p:txBody>
      </p:sp>
    </p:spTree>
    <p:extLst>
      <p:ext uri="{BB962C8B-B14F-4D97-AF65-F5344CB8AC3E}">
        <p14:creationId xmlns:p14="http://schemas.microsoft.com/office/powerpoint/2010/main" val="322426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0F1B7-3198-A1CD-594E-9E57E1E495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CCAE4-1988-07A5-A3AB-C5F0A163AD36}"/>
              </a:ext>
            </a:extLst>
          </p:cNvPr>
          <p:cNvSpPr>
            <a:spLocks noGrp="1"/>
          </p:cNvSpPr>
          <p:nvPr>
            <p:ph type="title"/>
          </p:nvPr>
        </p:nvSpPr>
        <p:spPr/>
        <p:txBody>
          <a:bodyPr/>
          <a:lstStyle/>
          <a:p>
            <a:r>
              <a:rPr lang="en-US" dirty="0"/>
              <a:t>Systemic Injunctive Relief</a:t>
            </a:r>
          </a:p>
        </p:txBody>
      </p:sp>
      <p:sp>
        <p:nvSpPr>
          <p:cNvPr id="3" name="Slide Number Placeholder 2">
            <a:extLst>
              <a:ext uri="{FF2B5EF4-FFF2-40B4-BE49-F238E27FC236}">
                <a16:creationId xmlns:a16="http://schemas.microsoft.com/office/drawing/2014/main" id="{9AF21318-8BB5-97E7-3A0E-C63EEBCB0036}"/>
              </a:ext>
            </a:extLst>
          </p:cNvPr>
          <p:cNvSpPr>
            <a:spLocks noGrp="1"/>
          </p:cNvSpPr>
          <p:nvPr>
            <p:ph type="sldNum" sz="quarter" idx="4"/>
          </p:nvPr>
        </p:nvSpPr>
        <p:spPr/>
        <p:txBody>
          <a:bodyPr/>
          <a:lstStyle/>
          <a:p>
            <a:fld id="{294A09A9-5501-47C1-A89A-A340965A2BE2}" type="slidenum">
              <a:rPr lang="en-US" smtClean="0"/>
              <a:pPr/>
              <a:t>25</a:t>
            </a:fld>
            <a:endParaRPr lang="en-US" dirty="0"/>
          </a:p>
        </p:txBody>
      </p:sp>
      <p:sp>
        <p:nvSpPr>
          <p:cNvPr id="4" name="Content Placeholder 3">
            <a:extLst>
              <a:ext uri="{FF2B5EF4-FFF2-40B4-BE49-F238E27FC236}">
                <a16:creationId xmlns:a16="http://schemas.microsoft.com/office/drawing/2014/main" id="{4745048C-4282-3549-BC7B-A86DDD296AF3}"/>
              </a:ext>
            </a:extLst>
          </p:cNvPr>
          <p:cNvSpPr>
            <a:spLocks noGrp="1"/>
          </p:cNvSpPr>
          <p:nvPr>
            <p:ph idx="13"/>
          </p:nvPr>
        </p:nvSpPr>
        <p:spPr/>
        <p:txBody>
          <a:bodyPr/>
          <a:lstStyle/>
          <a:p>
            <a:endParaRPr lang="en-US"/>
          </a:p>
        </p:txBody>
      </p:sp>
      <p:sp>
        <p:nvSpPr>
          <p:cNvPr id="5" name="Content Placeholder 4">
            <a:extLst>
              <a:ext uri="{FF2B5EF4-FFF2-40B4-BE49-F238E27FC236}">
                <a16:creationId xmlns:a16="http://schemas.microsoft.com/office/drawing/2014/main" id="{BB031474-A023-CE45-E308-CB93E57E39F0}"/>
              </a:ext>
            </a:extLst>
          </p:cNvPr>
          <p:cNvSpPr>
            <a:spLocks noGrp="1"/>
          </p:cNvSpPr>
          <p:nvPr>
            <p:ph idx="1"/>
          </p:nvPr>
        </p:nvSpPr>
        <p:spPr>
          <a:xfrm>
            <a:off x="1167493" y="2084832"/>
            <a:ext cx="9779182" cy="4463349"/>
          </a:xfrm>
        </p:spPr>
        <p:txBody>
          <a:bodyPr/>
          <a:lstStyle/>
          <a:p>
            <a:pPr marL="342900" indent="-342900">
              <a:lnSpc>
                <a:spcPct val="100000"/>
              </a:lnSpc>
              <a:buFont typeface="Arial" panose="020B0604020202020204" pitchFamily="34" charset="0"/>
              <a:buChar char="•"/>
            </a:pPr>
            <a:r>
              <a:rPr lang="en-US" dirty="0"/>
              <a:t>“System-wide relief is required if the injury is the result of violations of a statute or the constitution that are attributable to policies or practices pervading the whole system (even though injuring a relatively small number of plaintiffs), or if the unlawful policies or practices affect such a broad range of plaintiffs that an overhaul of the system is the only feasible manner in which to address the class’s injury.” </a:t>
            </a:r>
            <a:r>
              <a:rPr lang="en-US" i="1" dirty="0"/>
              <a:t>Armstrong v. Davis</a:t>
            </a:r>
            <a:r>
              <a:rPr lang="en-US" dirty="0"/>
              <a:t>, 275 F.3d 849, 870 (9th Cir. 2001). </a:t>
            </a:r>
          </a:p>
          <a:p>
            <a:pPr marL="342900" indent="-342900">
              <a:lnSpc>
                <a:spcPct val="100000"/>
              </a:lnSpc>
              <a:buFont typeface="Arial" panose="020B0604020202020204" pitchFamily="34" charset="0"/>
              <a:buChar char="•"/>
            </a:pPr>
            <a:r>
              <a:rPr lang="en-US" dirty="0"/>
              <a:t>How much evidence is necessary to prove a systemic violation?</a:t>
            </a:r>
          </a:p>
          <a:p>
            <a:pPr>
              <a:lnSpc>
                <a:spcPct val="100000"/>
              </a:lnSpc>
            </a:pPr>
            <a:endParaRPr lang="en-US" dirty="0"/>
          </a:p>
        </p:txBody>
      </p:sp>
    </p:spTree>
    <p:extLst>
      <p:ext uri="{BB962C8B-B14F-4D97-AF65-F5344CB8AC3E}">
        <p14:creationId xmlns:p14="http://schemas.microsoft.com/office/powerpoint/2010/main" val="3140269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AFD4B-0309-16F1-BA5D-019013C61268}"/>
              </a:ext>
            </a:extLst>
          </p:cNvPr>
          <p:cNvSpPr>
            <a:spLocks noGrp="1"/>
          </p:cNvSpPr>
          <p:nvPr>
            <p:ph type="title"/>
          </p:nvPr>
        </p:nvSpPr>
        <p:spPr/>
        <p:txBody>
          <a:bodyPr/>
          <a:lstStyle/>
          <a:p>
            <a:r>
              <a:rPr lang="en-US" dirty="0"/>
              <a:t>Trial Planning</a:t>
            </a:r>
          </a:p>
        </p:txBody>
      </p:sp>
      <p:sp>
        <p:nvSpPr>
          <p:cNvPr id="3" name="Slide Number Placeholder 2">
            <a:extLst>
              <a:ext uri="{FF2B5EF4-FFF2-40B4-BE49-F238E27FC236}">
                <a16:creationId xmlns:a16="http://schemas.microsoft.com/office/drawing/2014/main" id="{9422D16F-68B5-7C7E-170A-56BBDCA23265}"/>
              </a:ext>
            </a:extLst>
          </p:cNvPr>
          <p:cNvSpPr>
            <a:spLocks noGrp="1"/>
          </p:cNvSpPr>
          <p:nvPr>
            <p:ph type="sldNum" sz="quarter" idx="4"/>
          </p:nvPr>
        </p:nvSpPr>
        <p:spPr/>
        <p:txBody>
          <a:bodyPr/>
          <a:lstStyle/>
          <a:p>
            <a:fld id="{294A09A9-5501-47C1-A89A-A340965A2BE2}" type="slidenum">
              <a:rPr lang="en-US" smtClean="0"/>
              <a:pPr/>
              <a:t>26</a:t>
            </a:fld>
            <a:endParaRPr lang="en-US" dirty="0"/>
          </a:p>
        </p:txBody>
      </p:sp>
      <p:sp>
        <p:nvSpPr>
          <p:cNvPr id="4" name="Content Placeholder 3">
            <a:extLst>
              <a:ext uri="{FF2B5EF4-FFF2-40B4-BE49-F238E27FC236}">
                <a16:creationId xmlns:a16="http://schemas.microsoft.com/office/drawing/2014/main" id="{384D46CF-1894-89ED-24D1-8EE4145A02EF}"/>
              </a:ext>
            </a:extLst>
          </p:cNvPr>
          <p:cNvSpPr>
            <a:spLocks noGrp="1"/>
          </p:cNvSpPr>
          <p:nvPr>
            <p:ph idx="13"/>
          </p:nvPr>
        </p:nvSpPr>
        <p:spPr/>
        <p:txBody>
          <a:bodyPr/>
          <a:lstStyle/>
          <a:p>
            <a:endParaRPr lang="en-US"/>
          </a:p>
        </p:txBody>
      </p:sp>
      <p:sp>
        <p:nvSpPr>
          <p:cNvPr id="5" name="Content Placeholder 4">
            <a:extLst>
              <a:ext uri="{FF2B5EF4-FFF2-40B4-BE49-F238E27FC236}">
                <a16:creationId xmlns:a16="http://schemas.microsoft.com/office/drawing/2014/main" id="{1DFD510D-E977-3DF5-FDAD-50DD46215880}"/>
              </a:ext>
            </a:extLst>
          </p:cNvPr>
          <p:cNvSpPr>
            <a:spLocks noGrp="1"/>
          </p:cNvSpPr>
          <p:nvPr>
            <p:ph idx="1"/>
          </p:nvPr>
        </p:nvSpPr>
        <p:spPr>
          <a:xfrm>
            <a:off x="1167493" y="2084832"/>
            <a:ext cx="9779182" cy="4636643"/>
          </a:xfrm>
        </p:spPr>
        <p:txBody>
          <a:bodyPr/>
          <a:lstStyle/>
          <a:p>
            <a:r>
              <a:rPr lang="en-US" b="1" dirty="0"/>
              <a:t>Efficiency: How did we maximize our trial time?</a:t>
            </a:r>
          </a:p>
          <a:p>
            <a:pPr marL="342900" lvl="1" indent="-342900">
              <a:buFont typeface="Arial" panose="020B0604020202020204" pitchFamily="34" charset="0"/>
              <a:buChar char="•"/>
              <a:tabLst>
                <a:tab pos="344488" algn="l"/>
                <a:tab pos="795338" algn="l"/>
                <a:tab pos="1139825" algn="l"/>
              </a:tabLst>
            </a:pPr>
            <a:r>
              <a:rPr lang="en-US" sz="2400" dirty="0"/>
              <a:t>Friendly witnesses (plaintiffs and experts) testified live</a:t>
            </a:r>
          </a:p>
          <a:p>
            <a:pPr marL="342900" lvl="1" indent="-342900">
              <a:buFont typeface="Arial" panose="020B0604020202020204" pitchFamily="34" charset="0"/>
              <a:buChar char="•"/>
              <a:tabLst>
                <a:tab pos="344488" algn="l"/>
                <a:tab pos="795338" algn="l"/>
                <a:tab pos="1139825" algn="l"/>
              </a:tabLst>
            </a:pPr>
            <a:r>
              <a:rPr lang="en-US" sz="2400" dirty="0"/>
              <a:t>Adverse witnesses were presented through deposition designation (aka the “highlight reel”)</a:t>
            </a:r>
          </a:p>
          <a:p>
            <a:pPr marL="342900" lvl="1" indent="-342900">
              <a:buFont typeface="Arial" panose="020B0604020202020204" pitchFamily="34" charset="0"/>
              <a:buChar char="•"/>
              <a:tabLst>
                <a:tab pos="344488" algn="l"/>
                <a:tab pos="795338" algn="l"/>
                <a:tab pos="1139825" algn="l"/>
              </a:tabLst>
            </a:pPr>
            <a:r>
              <a:rPr lang="en-US" sz="2400" dirty="0"/>
              <a:t>Scripted and rehearsed direct examinations allowed us to stay within time limits with curated trial exemplars of park facility barriers</a:t>
            </a:r>
          </a:p>
          <a:p>
            <a:pPr marL="342900" lvl="1" indent="-342900">
              <a:buFont typeface="Arial" panose="020B0604020202020204" pitchFamily="34" charset="0"/>
              <a:buChar char="•"/>
              <a:tabLst>
                <a:tab pos="344488" algn="l"/>
                <a:tab pos="795338" algn="l"/>
                <a:tab pos="1139825" algn="l"/>
              </a:tabLst>
            </a:pPr>
            <a:r>
              <a:rPr lang="en-US" sz="2400" dirty="0"/>
              <a:t>Minimal time spent on expert qualifications</a:t>
            </a:r>
          </a:p>
          <a:p>
            <a:pPr marL="342900" lvl="1" indent="-342900">
              <a:buFont typeface="Arial" panose="020B0604020202020204" pitchFamily="34" charset="0"/>
              <a:buChar char="•"/>
              <a:tabLst>
                <a:tab pos="344488" algn="l"/>
                <a:tab pos="795338" algn="l"/>
                <a:tab pos="1139825" algn="l"/>
              </a:tabLst>
            </a:pPr>
            <a:r>
              <a:rPr lang="en-US" sz="2400" dirty="0"/>
              <a:t>No duplicative evidence/arguments: “… if I have read it before, it's not going to mean much when you say a second or third time, unless you really think, maybe I am stupid. We will find that out.”</a:t>
            </a:r>
          </a:p>
          <a:p>
            <a:pPr marL="342900" lvl="1" indent="-342900">
              <a:buFont typeface="Arial" panose="020B0604020202020204" pitchFamily="34" charset="0"/>
              <a:buChar char="•"/>
              <a:tabLst>
                <a:tab pos="344488" algn="l"/>
                <a:tab pos="795338" algn="l"/>
                <a:tab pos="1139825" algn="l"/>
              </a:tabLst>
            </a:pPr>
            <a:r>
              <a:rPr lang="en-US" sz="2400" dirty="0"/>
              <a:t>Managed witness availability so there was no wasted time</a:t>
            </a:r>
          </a:p>
          <a:p>
            <a:endParaRPr lang="en-US" u="sng" dirty="0"/>
          </a:p>
          <a:p>
            <a:endParaRPr lang="en-US" dirty="0"/>
          </a:p>
        </p:txBody>
      </p:sp>
    </p:spTree>
    <p:extLst>
      <p:ext uri="{BB962C8B-B14F-4D97-AF65-F5344CB8AC3E}">
        <p14:creationId xmlns:p14="http://schemas.microsoft.com/office/powerpoint/2010/main" val="4258006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CECFE-77E8-2B50-8B39-6E855F835DC0}"/>
              </a:ext>
            </a:extLst>
          </p:cNvPr>
          <p:cNvSpPr>
            <a:spLocks noGrp="1"/>
          </p:cNvSpPr>
          <p:nvPr>
            <p:ph type="title"/>
          </p:nvPr>
        </p:nvSpPr>
        <p:spPr/>
        <p:txBody>
          <a:bodyPr/>
          <a:lstStyle/>
          <a:p>
            <a:r>
              <a:rPr lang="en-US" dirty="0"/>
              <a:t>The </a:t>
            </a:r>
            <a:r>
              <a:rPr lang="en-US" i="1" dirty="0"/>
              <a:t>Oliver</a:t>
            </a:r>
            <a:r>
              <a:rPr lang="en-US" dirty="0"/>
              <a:t> Pleading Requirement</a:t>
            </a:r>
          </a:p>
        </p:txBody>
      </p:sp>
      <p:sp>
        <p:nvSpPr>
          <p:cNvPr id="3" name="Slide Number Placeholder 2">
            <a:extLst>
              <a:ext uri="{FF2B5EF4-FFF2-40B4-BE49-F238E27FC236}">
                <a16:creationId xmlns:a16="http://schemas.microsoft.com/office/drawing/2014/main" id="{A4E18D25-9B0A-E7A3-9498-4D86B2147D53}"/>
              </a:ext>
            </a:extLst>
          </p:cNvPr>
          <p:cNvSpPr>
            <a:spLocks noGrp="1"/>
          </p:cNvSpPr>
          <p:nvPr>
            <p:ph type="sldNum" sz="quarter" idx="4"/>
          </p:nvPr>
        </p:nvSpPr>
        <p:spPr/>
        <p:txBody>
          <a:bodyPr/>
          <a:lstStyle/>
          <a:p>
            <a:fld id="{294A09A9-5501-47C1-A89A-A340965A2BE2}" type="slidenum">
              <a:rPr lang="en-US" smtClean="0"/>
              <a:pPr/>
              <a:t>27</a:t>
            </a:fld>
            <a:endParaRPr lang="en-US" dirty="0"/>
          </a:p>
        </p:txBody>
      </p:sp>
      <p:sp>
        <p:nvSpPr>
          <p:cNvPr id="4" name="Content Placeholder 3">
            <a:extLst>
              <a:ext uri="{FF2B5EF4-FFF2-40B4-BE49-F238E27FC236}">
                <a16:creationId xmlns:a16="http://schemas.microsoft.com/office/drawing/2014/main" id="{CBD474E1-61DA-A502-80E3-E6FDFF5FAC24}"/>
              </a:ext>
            </a:extLst>
          </p:cNvPr>
          <p:cNvSpPr>
            <a:spLocks noGrp="1"/>
          </p:cNvSpPr>
          <p:nvPr>
            <p:ph idx="13"/>
          </p:nvPr>
        </p:nvSpPr>
        <p:spPr/>
        <p:txBody>
          <a:bodyPr/>
          <a:lstStyle/>
          <a:p>
            <a:endParaRPr lang="en-US"/>
          </a:p>
        </p:txBody>
      </p:sp>
      <p:sp>
        <p:nvSpPr>
          <p:cNvPr id="5" name="Content Placeholder 4">
            <a:extLst>
              <a:ext uri="{FF2B5EF4-FFF2-40B4-BE49-F238E27FC236}">
                <a16:creationId xmlns:a16="http://schemas.microsoft.com/office/drawing/2014/main" id="{EA149E2A-23BD-745B-DE58-0E4F96FE89CE}"/>
              </a:ext>
            </a:extLst>
          </p:cNvPr>
          <p:cNvSpPr>
            <a:spLocks noGrp="1"/>
          </p:cNvSpPr>
          <p:nvPr>
            <p:ph idx="1"/>
          </p:nvPr>
        </p:nvSpPr>
        <p:spPr>
          <a:xfrm>
            <a:off x="1167493" y="2084832"/>
            <a:ext cx="9779182" cy="4636643"/>
          </a:xfrm>
        </p:spPr>
        <p:txBody>
          <a:bodyPr/>
          <a:lstStyle/>
          <a:p>
            <a:r>
              <a:rPr lang="en-US" i="1" dirty="0"/>
              <a:t>Oliver v. Ralphs Grocery Co</a:t>
            </a:r>
            <a:r>
              <a:rPr lang="en-US" dirty="0"/>
              <a:t>., 654 F.3d 903, 908 (9th Cir. 2011)</a:t>
            </a:r>
          </a:p>
          <a:p>
            <a:pPr marL="342900" indent="-342900">
              <a:buFont typeface="Arial" panose="020B0604020202020204" pitchFamily="34" charset="0"/>
              <a:buChar char="•"/>
            </a:pPr>
            <a:r>
              <a:rPr lang="en-US" sz="2000" dirty="0"/>
              <a:t>Individual plaintiff alleged physical access claims against public accommodation (ADA Title III)</a:t>
            </a:r>
          </a:p>
          <a:p>
            <a:pPr marL="342900" indent="-342900">
              <a:buFont typeface="Arial" panose="020B0604020202020204" pitchFamily="34" charset="0"/>
              <a:buChar char="•"/>
            </a:pPr>
            <a:r>
              <a:rPr lang="en-US" sz="2000" dirty="0"/>
              <a:t>District court refused to consider barriers identified in plaintiff’s expert report but not alleged in complaint; Ninth Circuit affirmed</a:t>
            </a:r>
          </a:p>
          <a:p>
            <a:pPr marL="342900" indent="-342900">
              <a:buFont typeface="Arial" panose="020B0604020202020204" pitchFamily="34" charset="0"/>
              <a:buChar char="•"/>
            </a:pPr>
            <a:r>
              <a:rPr lang="en-US" sz="2000" i="1" dirty="0"/>
              <a:t>Held</a:t>
            </a:r>
            <a:r>
              <a:rPr lang="en-US" sz="2000" dirty="0"/>
              <a:t>: ADA plaintiff must “identify the specific barriers for which the plaintiff seeks injunctive relief” in their complaint to obtain remediation for those barriers</a:t>
            </a:r>
          </a:p>
          <a:p>
            <a:pPr marL="909828" lvl="1" indent="-342900">
              <a:buFont typeface="Arial" panose="020B0604020202020204" pitchFamily="34" charset="0"/>
              <a:buChar char="•"/>
            </a:pPr>
            <a:r>
              <a:rPr lang="en-US" sz="1800" dirty="0"/>
              <a:t>Plaintiff did not give defendants fair notice that the barriers identified for the first time in the expert report were grounds for his claim of discrimination – Fed. R. Civ. P. 8</a:t>
            </a:r>
          </a:p>
          <a:p>
            <a:pPr marL="909828" lvl="1" indent="-342900">
              <a:buFont typeface="Arial" panose="020B0604020202020204" pitchFamily="34" charset="0"/>
              <a:buChar char="•"/>
            </a:pPr>
            <a:r>
              <a:rPr lang="en-US" sz="1800" dirty="0"/>
              <a:t>“a disclosure made during discovery, including in an expert report, would rarely be an adequate substitute”</a:t>
            </a:r>
          </a:p>
          <a:p>
            <a:pPr marL="109728"/>
            <a:r>
              <a:rPr lang="en-US" dirty="0"/>
              <a:t>Judge Klausner applied </a:t>
            </a:r>
            <a:r>
              <a:rPr lang="en-US" i="1" dirty="0"/>
              <a:t>Oliver</a:t>
            </a:r>
            <a:r>
              <a:rPr lang="en-US" dirty="0"/>
              <a:t> to this case</a:t>
            </a:r>
          </a:p>
          <a:p>
            <a:pPr marL="109728"/>
            <a:endParaRPr lang="en-US" dirty="0"/>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1479431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784B8-FC5C-F583-B996-81A63A103E48}"/>
              </a:ext>
            </a:extLst>
          </p:cNvPr>
          <p:cNvSpPr>
            <a:spLocks noGrp="1"/>
          </p:cNvSpPr>
          <p:nvPr>
            <p:ph type="title"/>
          </p:nvPr>
        </p:nvSpPr>
        <p:spPr/>
        <p:txBody>
          <a:bodyPr/>
          <a:lstStyle/>
          <a:p>
            <a:r>
              <a:rPr lang="en-US" dirty="0"/>
              <a:t>Practical/Logistical Issues</a:t>
            </a:r>
          </a:p>
        </p:txBody>
      </p:sp>
      <p:sp>
        <p:nvSpPr>
          <p:cNvPr id="3" name="Content Placeholder 2">
            <a:extLst>
              <a:ext uri="{FF2B5EF4-FFF2-40B4-BE49-F238E27FC236}">
                <a16:creationId xmlns:a16="http://schemas.microsoft.com/office/drawing/2014/main" id="{1D62CEF2-4919-4241-2166-89D8B1F53FDF}"/>
              </a:ext>
            </a:extLst>
          </p:cNvPr>
          <p:cNvSpPr>
            <a:spLocks noGrp="1"/>
          </p:cNvSpPr>
          <p:nvPr>
            <p:ph idx="12"/>
          </p:nvPr>
        </p:nvSpPr>
        <p:spPr>
          <a:xfrm>
            <a:off x="1167493" y="2023983"/>
            <a:ext cx="4663440" cy="4697491"/>
          </a:xfrm>
        </p:spPr>
        <p:txBody>
          <a:bodyPr>
            <a:normAutofit fontScale="62500" lnSpcReduction="20000"/>
          </a:bodyPr>
          <a:lstStyle/>
          <a:p>
            <a:pPr marL="0" indent="0">
              <a:lnSpc>
                <a:spcPct val="110000"/>
              </a:lnSpc>
              <a:buNone/>
            </a:pPr>
            <a:r>
              <a:rPr lang="en-US" sz="2800" b="1" dirty="0"/>
              <a:t>Courthouse Accessibility</a:t>
            </a:r>
          </a:p>
          <a:p>
            <a:pPr marL="285750" indent="-285750">
              <a:lnSpc>
                <a:spcPct val="110000"/>
              </a:lnSpc>
              <a:buFont typeface="Arial" panose="020B0604020202020204" pitchFamily="34" charset="0"/>
              <a:buChar char="•"/>
            </a:pPr>
            <a:r>
              <a:rPr lang="en-US" sz="2600" dirty="0"/>
              <a:t>Worked with the district court, clerk and GSA to ensure courthouse and courtroom accessibility</a:t>
            </a:r>
          </a:p>
          <a:p>
            <a:pPr marL="285750" indent="-285750">
              <a:lnSpc>
                <a:spcPct val="110000"/>
              </a:lnSpc>
              <a:buFont typeface="Arial" panose="020B0604020202020204" pitchFamily="34" charset="0"/>
              <a:buChar char="•"/>
            </a:pPr>
            <a:r>
              <a:rPr lang="en-US" sz="2600" dirty="0"/>
              <a:t>Accessible entrance was opened during limited hours</a:t>
            </a:r>
          </a:p>
          <a:p>
            <a:pPr marL="285750" indent="-285750">
              <a:lnSpc>
                <a:spcPct val="110000"/>
              </a:lnSpc>
              <a:buFont typeface="Arial" panose="020B0604020202020204" pitchFamily="34" charset="0"/>
              <a:buChar char="•"/>
            </a:pPr>
            <a:r>
              <a:rPr lang="en-US" sz="2600" dirty="0"/>
              <a:t>Seating inside the courtroom for plaintiffs and class members and attorneys</a:t>
            </a:r>
          </a:p>
          <a:p>
            <a:pPr marL="285750" indent="-285750">
              <a:lnSpc>
                <a:spcPct val="110000"/>
              </a:lnSpc>
              <a:buFont typeface="Arial" panose="020B0604020202020204" pitchFamily="34" charset="0"/>
              <a:buChar char="•"/>
            </a:pPr>
            <a:r>
              <a:rPr lang="en-US" sz="2600" dirty="0"/>
              <a:t>Witnesses – location and how plaintiffs testify, screens to see exhibits, microphones, and removal of existing seating to accommodate wheelchairs</a:t>
            </a:r>
          </a:p>
          <a:p>
            <a:pPr marL="285750" indent="-285750">
              <a:lnSpc>
                <a:spcPct val="110000"/>
              </a:lnSpc>
              <a:buFont typeface="Arial" panose="020B0604020202020204" pitchFamily="34" charset="0"/>
              <a:buChar char="•"/>
            </a:pPr>
            <a:endParaRPr lang="en-US" sz="2300" dirty="0"/>
          </a:p>
          <a:p>
            <a:pPr marL="0" indent="0">
              <a:lnSpc>
                <a:spcPct val="110000"/>
              </a:lnSpc>
              <a:buNone/>
            </a:pPr>
            <a:r>
              <a:rPr lang="en-US" sz="2800" b="1" dirty="0"/>
              <a:t>Coordinating with Witnesses</a:t>
            </a:r>
          </a:p>
          <a:p>
            <a:pPr marL="285750" indent="-285750">
              <a:lnSpc>
                <a:spcPct val="110000"/>
              </a:lnSpc>
              <a:buFont typeface="Arial" panose="020B0604020202020204" pitchFamily="34" charset="0"/>
              <a:buChar char="•"/>
            </a:pPr>
            <a:r>
              <a:rPr lang="en-US" sz="2600" dirty="0"/>
              <a:t>Scheduling: trial preparation and testimony </a:t>
            </a:r>
          </a:p>
          <a:p>
            <a:pPr marL="285750" indent="-285750">
              <a:lnSpc>
                <a:spcPct val="110000"/>
              </a:lnSpc>
              <a:buFont typeface="Arial" panose="020B0604020202020204" pitchFamily="34" charset="0"/>
              <a:buChar char="•"/>
            </a:pPr>
            <a:r>
              <a:rPr lang="en-US" sz="2600" dirty="0"/>
              <a:t>Plaintiffs use of social media and other technologies e.g. no posting on Instagram; texting preferred</a:t>
            </a:r>
          </a:p>
        </p:txBody>
      </p:sp>
      <p:sp>
        <p:nvSpPr>
          <p:cNvPr id="4" name="Content Placeholder 3">
            <a:extLst>
              <a:ext uri="{FF2B5EF4-FFF2-40B4-BE49-F238E27FC236}">
                <a16:creationId xmlns:a16="http://schemas.microsoft.com/office/drawing/2014/main" id="{823549D1-844F-7559-E12D-CE619488836C}"/>
              </a:ext>
            </a:extLst>
          </p:cNvPr>
          <p:cNvSpPr>
            <a:spLocks noGrp="1"/>
          </p:cNvSpPr>
          <p:nvPr>
            <p:ph idx="11"/>
          </p:nvPr>
        </p:nvSpPr>
        <p:spPr>
          <a:xfrm>
            <a:off x="6283235" y="2023984"/>
            <a:ext cx="4663440" cy="4697490"/>
          </a:xfrm>
        </p:spPr>
        <p:txBody>
          <a:body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r>
              <a:rPr kumimoji="0" lang="en-US" sz="2000" b="1" i="0" u="none" strike="noStrike" kern="1200" cap="none" spc="0" normalizeH="0" baseline="0" noProof="0" dirty="0">
                <a:ln>
                  <a:noFill/>
                </a:ln>
                <a:effectLst/>
                <a:uLnTx/>
                <a:uFillTx/>
                <a:latin typeface="Calibri"/>
                <a:ea typeface="+mn-ea"/>
                <a:cs typeface="+mn-cs"/>
              </a:rPr>
              <a:t>Trial Consultant</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Calibri"/>
                <a:ea typeface="+mn-ea"/>
                <a:cs typeface="+mn-cs"/>
              </a:rPr>
              <a:t>Courtroom technology </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600" dirty="0">
                <a:latin typeface="Calibri"/>
              </a:rPr>
              <a:t>Demonstratives</a:t>
            </a:r>
            <a:endParaRPr kumimoji="0" lang="en-US" sz="1600" b="0" i="0" u="none" strike="noStrike" kern="1200" cap="none" spc="0" normalizeH="0" baseline="0" noProof="0" dirty="0">
              <a:ln>
                <a:noFill/>
              </a:ln>
              <a:effectLst/>
              <a:uLnTx/>
              <a:uFillTx/>
              <a:latin typeface="Calibri"/>
              <a:ea typeface="+mn-ea"/>
              <a:cs typeface="+mn-cs"/>
            </a:endParaRPr>
          </a:p>
          <a:p>
            <a:pPr lvl="0">
              <a:lnSpc>
                <a:spcPct val="100000"/>
              </a:lnSpc>
              <a:defRPr/>
            </a:pPr>
            <a:r>
              <a:rPr lang="en-US" sz="2000" b="1" dirty="0"/>
              <a:t>Other Logistical Considerations</a:t>
            </a:r>
          </a:p>
          <a:p>
            <a:pPr marL="285750" indent="-285750">
              <a:lnSpc>
                <a:spcPct val="100000"/>
              </a:lnSpc>
              <a:buFont typeface="Arial" panose="020B0604020202020204" pitchFamily="34" charset="0"/>
              <a:buChar char="•"/>
              <a:defRPr/>
            </a:pPr>
            <a:r>
              <a:rPr lang="en-US" sz="1600" dirty="0">
                <a:latin typeface="Calibri"/>
              </a:rPr>
              <a:t>Hotel near courthouse with conference room, breakout rooms, and full-size printer</a:t>
            </a:r>
          </a:p>
          <a:p>
            <a:pPr marL="285750" indent="-285750">
              <a:lnSpc>
                <a:spcPct val="100000"/>
              </a:lnSpc>
              <a:buFont typeface="Arial" panose="020B0604020202020204" pitchFamily="34" charset="0"/>
              <a:buChar char="•"/>
              <a:defRPr/>
            </a:pPr>
            <a:r>
              <a:rPr lang="en-US" sz="1600" dirty="0">
                <a:latin typeface="Calibri"/>
              </a:rPr>
              <a:t>Workspace / meeting area at courthouse</a:t>
            </a:r>
          </a:p>
          <a:p>
            <a:pPr marL="285750" indent="-285750">
              <a:lnSpc>
                <a:spcPct val="100000"/>
              </a:lnSpc>
              <a:buFont typeface="Arial" panose="020B0604020202020204" pitchFamily="34" charset="0"/>
              <a:buChar char="•"/>
              <a:defRPr/>
            </a:pPr>
            <a:r>
              <a:rPr lang="en-US" sz="1600" dirty="0">
                <a:latin typeface="Calibri"/>
              </a:rPr>
              <a:t>Team meals</a:t>
            </a:r>
          </a:p>
          <a:p>
            <a:pPr marL="285750" indent="-285750">
              <a:lnSpc>
                <a:spcPct val="100000"/>
              </a:lnSpc>
              <a:buFont typeface="Arial" panose="020B0604020202020204" pitchFamily="34" charset="0"/>
              <a:buChar char="•"/>
              <a:defRPr/>
            </a:pPr>
            <a:r>
              <a:rPr lang="en-US" sz="1600" dirty="0">
                <a:latin typeface="Calibri"/>
              </a:rPr>
              <a:t>Supplies (dollies, binders, exhibit tabs, etc.)</a:t>
            </a:r>
          </a:p>
          <a:p>
            <a:pPr marL="285750" indent="-285750">
              <a:lnSpc>
                <a:spcPct val="100000"/>
              </a:lnSpc>
              <a:buFont typeface="Arial" panose="020B0604020202020204" pitchFamily="34" charset="0"/>
              <a:buChar char="•"/>
              <a:defRPr/>
            </a:pPr>
            <a:r>
              <a:rPr lang="en-US" sz="1600" dirty="0">
                <a:latin typeface="Calibri"/>
              </a:rPr>
              <a:t>Transportation – getting people and materials to the courthouse</a:t>
            </a:r>
            <a:endParaRPr kumimoji="0" lang="en-US" sz="1600" b="0" i="0" u="none" strike="noStrike" kern="1200" cap="none" spc="0" normalizeH="0" baseline="0" noProof="0" dirty="0">
              <a:ln>
                <a:noFill/>
              </a:ln>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0B5D5643-2440-77E0-1355-3CA99A18A11D}"/>
              </a:ext>
            </a:extLst>
          </p:cNvPr>
          <p:cNvSpPr>
            <a:spLocks noGrp="1"/>
          </p:cNvSpPr>
          <p:nvPr>
            <p:ph type="sldNum" sz="quarter" idx="4"/>
          </p:nvPr>
        </p:nvSpPr>
        <p:spPr/>
        <p:txBody>
          <a:bodyPr/>
          <a:lstStyle/>
          <a:p>
            <a:fld id="{294A09A9-5501-47C1-A89A-A340965A2BE2}" type="slidenum">
              <a:rPr lang="en-US" smtClean="0"/>
              <a:pPr/>
              <a:t>28</a:t>
            </a:fld>
            <a:endParaRPr lang="en-US" dirty="0"/>
          </a:p>
        </p:txBody>
      </p:sp>
      <p:sp>
        <p:nvSpPr>
          <p:cNvPr id="6" name="Content Placeholder 5">
            <a:extLst>
              <a:ext uri="{FF2B5EF4-FFF2-40B4-BE49-F238E27FC236}">
                <a16:creationId xmlns:a16="http://schemas.microsoft.com/office/drawing/2014/main" id="{86AFB426-6DDC-4724-DD33-F83AB8491897}"/>
              </a:ext>
            </a:extLst>
          </p:cNvPr>
          <p:cNvSpPr>
            <a:spLocks noGrp="1"/>
          </p:cNvSpPr>
          <p:nvPr>
            <p:ph idx="13"/>
          </p:nvPr>
        </p:nvSpPr>
        <p:spPr/>
        <p:txBody>
          <a:bodyPr/>
          <a:lstStyle/>
          <a:p>
            <a:endParaRPr lang="en-US"/>
          </a:p>
        </p:txBody>
      </p:sp>
    </p:spTree>
    <p:extLst>
      <p:ext uri="{BB962C8B-B14F-4D97-AF65-F5344CB8AC3E}">
        <p14:creationId xmlns:p14="http://schemas.microsoft.com/office/powerpoint/2010/main" val="228294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E12B-5AC1-C656-9A5A-DD15FD0B8D43}"/>
              </a:ext>
            </a:extLst>
          </p:cNvPr>
          <p:cNvSpPr>
            <a:spLocks noGrp="1"/>
          </p:cNvSpPr>
          <p:nvPr>
            <p:ph type="ctrTitle"/>
          </p:nvPr>
        </p:nvSpPr>
        <p:spPr>
          <a:xfrm>
            <a:off x="1155024" y="-593664"/>
            <a:ext cx="6220278" cy="2977533"/>
          </a:xfrm>
        </p:spPr>
        <p:txBody>
          <a:bodyPr/>
          <a:lstStyle/>
          <a:p>
            <a:pPr algn="ctr"/>
            <a:r>
              <a:rPr lang="en-US" sz="5400" dirty="0">
                <a:solidFill>
                  <a:schemeClr val="accent1"/>
                </a:solidFill>
              </a:rPr>
              <a:t>Questions?</a:t>
            </a:r>
            <a:br>
              <a:rPr lang="en-US" sz="5400" dirty="0">
                <a:solidFill>
                  <a:schemeClr val="accent1"/>
                </a:solidFill>
              </a:rPr>
            </a:br>
            <a:br>
              <a:rPr lang="en-US" sz="5400" dirty="0">
                <a:solidFill>
                  <a:schemeClr val="accent1"/>
                </a:solidFill>
              </a:rPr>
            </a:br>
            <a:r>
              <a:rPr lang="en-US" sz="5400" dirty="0">
                <a:solidFill>
                  <a:schemeClr val="accent1"/>
                </a:solidFill>
              </a:rPr>
              <a:t>Contact Info</a:t>
            </a:r>
          </a:p>
        </p:txBody>
      </p:sp>
      <p:sp>
        <p:nvSpPr>
          <p:cNvPr id="3" name="Subtitle 2">
            <a:extLst>
              <a:ext uri="{FF2B5EF4-FFF2-40B4-BE49-F238E27FC236}">
                <a16:creationId xmlns:a16="http://schemas.microsoft.com/office/drawing/2014/main" id="{4DC4EE4D-ABAE-EB5C-19D4-2B684046EEF8}"/>
              </a:ext>
            </a:extLst>
          </p:cNvPr>
          <p:cNvSpPr>
            <a:spLocks noGrp="1"/>
          </p:cNvSpPr>
          <p:nvPr>
            <p:ph type="subTitle" idx="1"/>
          </p:nvPr>
        </p:nvSpPr>
        <p:spPr>
          <a:xfrm>
            <a:off x="1167493" y="2989176"/>
            <a:ext cx="3829510" cy="3616275"/>
          </a:xfrm>
        </p:spPr>
        <p:txBody>
          <a:bodyPr>
            <a:normAutofit/>
          </a:bodyPr>
          <a:lstStyle/>
          <a:p>
            <a:pPr>
              <a:lnSpc>
                <a:spcPct val="100000"/>
              </a:lnSpc>
              <a:spcBef>
                <a:spcPts val="0"/>
              </a:spcBef>
            </a:pPr>
            <a:r>
              <a:rPr lang="en-US" sz="1800" b="1" dirty="0"/>
              <a:t>Guy Wallace</a:t>
            </a:r>
          </a:p>
          <a:p>
            <a:pPr>
              <a:lnSpc>
                <a:spcPct val="100000"/>
              </a:lnSpc>
              <a:spcBef>
                <a:spcPts val="0"/>
              </a:spcBef>
            </a:pPr>
            <a:r>
              <a:rPr lang="en-US" sz="1800" dirty="0"/>
              <a:t>Schneider Wallace Cottrell Kim LLP</a:t>
            </a:r>
          </a:p>
          <a:p>
            <a:pPr>
              <a:lnSpc>
                <a:spcPct val="100000"/>
              </a:lnSpc>
              <a:spcBef>
                <a:spcPts val="0"/>
              </a:spcBef>
            </a:pPr>
            <a:r>
              <a:rPr lang="en-US" sz="1800" dirty="0">
                <a:hlinkClick r:id="rId2">
                  <a:extLst>
                    <a:ext uri="{A12FA001-AC4F-418D-AE19-62706E023703}">
                      <ahyp:hlinkClr xmlns:ahyp="http://schemas.microsoft.com/office/drawing/2018/hyperlinkcolor" val="tx"/>
                    </a:ext>
                  </a:extLst>
                </a:hlinkClick>
              </a:rPr>
              <a:t>gwallace@schneiderwallace.com</a:t>
            </a:r>
            <a:endParaRPr lang="en-US" sz="1800" dirty="0"/>
          </a:p>
          <a:p>
            <a:pPr>
              <a:lnSpc>
                <a:spcPct val="100000"/>
              </a:lnSpc>
              <a:spcBef>
                <a:spcPts val="0"/>
              </a:spcBef>
            </a:pPr>
            <a:r>
              <a:rPr lang="en-US" sz="1800" dirty="0"/>
              <a:t>(415) 421-7100</a:t>
            </a:r>
          </a:p>
          <a:p>
            <a:pPr>
              <a:lnSpc>
                <a:spcPct val="100000"/>
              </a:lnSpc>
              <a:spcBef>
                <a:spcPts val="0"/>
              </a:spcBef>
            </a:pPr>
            <a:endParaRPr lang="en-US" sz="1800" dirty="0"/>
          </a:p>
          <a:p>
            <a:pPr>
              <a:lnSpc>
                <a:spcPct val="100000"/>
              </a:lnSpc>
              <a:spcBef>
                <a:spcPts val="0"/>
              </a:spcBef>
            </a:pPr>
            <a:r>
              <a:rPr lang="en-US" sz="1800" b="1" dirty="0"/>
              <a:t>Scott Gordon</a:t>
            </a:r>
          </a:p>
          <a:p>
            <a:pPr>
              <a:lnSpc>
                <a:spcPct val="100000"/>
              </a:lnSpc>
              <a:spcBef>
                <a:spcPts val="0"/>
              </a:spcBef>
            </a:pPr>
            <a:r>
              <a:rPr lang="en-US" sz="1800" dirty="0"/>
              <a:t>Schneider Wallace Cottrell Kim LLP</a:t>
            </a:r>
          </a:p>
          <a:p>
            <a:pPr>
              <a:lnSpc>
                <a:spcPct val="100000"/>
              </a:lnSpc>
              <a:spcBef>
                <a:spcPts val="0"/>
              </a:spcBef>
            </a:pPr>
            <a:r>
              <a:rPr lang="en-US" sz="1800" dirty="0">
                <a:hlinkClick r:id="rId3">
                  <a:extLst>
                    <a:ext uri="{A12FA001-AC4F-418D-AE19-62706E023703}">
                      <ahyp:hlinkClr xmlns:ahyp="http://schemas.microsoft.com/office/drawing/2018/hyperlinkcolor" val="tx"/>
                    </a:ext>
                  </a:extLst>
                </a:hlinkClick>
              </a:rPr>
              <a:t>sgordon@</a:t>
            </a:r>
            <a:r>
              <a:rPr lang="en-US" sz="1800" u="sng" dirty="0"/>
              <a:t>schneiderwallace.com</a:t>
            </a:r>
          </a:p>
          <a:p>
            <a:pPr>
              <a:lnSpc>
                <a:spcPct val="100000"/>
              </a:lnSpc>
              <a:spcBef>
                <a:spcPts val="0"/>
              </a:spcBef>
            </a:pPr>
            <a:r>
              <a:rPr lang="en-US" sz="1800" dirty="0"/>
              <a:t>(415) 421-7100</a:t>
            </a:r>
          </a:p>
          <a:p>
            <a:pPr>
              <a:lnSpc>
                <a:spcPct val="100000"/>
              </a:lnSpc>
            </a:pPr>
            <a:endParaRPr lang="en-US" sz="2000" dirty="0"/>
          </a:p>
          <a:p>
            <a:endParaRPr lang="en-US" dirty="0"/>
          </a:p>
        </p:txBody>
      </p:sp>
      <p:sp>
        <p:nvSpPr>
          <p:cNvPr id="9" name="Subtitle 2">
            <a:extLst>
              <a:ext uri="{FF2B5EF4-FFF2-40B4-BE49-F238E27FC236}">
                <a16:creationId xmlns:a16="http://schemas.microsoft.com/office/drawing/2014/main" id="{0E5F6A68-D7B1-786F-86D6-3296B5F525E4}"/>
              </a:ext>
            </a:extLst>
          </p:cNvPr>
          <p:cNvSpPr txBox="1">
            <a:spLocks/>
          </p:cNvSpPr>
          <p:nvPr/>
        </p:nvSpPr>
        <p:spPr>
          <a:xfrm>
            <a:off x="4997003" y="2977575"/>
            <a:ext cx="3412492" cy="3627876"/>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1800" b="1" dirty="0"/>
              <a:t>Andrew Lee</a:t>
            </a:r>
          </a:p>
          <a:p>
            <a:pPr>
              <a:lnSpc>
                <a:spcPct val="100000"/>
              </a:lnSpc>
              <a:spcBef>
                <a:spcPts val="0"/>
              </a:spcBef>
            </a:pPr>
            <a:r>
              <a:rPr lang="en-US" sz="1800" dirty="0"/>
              <a:t>Dardarian Ho Kan &amp; Lee</a:t>
            </a:r>
          </a:p>
          <a:p>
            <a:pPr>
              <a:lnSpc>
                <a:spcPct val="100000"/>
              </a:lnSpc>
              <a:spcBef>
                <a:spcPts val="0"/>
              </a:spcBef>
            </a:pPr>
            <a:r>
              <a:rPr lang="en-US" sz="1800" dirty="0">
                <a:hlinkClick r:id="rId4">
                  <a:extLst>
                    <a:ext uri="{A12FA001-AC4F-418D-AE19-62706E023703}">
                      <ahyp:hlinkClr xmlns:ahyp="http://schemas.microsoft.com/office/drawing/2018/hyperlinkcolor" val="tx"/>
                    </a:ext>
                  </a:extLst>
                </a:hlinkClick>
              </a:rPr>
              <a:t>alee@dhkl.law</a:t>
            </a:r>
            <a:endParaRPr lang="en-US" sz="1800" dirty="0"/>
          </a:p>
          <a:p>
            <a:pPr>
              <a:lnSpc>
                <a:spcPct val="100000"/>
              </a:lnSpc>
              <a:spcBef>
                <a:spcPts val="0"/>
              </a:spcBef>
            </a:pPr>
            <a:r>
              <a:rPr lang="en-US" sz="1800" dirty="0"/>
              <a:t>(510) 763-9800</a:t>
            </a:r>
          </a:p>
          <a:p>
            <a:pPr>
              <a:lnSpc>
                <a:spcPct val="100000"/>
              </a:lnSpc>
              <a:spcBef>
                <a:spcPts val="0"/>
              </a:spcBef>
            </a:pPr>
            <a:endParaRPr lang="en-US" sz="1800" dirty="0"/>
          </a:p>
          <a:p>
            <a:pPr>
              <a:lnSpc>
                <a:spcPct val="100000"/>
              </a:lnSpc>
              <a:spcBef>
                <a:spcPts val="0"/>
              </a:spcBef>
            </a:pPr>
            <a:r>
              <a:rPr lang="en-US" sz="1800" b="1" dirty="0"/>
              <a:t>Paula Pearlman</a:t>
            </a:r>
          </a:p>
          <a:p>
            <a:pPr>
              <a:lnSpc>
                <a:spcPct val="100000"/>
              </a:lnSpc>
              <a:spcBef>
                <a:spcPts val="0"/>
              </a:spcBef>
            </a:pPr>
            <a:r>
              <a:rPr lang="en-US" sz="1800" dirty="0"/>
              <a:t>Law Office of Paula Pearlman</a:t>
            </a:r>
          </a:p>
          <a:p>
            <a:pPr>
              <a:lnSpc>
                <a:spcPct val="100000"/>
              </a:lnSpc>
              <a:spcBef>
                <a:spcPts val="0"/>
              </a:spcBef>
            </a:pPr>
            <a:r>
              <a:rPr lang="en-US" sz="1800" dirty="0">
                <a:hlinkClick r:id="rId5">
                  <a:extLst>
                    <a:ext uri="{A12FA001-AC4F-418D-AE19-62706E023703}">
                      <ahyp:hlinkClr xmlns:ahyp="http://schemas.microsoft.com/office/drawing/2018/hyperlinkcolor" val="tx"/>
                    </a:ext>
                  </a:extLst>
                </a:hlinkClick>
              </a:rPr>
              <a:t>pauladpearlman@gmail.com</a:t>
            </a:r>
            <a:endParaRPr lang="en-US" sz="1800" dirty="0"/>
          </a:p>
          <a:p>
            <a:pPr>
              <a:lnSpc>
                <a:spcPct val="100000"/>
              </a:lnSpc>
              <a:spcBef>
                <a:spcPts val="0"/>
              </a:spcBef>
            </a:pPr>
            <a:r>
              <a:rPr lang="en-US" sz="1800" dirty="0"/>
              <a:t>(213) 760-1340</a:t>
            </a:r>
          </a:p>
        </p:txBody>
      </p:sp>
    </p:spTree>
    <p:extLst>
      <p:ext uri="{BB962C8B-B14F-4D97-AF65-F5344CB8AC3E}">
        <p14:creationId xmlns:p14="http://schemas.microsoft.com/office/powerpoint/2010/main" val="3193698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E57E2-AC9E-6AA3-BAA4-A6728D3E2B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A12DB5-8E20-26B3-6D63-141C63069CB4}"/>
              </a:ext>
            </a:extLst>
          </p:cNvPr>
          <p:cNvSpPr>
            <a:spLocks noGrp="1"/>
          </p:cNvSpPr>
          <p:nvPr>
            <p:ph type="title"/>
          </p:nvPr>
        </p:nvSpPr>
        <p:spPr/>
        <p:txBody>
          <a:bodyPr/>
          <a:lstStyle/>
          <a:p>
            <a:r>
              <a:rPr lang="en-US" dirty="0">
                <a:solidFill>
                  <a:schemeClr val="accent1"/>
                </a:solidFill>
              </a:rPr>
              <a:t>Pervasive Physical Access Barriers</a:t>
            </a:r>
          </a:p>
        </p:txBody>
      </p:sp>
      <p:sp>
        <p:nvSpPr>
          <p:cNvPr id="5" name="AutoShape 2">
            <a:extLst>
              <a:ext uri="{FF2B5EF4-FFF2-40B4-BE49-F238E27FC236}">
                <a16:creationId xmlns:a16="http://schemas.microsoft.com/office/drawing/2014/main" id="{7E1FDFF4-1BB5-2104-F50B-B115A7F63FCC}"/>
              </a:ext>
            </a:extLst>
          </p:cNvPr>
          <p:cNvSpPr>
            <a:spLocks noGrp="1"/>
          </p:cNvSpPr>
          <p:nvPr>
            <p:ph idx="1"/>
          </p:nvPr>
        </p:nvSpPr>
        <p:spPr>
          <a:xfrm flipV="1">
            <a:off x="1158864" y="1846436"/>
            <a:ext cx="8424523" cy="0"/>
          </a:xfrm>
          <a:prstGeom prst="line">
            <a:avLst/>
          </a:prstGeom>
          <a:ln w="38100" cap="flat">
            <a:solidFill>
              <a:srgbClr val="4F002A"/>
            </a:solidFill>
            <a:prstDash val="solid"/>
            <a:headEnd type="none" w="sm" len="sm"/>
            <a:tailEnd type="none" w="sm" len="sm"/>
          </a:ln>
        </p:spPr>
        <p:txBody>
          <a:bodyPr>
            <a:normAutofit fontScale="25000" lnSpcReduction="20000"/>
          </a:bodyPr>
          <a:lstStyle/>
          <a:p>
            <a:endParaRPr lang="en-US" dirty="0"/>
          </a:p>
        </p:txBody>
      </p:sp>
      <p:sp>
        <p:nvSpPr>
          <p:cNvPr id="4" name="Slide Number Placeholder 3">
            <a:extLst>
              <a:ext uri="{FF2B5EF4-FFF2-40B4-BE49-F238E27FC236}">
                <a16:creationId xmlns:a16="http://schemas.microsoft.com/office/drawing/2014/main" id="{15B3FCD0-ABC8-6CD5-F9FD-8881C55984DD}"/>
              </a:ext>
            </a:extLst>
          </p:cNvPr>
          <p:cNvSpPr>
            <a:spLocks noGrp="1"/>
          </p:cNvSpPr>
          <p:nvPr>
            <p:ph type="sldNum" sz="quarter" idx="4"/>
          </p:nvPr>
        </p:nvSpPr>
        <p:spPr/>
        <p:txBody>
          <a:bodyPr/>
          <a:lstStyle/>
          <a:p>
            <a:fld id="{294A09A9-5501-47C1-A89A-A340965A2BE2}" type="slidenum">
              <a:rPr lang="en-US" smtClean="0"/>
              <a:pPr/>
              <a:t>3</a:t>
            </a:fld>
            <a:endParaRPr lang="en-US" dirty="0"/>
          </a:p>
        </p:txBody>
      </p:sp>
      <p:sp>
        <p:nvSpPr>
          <p:cNvPr id="3" name="TextBox 2">
            <a:extLst>
              <a:ext uri="{FF2B5EF4-FFF2-40B4-BE49-F238E27FC236}">
                <a16:creationId xmlns:a16="http://schemas.microsoft.com/office/drawing/2014/main" id="{7FD84EB6-C396-EC0C-7777-88874EECBCD5}"/>
              </a:ext>
            </a:extLst>
          </p:cNvPr>
          <p:cNvSpPr txBox="1"/>
          <p:nvPr/>
        </p:nvSpPr>
        <p:spPr>
          <a:xfrm>
            <a:off x="1158864" y="1858531"/>
            <a:ext cx="4937136" cy="4955203"/>
          </a:xfrm>
          <a:prstGeom prst="rect">
            <a:avLst/>
          </a:prstGeom>
          <a:noFill/>
        </p:spPr>
        <p:txBody>
          <a:bodyPr wrap="square" rtlCol="0">
            <a:spAutoFit/>
          </a:bodyPr>
          <a:lstStyle/>
          <a:p>
            <a:r>
              <a:rPr lang="en-US" sz="2400" b="1" dirty="0"/>
              <a:t>Parking Barriers</a:t>
            </a:r>
          </a:p>
          <a:p>
            <a:pPr marL="342900" indent="-342900">
              <a:buFont typeface="Arial" panose="020B0604020202020204" pitchFamily="34" charset="0"/>
              <a:buChar char="•"/>
            </a:pPr>
            <a:r>
              <a:rPr lang="en-US" sz="2000" dirty="0"/>
              <a:t>Insufficient number of disabled parking spots</a:t>
            </a:r>
          </a:p>
          <a:p>
            <a:pPr marL="342900" indent="-342900">
              <a:buFont typeface="Arial" panose="020B0604020202020204" pitchFamily="34" charset="0"/>
              <a:buChar char="•"/>
            </a:pPr>
            <a:r>
              <a:rPr lang="en-US" sz="2000" dirty="0"/>
              <a:t>Incorrect striping</a:t>
            </a:r>
          </a:p>
          <a:p>
            <a:pPr marL="342900" indent="-342900">
              <a:buFont typeface="Arial" panose="020B0604020202020204" pitchFamily="34" charset="0"/>
              <a:buChar char="•"/>
            </a:pPr>
            <a:r>
              <a:rPr lang="en-US" sz="2000" dirty="0"/>
              <a:t>Cracked and broken asphalt</a:t>
            </a:r>
          </a:p>
          <a:p>
            <a:pPr marL="342900" indent="-342900">
              <a:buFont typeface="Arial" panose="020B0604020202020204" pitchFamily="34" charset="0"/>
              <a:buChar char="•"/>
            </a:pPr>
            <a:r>
              <a:rPr lang="en-US" sz="2000" dirty="0"/>
              <a:t>Excessive running and cross slopes</a:t>
            </a:r>
          </a:p>
          <a:p>
            <a:endParaRPr lang="en-US" sz="2000" dirty="0"/>
          </a:p>
          <a:p>
            <a:r>
              <a:rPr lang="en-US" sz="2400" b="1" dirty="0"/>
              <a:t>Maintenance Barriers</a:t>
            </a:r>
          </a:p>
          <a:p>
            <a:pPr marL="342900" indent="-342900">
              <a:buFont typeface="Arial" panose="020B0604020202020204" pitchFamily="34" charset="0"/>
              <a:buChar char="•"/>
            </a:pPr>
            <a:r>
              <a:rPr lang="en-US" sz="2000" dirty="0"/>
              <a:t>Uneven and rutted decomposed granite</a:t>
            </a:r>
          </a:p>
          <a:p>
            <a:pPr marL="342900" indent="-342900">
              <a:buFont typeface="Arial" panose="020B0604020202020204" pitchFamily="34" charset="0"/>
              <a:buChar char="•"/>
            </a:pPr>
            <a:r>
              <a:rPr lang="en-US" sz="2000" dirty="0"/>
              <a:t>Excessive door pressure</a:t>
            </a:r>
          </a:p>
          <a:p>
            <a:pPr marL="342900" indent="-342900">
              <a:buFont typeface="Arial" panose="020B0604020202020204" pitchFamily="34" charset="0"/>
              <a:buChar char="•"/>
            </a:pPr>
            <a:r>
              <a:rPr lang="en-US" sz="2000" dirty="0"/>
              <a:t>Door opening/closing speeds</a:t>
            </a:r>
          </a:p>
          <a:p>
            <a:pPr marL="342900" indent="-342900">
              <a:buFont typeface="Arial" panose="020B0604020202020204" pitchFamily="34" charset="0"/>
              <a:buChar char="•"/>
            </a:pPr>
            <a:r>
              <a:rPr lang="en-US" sz="2000" dirty="0"/>
              <a:t>Sink drainpipe insulation</a:t>
            </a:r>
          </a:p>
          <a:p>
            <a:pPr marL="342900" indent="-342900">
              <a:buFont typeface="Arial" panose="020B0604020202020204" pitchFamily="34" charset="0"/>
              <a:buChar char="•"/>
            </a:pPr>
            <a:endParaRPr lang="en-US" sz="2000" dirty="0"/>
          </a:p>
          <a:p>
            <a:endParaRPr lang="en-US" sz="2400" dirty="0"/>
          </a:p>
          <a:p>
            <a:endParaRPr lang="en-US" sz="2400" dirty="0"/>
          </a:p>
        </p:txBody>
      </p:sp>
      <p:sp>
        <p:nvSpPr>
          <p:cNvPr id="7" name="TextBox 6">
            <a:extLst>
              <a:ext uri="{FF2B5EF4-FFF2-40B4-BE49-F238E27FC236}">
                <a16:creationId xmlns:a16="http://schemas.microsoft.com/office/drawing/2014/main" id="{4520A851-3C0F-FBCC-6A8B-F0DD1C4F387F}"/>
              </a:ext>
            </a:extLst>
          </p:cNvPr>
          <p:cNvSpPr txBox="1"/>
          <p:nvPr/>
        </p:nvSpPr>
        <p:spPr>
          <a:xfrm>
            <a:off x="6048455" y="1858530"/>
            <a:ext cx="4781841" cy="5509200"/>
          </a:xfrm>
          <a:prstGeom prst="rect">
            <a:avLst/>
          </a:prstGeom>
          <a:noFill/>
        </p:spPr>
        <p:txBody>
          <a:bodyPr wrap="square" rtlCol="0">
            <a:spAutoFit/>
          </a:bodyPr>
          <a:lstStyle/>
          <a:p>
            <a:r>
              <a:rPr lang="en-US" sz="2400" b="1" dirty="0"/>
              <a:t>Bathroom Barriers</a:t>
            </a:r>
          </a:p>
          <a:p>
            <a:pPr marL="342900" indent="-342900">
              <a:buFont typeface="Arial" panose="020B0604020202020204" pitchFamily="34" charset="0"/>
              <a:buChar char="•"/>
            </a:pPr>
            <a:r>
              <a:rPr lang="en-US" sz="2000" dirty="0"/>
              <a:t>Narrow doorways</a:t>
            </a:r>
          </a:p>
          <a:p>
            <a:pPr marL="342900" indent="-342900">
              <a:buFont typeface="Arial" panose="020B0604020202020204" pitchFamily="34" charset="0"/>
              <a:buChar char="•"/>
            </a:pPr>
            <a:r>
              <a:rPr lang="en-US" sz="2000" dirty="0"/>
              <a:t>Narrow bathroom stalls</a:t>
            </a:r>
          </a:p>
          <a:p>
            <a:pPr marL="342900" indent="-342900">
              <a:buFont typeface="Arial" panose="020B0604020202020204" pitchFamily="34" charset="0"/>
              <a:buChar char="•"/>
            </a:pPr>
            <a:r>
              <a:rPr lang="en-US" sz="2000" dirty="0"/>
              <a:t>Bathroom stalls without grab bars</a:t>
            </a:r>
          </a:p>
          <a:p>
            <a:pPr marL="342900" indent="-342900">
              <a:buFont typeface="Arial" panose="020B0604020202020204" pitchFamily="34" charset="0"/>
              <a:buChar char="•"/>
            </a:pPr>
            <a:endParaRPr lang="en-US" sz="2000" dirty="0"/>
          </a:p>
          <a:p>
            <a:endParaRPr lang="en-US" sz="2000" b="1" u="sng" dirty="0"/>
          </a:p>
          <a:p>
            <a:endParaRPr lang="en-US" sz="2000" b="1" u="sng" dirty="0"/>
          </a:p>
          <a:p>
            <a:r>
              <a:rPr lang="en-US" sz="2400" b="1" dirty="0"/>
              <a:t>Entrance and Path of Travel Barriers</a:t>
            </a:r>
          </a:p>
          <a:p>
            <a:pPr marL="342900" indent="-342900">
              <a:buFont typeface="Arial" panose="020B0604020202020204" pitchFamily="34" charset="0"/>
              <a:buChar char="•"/>
            </a:pPr>
            <a:r>
              <a:rPr lang="en-US" sz="2000" dirty="0"/>
              <a:t>Lack of accessible route to park features (e.g., play structures, picnic tables, ball fields)</a:t>
            </a:r>
          </a:p>
          <a:p>
            <a:pPr marL="342900" indent="-342900">
              <a:buFont typeface="Arial" panose="020B0604020202020204" pitchFamily="34" charset="0"/>
              <a:buChar char="•"/>
            </a:pPr>
            <a:r>
              <a:rPr lang="en-US" sz="2000" dirty="0"/>
              <a:t>Cracked and broken walkways</a:t>
            </a:r>
          </a:p>
          <a:p>
            <a:pPr marL="342900" indent="-342900">
              <a:buFont typeface="Arial" panose="020B0604020202020204" pitchFamily="34" charset="0"/>
              <a:buChar char="•"/>
            </a:pPr>
            <a:r>
              <a:rPr lang="en-US" sz="2000" dirty="0"/>
              <a:t>Excessive running and cross slopes</a:t>
            </a:r>
          </a:p>
          <a:p>
            <a:pPr marL="342900" indent="-342900">
              <a:buFont typeface="Arial" panose="020B0604020202020204" pitchFamily="34" charset="0"/>
              <a:buChar char="•"/>
            </a:pPr>
            <a:r>
              <a:rPr lang="en-US" sz="2000" dirty="0"/>
              <a:t>Excessive drop offs </a:t>
            </a:r>
          </a:p>
          <a:p>
            <a:endParaRPr lang="en-US" sz="2000" dirty="0"/>
          </a:p>
          <a:p>
            <a:endParaRPr lang="en-US" sz="2000" b="1" u="sng" dirty="0"/>
          </a:p>
          <a:p>
            <a:endParaRPr lang="en-US" sz="2400" dirty="0"/>
          </a:p>
        </p:txBody>
      </p:sp>
    </p:spTree>
    <p:extLst>
      <p:ext uri="{BB962C8B-B14F-4D97-AF65-F5344CB8AC3E}">
        <p14:creationId xmlns:p14="http://schemas.microsoft.com/office/powerpoint/2010/main" val="1804444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0E418-071C-1758-EF5D-0330E05842FD}"/>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9AD24FB3-F3C9-90CB-7EB0-E8F481AD05DD}"/>
              </a:ext>
            </a:extLst>
          </p:cNvPr>
          <p:cNvGraphicFramePr>
            <a:graphicFrameLocks noGrp="1"/>
          </p:cNvGraphicFramePr>
          <p:nvPr/>
        </p:nvGraphicFramePr>
        <p:xfrm>
          <a:off x="5067300" y="1452687"/>
          <a:ext cx="7093244" cy="1737360"/>
        </p:xfrm>
        <a:graphic>
          <a:graphicData uri="http://schemas.openxmlformats.org/drawingml/2006/table">
            <a:tbl>
              <a:tblPr bandRow="1">
                <a:tableStyleId>{5C22544A-7EE6-4342-B048-85BDC9FD1C3A}</a:tableStyleId>
              </a:tblPr>
              <a:tblGrid>
                <a:gridCol w="1719979">
                  <a:extLst>
                    <a:ext uri="{9D8B030D-6E8A-4147-A177-3AD203B41FA5}">
                      <a16:colId xmlns:a16="http://schemas.microsoft.com/office/drawing/2014/main" val="3413229944"/>
                    </a:ext>
                  </a:extLst>
                </a:gridCol>
                <a:gridCol w="5373265">
                  <a:extLst>
                    <a:ext uri="{9D8B030D-6E8A-4147-A177-3AD203B41FA5}">
                      <a16:colId xmlns:a16="http://schemas.microsoft.com/office/drawing/2014/main" val="417553758"/>
                    </a:ext>
                  </a:extLst>
                </a:gridCol>
              </a:tblGrid>
              <a:tr h="199222">
                <a:tc>
                  <a:txBody>
                    <a:bodyPr/>
                    <a:lstStyle/>
                    <a:p>
                      <a:pPr algn="ctr"/>
                      <a:r>
                        <a:rPr lang="en-US" sz="1600" b="1" dirty="0">
                          <a:latin typeface="+mn-lt"/>
                        </a:rPr>
                        <a:t>Barrier</a:t>
                      </a:r>
                    </a:p>
                  </a:txBody>
                  <a:tcPr anchor="ctr">
                    <a:lnR w="9525" cap="flat" cmpd="sng" algn="ctr">
                      <a:noFill/>
                      <a:prstDash val="solid"/>
                      <a:round/>
                      <a:headEnd type="none" w="med" len="med"/>
                      <a:tailEnd type="none" w="med" len="med"/>
                    </a:lnR>
                    <a:lnB w="9525" cap="flat" cmpd="sng" algn="ctr">
                      <a:noFill/>
                      <a:prstDash val="solid"/>
                      <a:round/>
                      <a:headEnd type="none" w="med" len="med"/>
                      <a:tailEnd type="none" w="med" len="med"/>
                    </a:lnB>
                    <a:solidFill>
                      <a:schemeClr val="accent6">
                        <a:lumMod val="60000"/>
                        <a:lumOff val="40000"/>
                      </a:schemeClr>
                    </a:solidFill>
                  </a:tcPr>
                </a:tc>
                <a:tc>
                  <a:txBody>
                    <a:bodyPr/>
                    <a:lstStyle/>
                    <a:p>
                      <a:pPr algn="l"/>
                      <a:r>
                        <a:rPr lang="en-US" sz="1600" dirty="0">
                          <a:latin typeface="+mn-lt"/>
                        </a:rPr>
                        <a:t>Path of Travel</a:t>
                      </a:r>
                    </a:p>
                  </a:txBody>
                  <a:tcPr anchor="ctr">
                    <a:lnL w="9525" cap="flat" cmpd="sng" algn="ctr">
                      <a:noFill/>
                      <a:prstDash val="solid"/>
                      <a:round/>
                      <a:headEnd type="none" w="med" len="med"/>
                      <a:tailEnd type="none" w="med" len="med"/>
                    </a:lnL>
                    <a:lnB w="9525" cap="flat" cmpd="sng" algn="ctr">
                      <a:no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37589645"/>
                  </a:ext>
                </a:extLst>
              </a:tr>
              <a:tr h="488998">
                <a:tc>
                  <a:txBody>
                    <a:bodyPr/>
                    <a:lstStyle/>
                    <a:p>
                      <a:pPr algn="ctr"/>
                      <a:r>
                        <a:rPr lang="en-US" sz="1600" b="1" i="0" u="none" strike="noStrike" kern="1200" baseline="0">
                          <a:solidFill>
                            <a:schemeClr val="dk1"/>
                          </a:solidFill>
                          <a:latin typeface="+mn-lt"/>
                          <a:ea typeface="+mn-ea"/>
                          <a:cs typeface="+mn-cs"/>
                        </a:rPr>
                        <a:t>Standard</a:t>
                      </a:r>
                      <a:endParaRPr lang="en-US" sz="1600" b="1">
                        <a:latin typeface="+mn-lt"/>
                      </a:endParaRPr>
                    </a:p>
                  </a:txBody>
                  <a:tcPr anchor="ctr">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6">
                        <a:lumMod val="40000"/>
                        <a:lumOff val="60000"/>
                      </a:schemeClr>
                    </a:solidFill>
                  </a:tcPr>
                </a:tc>
                <a:tc>
                  <a:txBody>
                    <a:bodyPr/>
                    <a:lstStyle/>
                    <a:p>
                      <a:pPr marL="0" indent="0" algn="l">
                        <a:buFont typeface="Arial" panose="020B0604020202020204" pitchFamily="34" charset="0"/>
                        <a:buNone/>
                      </a:pPr>
                      <a:r>
                        <a:rPr lang="en-US" sz="1600" dirty="0">
                          <a:latin typeface="+mn-lt"/>
                        </a:rPr>
                        <a:t>Ramp runs shall have a running slope not steeper than 1:12 (8.33%). 2010 ADAS 202.4, 305.2; 2010 CBC 1124B.2.1, 1127B.5.3.</a:t>
                      </a:r>
                    </a:p>
                  </a:txBody>
                  <a:tcPr anchor="ctr">
                    <a:lnL w="9525" cap="flat" cmpd="sng" algn="ctr">
                      <a:noFill/>
                      <a:prstDash val="solid"/>
                      <a:round/>
                      <a:headEnd type="none" w="med" len="med"/>
                      <a:tailEnd type="none" w="med" len="med"/>
                    </a:lnL>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DF0F3"/>
                    </a:solidFill>
                  </a:tcPr>
                </a:tc>
                <a:extLst>
                  <a:ext uri="{0D108BD9-81ED-4DB2-BD59-A6C34878D82A}">
                    <a16:rowId xmlns:a16="http://schemas.microsoft.com/office/drawing/2014/main" val="897846055"/>
                  </a:ext>
                </a:extLst>
              </a:tr>
              <a:tr h="344110">
                <a:tc>
                  <a:txBody>
                    <a:bodyPr/>
                    <a:lstStyle/>
                    <a:p>
                      <a:pPr algn="ctr"/>
                      <a:r>
                        <a:rPr lang="en-US" sz="1600" b="1" dirty="0">
                          <a:latin typeface="+mn-lt"/>
                        </a:rPr>
                        <a:t>As-Built Description</a:t>
                      </a:r>
                    </a:p>
                  </a:txBody>
                  <a:tcPr anchor="ctr">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6">
                        <a:lumMod val="60000"/>
                        <a:lumOff val="40000"/>
                      </a:schemeClr>
                    </a:solidFill>
                  </a:tcPr>
                </a:tc>
                <a:tc>
                  <a:txBody>
                    <a:bodyPr/>
                    <a:lstStyle/>
                    <a:p>
                      <a:r>
                        <a:rPr lang="en-US" sz="1600" dirty="0">
                          <a:latin typeface="+mn-lt"/>
                        </a:rPr>
                        <a:t>The ramp’s running slope measures up to 14.2%.</a:t>
                      </a:r>
                      <a:endParaRPr lang="en-US" sz="1600" dirty="0">
                        <a:solidFill>
                          <a:srgbClr val="FF0000"/>
                        </a:solidFill>
                        <a:latin typeface="+mn-lt"/>
                      </a:endParaRPr>
                    </a:p>
                  </a:txBody>
                  <a:tcPr anchor="ctr">
                    <a:lnL w="9525" cap="flat" cmpd="sng" algn="ctr">
                      <a:noFill/>
                      <a:prstDash val="solid"/>
                      <a:round/>
                      <a:headEnd type="none" w="med" len="med"/>
                      <a:tailEnd type="none" w="med" len="med"/>
                    </a:lnL>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02644110"/>
                  </a:ext>
                </a:extLst>
              </a:tr>
            </a:tbl>
          </a:graphicData>
        </a:graphic>
      </p:graphicFrame>
      <p:grpSp>
        <p:nvGrpSpPr>
          <p:cNvPr id="9" name="Group 8">
            <a:extLst>
              <a:ext uri="{FF2B5EF4-FFF2-40B4-BE49-F238E27FC236}">
                <a16:creationId xmlns:a16="http://schemas.microsoft.com/office/drawing/2014/main" id="{3A0AE201-11A6-11CB-F031-201240E5DA0B}"/>
              </a:ext>
            </a:extLst>
          </p:cNvPr>
          <p:cNvGrpSpPr/>
          <p:nvPr/>
        </p:nvGrpSpPr>
        <p:grpSpPr>
          <a:xfrm>
            <a:off x="349421" y="1452687"/>
            <a:ext cx="4327067" cy="3213390"/>
            <a:chOff x="400509" y="1834855"/>
            <a:chExt cx="3505200" cy="2603050"/>
          </a:xfrm>
        </p:grpSpPr>
        <p:pic>
          <p:nvPicPr>
            <p:cNvPr id="2" name="Picture 1">
              <a:extLst>
                <a:ext uri="{FF2B5EF4-FFF2-40B4-BE49-F238E27FC236}">
                  <a16:creationId xmlns:a16="http://schemas.microsoft.com/office/drawing/2014/main" id="{3F548A1F-31B6-536B-8666-6F6F5886662B}"/>
                </a:ext>
              </a:extLst>
            </p:cNvPr>
            <p:cNvPicPr>
              <a:picLocks noChangeAspect="1"/>
            </p:cNvPicPr>
            <p:nvPr/>
          </p:nvPicPr>
          <p:blipFill>
            <a:blip r:embed="rId2">
              <a:extLst>
                <a:ext uri="{28A0092B-C50C-407E-A947-70E740481C1C}">
                  <a14:useLocalDpi xmlns:a14="http://schemas.microsoft.com/office/drawing/2010/main" val="0"/>
                </a:ext>
              </a:extLst>
            </a:blip>
            <a:srcRect l="2195" t="2195" r="2195" b="51639"/>
            <a:stretch>
              <a:fillRect/>
            </a:stretch>
          </p:blipFill>
          <p:spPr bwMode="auto">
            <a:xfrm>
              <a:off x="400509" y="1834855"/>
              <a:ext cx="3505200" cy="2603050"/>
            </a:xfrm>
            <a:prstGeom prst="rect">
              <a:avLst/>
            </a:prstGeom>
            <a:ln w="38100">
              <a:solidFill>
                <a:srgbClr val="FFFF00"/>
              </a:solidFill>
            </a:ln>
            <a:effectLst>
              <a:outerShdw blurRad="203200" dist="101600" dir="5400000" algn="t" rotWithShape="0">
                <a:prstClr val="black">
                  <a:alpha val="73000"/>
                </a:prstClr>
              </a:outerShdw>
            </a:effectLst>
          </p:spPr>
        </p:pic>
        <p:cxnSp>
          <p:nvCxnSpPr>
            <p:cNvPr id="5" name="Straight Arrow Connector 4">
              <a:extLst>
                <a:ext uri="{FF2B5EF4-FFF2-40B4-BE49-F238E27FC236}">
                  <a16:creationId xmlns:a16="http://schemas.microsoft.com/office/drawing/2014/main" id="{F5D52EA0-458B-1282-3CA7-C6DC6F137A21}"/>
                </a:ext>
              </a:extLst>
            </p:cNvPr>
            <p:cNvCxnSpPr>
              <a:cxnSpLocks/>
            </p:cNvCxnSpPr>
            <p:nvPr/>
          </p:nvCxnSpPr>
          <p:spPr>
            <a:xfrm>
              <a:off x="1956155" y="2634896"/>
              <a:ext cx="753828" cy="890897"/>
            </a:xfrm>
            <a:prstGeom prst="straightConnector1">
              <a:avLst/>
            </a:prstGeom>
            <a:ln w="57150">
              <a:solidFill>
                <a:srgbClr val="FF0000"/>
              </a:solidFill>
              <a:headEnd type="triangle"/>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201F84D2-C276-7F72-2000-3DB66FB8BC11}"/>
                </a:ext>
              </a:extLst>
            </p:cNvPr>
            <p:cNvSpPr/>
            <p:nvPr/>
          </p:nvSpPr>
          <p:spPr>
            <a:xfrm>
              <a:off x="1720219" y="2949812"/>
              <a:ext cx="394227" cy="532706"/>
            </a:xfrm>
            <a:prstGeom prst="rect">
              <a:avLst/>
            </a:prstGeom>
            <a:ln w="57150">
              <a:solidFill>
                <a:srgbClr val="FF0000"/>
              </a:solidFill>
              <a:headEnd type="triangle"/>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 name="TextBox 5">
            <a:extLst>
              <a:ext uri="{FF2B5EF4-FFF2-40B4-BE49-F238E27FC236}">
                <a16:creationId xmlns:a16="http://schemas.microsoft.com/office/drawing/2014/main" id="{85214E29-FEDC-F326-0246-E6B64B896A12}"/>
              </a:ext>
            </a:extLst>
          </p:cNvPr>
          <p:cNvSpPr txBox="1"/>
          <p:nvPr/>
        </p:nvSpPr>
        <p:spPr>
          <a:xfrm>
            <a:off x="352479" y="4435245"/>
            <a:ext cx="3046041" cy="230832"/>
          </a:xfrm>
          <a:prstGeom prst="rect">
            <a:avLst/>
          </a:prstGeom>
          <a:solidFill>
            <a:schemeClr val="tx1">
              <a:lumMod val="95000"/>
              <a:lumOff val="5000"/>
              <a:alpha val="37000"/>
            </a:schemeClr>
          </a:solidFill>
        </p:spPr>
        <p:txBody>
          <a:bodyPr wrap="square" rtlCol="0">
            <a:spAutoFit/>
          </a:bodyPr>
          <a:lstStyle>
            <a:defPPr>
              <a:defRPr lang="en-US"/>
            </a:defPPr>
            <a:lvl1pPr>
              <a:defRPr sz="900">
                <a:solidFill>
                  <a:schemeClr val="bg1"/>
                </a:solidFill>
              </a:defRPr>
            </a:lvl1pPr>
          </a:lstStyle>
          <a:p>
            <a:r>
              <a:rPr lang="en-US" dirty="0"/>
              <a:t>Safdie Rule 26 Report, Appx. A, Page A217, Photo 10</a:t>
            </a:r>
          </a:p>
        </p:txBody>
      </p:sp>
      <p:pic>
        <p:nvPicPr>
          <p:cNvPr id="3" name="Picture 2">
            <a:extLst>
              <a:ext uri="{FF2B5EF4-FFF2-40B4-BE49-F238E27FC236}">
                <a16:creationId xmlns:a16="http://schemas.microsoft.com/office/drawing/2014/main" id="{5B08B721-A93B-D2C3-8828-D3450B3D025C}"/>
              </a:ext>
            </a:extLst>
          </p:cNvPr>
          <p:cNvPicPr>
            <a:picLocks noChangeAspect="1"/>
          </p:cNvPicPr>
          <p:nvPr/>
        </p:nvPicPr>
        <p:blipFill>
          <a:blip r:embed="rId2">
            <a:extLst>
              <a:ext uri="{28A0092B-C50C-407E-A947-70E740481C1C}">
                <a14:useLocalDpi xmlns:a14="http://schemas.microsoft.com/office/drawing/2010/main" val="0"/>
              </a:ext>
            </a:extLst>
          </a:blip>
          <a:srcRect l="2195" t="68785" r="2195" b="10703"/>
          <a:stretch>
            <a:fillRect/>
          </a:stretch>
        </p:blipFill>
        <p:spPr bwMode="auto">
          <a:xfrm>
            <a:off x="3455380" y="3840652"/>
            <a:ext cx="6721354" cy="2217747"/>
          </a:xfrm>
          <a:prstGeom prst="rect">
            <a:avLst/>
          </a:prstGeom>
          <a:ln w="57150">
            <a:solidFill>
              <a:srgbClr val="FF0000"/>
            </a:solidFill>
          </a:ln>
          <a:effectLst>
            <a:outerShdw blurRad="203200" dist="101600" dir="5400000" algn="t" rotWithShape="0">
              <a:prstClr val="black">
                <a:alpha val="73000"/>
              </a:prstClr>
            </a:outerShdw>
          </a:effectLst>
        </p:spPr>
      </p:pic>
      <p:sp>
        <p:nvSpPr>
          <p:cNvPr id="8" name="TextBox 7">
            <a:extLst>
              <a:ext uri="{FF2B5EF4-FFF2-40B4-BE49-F238E27FC236}">
                <a16:creationId xmlns:a16="http://schemas.microsoft.com/office/drawing/2014/main" id="{415EC01A-9505-837D-0FD1-F27728EA4622}"/>
              </a:ext>
            </a:extLst>
          </p:cNvPr>
          <p:cNvSpPr txBox="1"/>
          <p:nvPr/>
        </p:nvSpPr>
        <p:spPr>
          <a:xfrm>
            <a:off x="3455380" y="5827567"/>
            <a:ext cx="6721354" cy="230832"/>
          </a:xfrm>
          <a:prstGeom prst="rect">
            <a:avLst/>
          </a:prstGeom>
          <a:solidFill>
            <a:schemeClr val="tx1">
              <a:lumMod val="95000"/>
              <a:lumOff val="5000"/>
              <a:alpha val="37000"/>
            </a:schemeClr>
          </a:solidFill>
        </p:spPr>
        <p:txBody>
          <a:bodyPr wrap="square" rtlCol="0">
            <a:spAutoFit/>
          </a:bodyPr>
          <a:lstStyle>
            <a:defPPr>
              <a:defRPr lang="en-US"/>
            </a:defPPr>
            <a:lvl1pPr>
              <a:defRPr sz="900">
                <a:solidFill>
                  <a:schemeClr val="bg1"/>
                </a:solidFill>
              </a:defRPr>
            </a:lvl1pPr>
          </a:lstStyle>
          <a:p>
            <a:r>
              <a:rPr lang="en-US" dirty="0"/>
              <a:t>Safdie Rule 26 Report, Appx. A, Page A217, Photo 10</a:t>
            </a:r>
          </a:p>
        </p:txBody>
      </p:sp>
    </p:spTree>
    <p:extLst>
      <p:ext uri="{BB962C8B-B14F-4D97-AF65-F5344CB8AC3E}">
        <p14:creationId xmlns:p14="http://schemas.microsoft.com/office/powerpoint/2010/main" val="8271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FFE3E-4FA6-CBD6-B685-A1A9D71E00A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5EE8A87-66E7-7E53-3344-EBB53FC3036E}"/>
              </a:ext>
            </a:extLst>
          </p:cNvPr>
          <p:cNvSpPr>
            <a:spLocks noGrp="1"/>
          </p:cNvSpPr>
          <p:nvPr>
            <p:ph type="body" sz="quarter" idx="12"/>
          </p:nvPr>
        </p:nvSpPr>
        <p:spPr/>
        <p:txBody>
          <a:bodyPr vert="horz" lIns="91440" tIns="45720" rIns="91440" bIns="45720" rtlCol="0" anchor="ctr">
            <a:noAutofit/>
          </a:bodyPr>
          <a:lstStyle/>
          <a:p>
            <a:pPr marL="0" marR="0" lvl="0" indent="0" algn="l" defTabSz="1219170" rtl="0" eaLnBrk="1" fontAlgn="auto" latinLnBrk="0" hangingPunct="1">
              <a:lnSpc>
                <a:spcPct val="100000"/>
              </a:lnSpc>
              <a:spcBef>
                <a:spcPts val="0"/>
              </a:spcBef>
              <a:spcAft>
                <a:spcPts val="0"/>
              </a:spcAft>
              <a:buClr>
                <a:srgbClr val="00ADB4"/>
              </a:buClr>
              <a:buSzTx/>
              <a:buFont typeface="Wingdings 3" panose="05040102010807070707" pitchFamily="18" charset="2"/>
              <a:buNone/>
              <a:tabLst/>
              <a:defRPr/>
            </a:pPr>
            <a:r>
              <a:rPr kumimoji="0" lang="en-US" sz="3600" b="1" i="0" u="none" strike="noStrike" kern="1200" cap="none" spc="0" normalizeH="0" baseline="0" noProof="0" dirty="0">
                <a:ln>
                  <a:noFill/>
                </a:ln>
                <a:solidFill>
                  <a:prstClr val="white"/>
                </a:solidFill>
                <a:effectLst/>
                <a:uLnTx/>
                <a:uFillTx/>
                <a:latin typeface="Arial"/>
                <a:ea typeface="+mn-ea"/>
                <a:cs typeface="+mn-cs"/>
              </a:rPr>
              <a:t>Northridge Recreation Center</a:t>
            </a:r>
          </a:p>
        </p:txBody>
      </p:sp>
      <p:graphicFrame>
        <p:nvGraphicFramePr>
          <p:cNvPr id="6" name="Table 5">
            <a:extLst>
              <a:ext uri="{FF2B5EF4-FFF2-40B4-BE49-F238E27FC236}">
                <a16:creationId xmlns:a16="http://schemas.microsoft.com/office/drawing/2014/main" id="{B94C954A-56D3-2860-BC0C-7D570BA73017}"/>
              </a:ext>
            </a:extLst>
          </p:cNvPr>
          <p:cNvGraphicFramePr>
            <a:graphicFrameLocks noGrp="1"/>
          </p:cNvGraphicFramePr>
          <p:nvPr/>
        </p:nvGraphicFramePr>
        <p:xfrm>
          <a:off x="5067300" y="1452687"/>
          <a:ext cx="7093244" cy="1828225"/>
        </p:xfrm>
        <a:graphic>
          <a:graphicData uri="http://schemas.openxmlformats.org/drawingml/2006/table">
            <a:tbl>
              <a:tblPr bandRow="1">
                <a:tableStyleId>{5C22544A-7EE6-4342-B048-85BDC9FD1C3A}</a:tableStyleId>
              </a:tblPr>
              <a:tblGrid>
                <a:gridCol w="1719978">
                  <a:extLst>
                    <a:ext uri="{9D8B030D-6E8A-4147-A177-3AD203B41FA5}">
                      <a16:colId xmlns:a16="http://schemas.microsoft.com/office/drawing/2014/main" val="3413229944"/>
                    </a:ext>
                  </a:extLst>
                </a:gridCol>
                <a:gridCol w="5373266">
                  <a:extLst>
                    <a:ext uri="{9D8B030D-6E8A-4147-A177-3AD203B41FA5}">
                      <a16:colId xmlns:a16="http://schemas.microsoft.com/office/drawing/2014/main" val="417553758"/>
                    </a:ext>
                  </a:extLst>
                </a:gridCol>
              </a:tblGrid>
              <a:tr h="415218">
                <a:tc>
                  <a:txBody>
                    <a:bodyPr/>
                    <a:lstStyle/>
                    <a:p>
                      <a:pPr algn="ctr"/>
                      <a:r>
                        <a:rPr lang="en-US" sz="1600" b="1">
                          <a:solidFill>
                            <a:schemeClr val="tx1"/>
                          </a:solidFill>
                          <a:latin typeface="+mn-lt"/>
                        </a:rPr>
                        <a:t>Barrier</a:t>
                      </a:r>
                    </a:p>
                  </a:txBody>
                  <a:tcPr anchor="ctr">
                    <a:lnR w="9525" cap="flat" cmpd="sng" algn="ctr">
                      <a:noFill/>
                      <a:prstDash val="solid"/>
                      <a:round/>
                      <a:headEnd type="none" w="med" len="med"/>
                      <a:tailEnd type="none" w="med" len="med"/>
                    </a:lnR>
                    <a:lnB w="9525" cap="flat" cmpd="sng" algn="ctr">
                      <a:noFill/>
                      <a:prstDash val="solid"/>
                      <a:round/>
                      <a:headEnd type="none" w="med" len="med"/>
                      <a:tailEnd type="none" w="med" len="med"/>
                    </a:lnB>
                    <a:solidFill>
                      <a:srgbClr val="AEB8C6"/>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a:solidFill>
                            <a:schemeClr val="tx1"/>
                          </a:solidFill>
                        </a:rPr>
                        <a:t>Path of Travel - Dodger’s Dream Field</a:t>
                      </a:r>
                      <a:endParaRPr lang="en-US" sz="1600">
                        <a:solidFill>
                          <a:schemeClr val="tx1"/>
                        </a:solidFill>
                        <a:latin typeface="+mn-lt"/>
                      </a:endParaRPr>
                    </a:p>
                  </a:txBody>
                  <a:tcPr anchor="ctr">
                    <a:lnL w="9525" cap="flat" cmpd="sng" algn="ctr">
                      <a:noFill/>
                      <a:prstDash val="solid"/>
                      <a:round/>
                      <a:headEnd type="none" w="med" len="med"/>
                      <a:tailEnd type="none" w="med" len="med"/>
                    </a:lnL>
                    <a:lnB w="9525" cap="flat" cmpd="sng" algn="ctr">
                      <a:no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37589645"/>
                  </a:ext>
                </a:extLst>
              </a:tr>
              <a:tr h="590047">
                <a:tc>
                  <a:txBody>
                    <a:bodyPr/>
                    <a:lstStyle/>
                    <a:p>
                      <a:pPr algn="ctr"/>
                      <a:r>
                        <a:rPr lang="en-US" sz="1600" b="1" i="0" u="none" strike="noStrike" kern="1200" baseline="0">
                          <a:solidFill>
                            <a:schemeClr val="tx1"/>
                          </a:solidFill>
                          <a:latin typeface="+mn-lt"/>
                          <a:ea typeface="+mn-ea"/>
                          <a:cs typeface="+mn-cs"/>
                        </a:rPr>
                        <a:t>Standard</a:t>
                      </a:r>
                      <a:endParaRPr lang="en-US" sz="1600" b="1">
                        <a:solidFill>
                          <a:schemeClr val="tx1"/>
                        </a:solidFill>
                        <a:latin typeface="+mn-lt"/>
                      </a:endParaRPr>
                    </a:p>
                  </a:txBody>
                  <a:tcPr anchor="ctr">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8CFD6"/>
                    </a:solidFill>
                  </a:tcPr>
                </a:tc>
                <a:tc>
                  <a:txBody>
                    <a:bodyPr/>
                    <a:lstStyle/>
                    <a:p>
                      <a:pPr marL="0" indent="0" algn="l">
                        <a:buFont typeface="Arial" panose="020B0604020202020204" pitchFamily="34" charset="0"/>
                        <a:buNone/>
                      </a:pPr>
                      <a:r>
                        <a:rPr lang="en-US" sz="1600">
                          <a:solidFill>
                            <a:schemeClr val="tx1"/>
                          </a:solidFill>
                        </a:rPr>
                        <a:t>Ground and floor surfaces must be stable, firm and slip resistant.  1991 ADAAG 4.1.2(2) &amp; 4.5.1; 2007-10 CBC 1124B.1. </a:t>
                      </a:r>
                      <a:endParaRPr lang="en-US" sz="1600">
                        <a:solidFill>
                          <a:schemeClr val="tx1"/>
                        </a:solidFill>
                        <a:latin typeface="+mn-lt"/>
                      </a:endParaRPr>
                    </a:p>
                  </a:txBody>
                  <a:tcPr anchor="ctr">
                    <a:lnL w="9525" cap="flat" cmpd="sng" algn="ctr">
                      <a:noFill/>
                      <a:prstDash val="solid"/>
                      <a:round/>
                      <a:headEnd type="none" w="med" len="med"/>
                      <a:tailEnd type="none" w="med" len="med"/>
                    </a:lnL>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4E8EC"/>
                    </a:solidFill>
                  </a:tcPr>
                </a:tc>
                <a:extLst>
                  <a:ext uri="{0D108BD9-81ED-4DB2-BD59-A6C34878D82A}">
                    <a16:rowId xmlns:a16="http://schemas.microsoft.com/office/drawing/2014/main" val="897846055"/>
                  </a:ext>
                </a:extLst>
              </a:tr>
              <a:tr h="590047">
                <a:tc>
                  <a:txBody>
                    <a:bodyPr/>
                    <a:lstStyle/>
                    <a:p>
                      <a:pPr algn="ctr"/>
                      <a:r>
                        <a:rPr lang="en-US" sz="1600" b="1">
                          <a:solidFill>
                            <a:schemeClr val="tx1"/>
                          </a:solidFill>
                          <a:latin typeface="+mn-lt"/>
                        </a:rPr>
                        <a:t>As-Built Description</a:t>
                      </a:r>
                    </a:p>
                  </a:txBody>
                  <a:tcPr anchor="ctr">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AEB8C6"/>
                    </a:solidFill>
                  </a:tcPr>
                </a:tc>
                <a:tc>
                  <a:txBody>
                    <a:bodyPr/>
                    <a:lstStyle/>
                    <a:p>
                      <a:r>
                        <a:rPr lang="en-US" sz="1600">
                          <a:solidFill>
                            <a:schemeClr val="tx1"/>
                          </a:solidFill>
                        </a:rPr>
                        <a:t>The Dodger’s Dream Field can only be accessed by traveling across grass and dirt surfaces that are not firm, stable, and slip-resistant. </a:t>
                      </a:r>
                      <a:endParaRPr lang="en-US" sz="1600">
                        <a:solidFill>
                          <a:schemeClr val="tx1"/>
                        </a:solidFill>
                        <a:latin typeface="+mn-lt"/>
                      </a:endParaRPr>
                    </a:p>
                  </a:txBody>
                  <a:tcPr anchor="ctr">
                    <a:lnL w="9525" cap="flat" cmpd="sng" algn="ctr">
                      <a:noFill/>
                      <a:prstDash val="solid"/>
                      <a:round/>
                      <a:headEnd type="none" w="med" len="med"/>
                      <a:tailEnd type="none" w="med" len="med"/>
                    </a:lnL>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02644110"/>
                  </a:ext>
                </a:extLst>
              </a:tr>
            </a:tbl>
          </a:graphicData>
        </a:graphic>
      </p:graphicFrame>
      <p:grpSp>
        <p:nvGrpSpPr>
          <p:cNvPr id="19" name="Group 18">
            <a:extLst>
              <a:ext uri="{FF2B5EF4-FFF2-40B4-BE49-F238E27FC236}">
                <a16:creationId xmlns:a16="http://schemas.microsoft.com/office/drawing/2014/main" id="{644B49DF-44F0-8A0B-D171-0863FF41B511}"/>
              </a:ext>
            </a:extLst>
          </p:cNvPr>
          <p:cNvGrpSpPr/>
          <p:nvPr/>
        </p:nvGrpSpPr>
        <p:grpSpPr>
          <a:xfrm>
            <a:off x="621752" y="724368"/>
            <a:ext cx="3844779" cy="2552232"/>
            <a:chOff x="343405" y="724368"/>
            <a:chExt cx="3844779" cy="2552232"/>
          </a:xfrm>
        </p:grpSpPr>
        <p:pic>
          <p:nvPicPr>
            <p:cNvPr id="14" name="Picture 13">
              <a:extLst>
                <a:ext uri="{FF2B5EF4-FFF2-40B4-BE49-F238E27FC236}">
                  <a16:creationId xmlns:a16="http://schemas.microsoft.com/office/drawing/2014/main" id="{96801DC0-630B-EFEC-B32B-6022949C2379}"/>
                </a:ext>
              </a:extLst>
            </p:cNvPr>
            <p:cNvPicPr>
              <a:picLocks noChangeAspect="1"/>
            </p:cNvPicPr>
            <p:nvPr/>
          </p:nvPicPr>
          <p:blipFill>
            <a:blip r:embed="rId3"/>
            <a:stretch>
              <a:fillRect/>
            </a:stretch>
          </p:blipFill>
          <p:spPr>
            <a:xfrm>
              <a:off x="343405" y="724368"/>
              <a:ext cx="3844779" cy="2552232"/>
            </a:xfrm>
            <a:prstGeom prst="rect">
              <a:avLst/>
            </a:prstGeom>
            <a:ln w="38100">
              <a:solidFill>
                <a:srgbClr val="FFFF00"/>
              </a:solidFill>
            </a:ln>
            <a:effectLst>
              <a:outerShdw blurRad="203200" dist="101600" dir="5400000" algn="t" rotWithShape="0">
                <a:prstClr val="black">
                  <a:alpha val="73000"/>
                </a:prstClr>
              </a:outerShdw>
            </a:effectLst>
          </p:spPr>
        </p:pic>
        <p:sp>
          <p:nvSpPr>
            <p:cNvPr id="8" name="TextBox 7">
              <a:extLst>
                <a:ext uri="{FF2B5EF4-FFF2-40B4-BE49-F238E27FC236}">
                  <a16:creationId xmlns:a16="http://schemas.microsoft.com/office/drawing/2014/main" id="{FC2F5CB6-F693-9165-B9B5-777FFA41184C}"/>
                </a:ext>
              </a:extLst>
            </p:cNvPr>
            <p:cNvSpPr txBox="1"/>
            <p:nvPr/>
          </p:nvSpPr>
          <p:spPr>
            <a:xfrm>
              <a:off x="343406" y="3045768"/>
              <a:ext cx="3844776" cy="230832"/>
            </a:xfrm>
            <a:prstGeom prst="rect">
              <a:avLst/>
            </a:prstGeom>
            <a:solidFill>
              <a:schemeClr val="tx1">
                <a:lumMod val="95000"/>
                <a:lumOff val="5000"/>
                <a:alpha val="37000"/>
              </a:schemeClr>
            </a:solidFill>
          </p:spPr>
          <p:txBody>
            <a:bodyPr wrap="square" rtlCol="0">
              <a:spAutoFit/>
            </a:bodyPr>
            <a:lstStyle>
              <a:defPPr>
                <a:defRPr lang="en-US"/>
              </a:defPPr>
              <a:lvl1pPr>
                <a:defRPr sz="900">
                  <a:solidFill>
                    <a:schemeClr val="bg1"/>
                  </a:solidFill>
                </a:defRPr>
              </a:lvl1pPr>
            </a:lstStyle>
            <a:p>
              <a:r>
                <a:rPr lang="en-US"/>
                <a:t>Mastin Rule 26 Report, Ex. F, Seq. # 73</a:t>
              </a:r>
            </a:p>
          </p:txBody>
        </p:sp>
      </p:grpSp>
      <p:sp>
        <p:nvSpPr>
          <p:cNvPr id="13" name="AutoShape 2" descr="image">
            <a:extLst>
              <a:ext uri="{FF2B5EF4-FFF2-40B4-BE49-F238E27FC236}">
                <a16:creationId xmlns:a16="http://schemas.microsoft.com/office/drawing/2014/main" id="{5DB2AD8C-4523-7B84-08A1-37D9785261B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8" name="Group 17">
            <a:extLst>
              <a:ext uri="{FF2B5EF4-FFF2-40B4-BE49-F238E27FC236}">
                <a16:creationId xmlns:a16="http://schemas.microsoft.com/office/drawing/2014/main" id="{6A5EF14A-5826-AD00-1F40-06CB3B676378}"/>
              </a:ext>
            </a:extLst>
          </p:cNvPr>
          <p:cNvGrpSpPr/>
          <p:nvPr/>
        </p:nvGrpSpPr>
        <p:grpSpPr>
          <a:xfrm>
            <a:off x="621752" y="3567243"/>
            <a:ext cx="3844779" cy="2566389"/>
            <a:chOff x="343405" y="3567243"/>
            <a:chExt cx="3844779" cy="2566389"/>
          </a:xfrm>
        </p:grpSpPr>
        <p:pic>
          <p:nvPicPr>
            <p:cNvPr id="9" name="Picture 8">
              <a:extLst>
                <a:ext uri="{FF2B5EF4-FFF2-40B4-BE49-F238E27FC236}">
                  <a16:creationId xmlns:a16="http://schemas.microsoft.com/office/drawing/2014/main" id="{3739E510-F2DB-F7DF-4360-EA38D7C8BBAF}"/>
                </a:ext>
              </a:extLst>
            </p:cNvPr>
            <p:cNvPicPr>
              <a:picLocks noChangeAspect="1"/>
            </p:cNvPicPr>
            <p:nvPr/>
          </p:nvPicPr>
          <p:blipFill>
            <a:blip r:embed="rId4"/>
            <a:stretch>
              <a:fillRect/>
            </a:stretch>
          </p:blipFill>
          <p:spPr>
            <a:xfrm>
              <a:off x="343406" y="3567243"/>
              <a:ext cx="3844778" cy="2566389"/>
            </a:xfrm>
            <a:prstGeom prst="rect">
              <a:avLst/>
            </a:prstGeom>
            <a:ln w="38100">
              <a:solidFill>
                <a:srgbClr val="FFFF00"/>
              </a:solidFill>
            </a:ln>
            <a:effectLst>
              <a:outerShdw blurRad="203200" dist="101600" dir="5400000" algn="t" rotWithShape="0">
                <a:prstClr val="black">
                  <a:alpha val="73000"/>
                </a:prstClr>
              </a:outerShdw>
            </a:effectLst>
          </p:spPr>
        </p:pic>
        <p:sp>
          <p:nvSpPr>
            <p:cNvPr id="4" name="TextBox 3">
              <a:extLst>
                <a:ext uri="{FF2B5EF4-FFF2-40B4-BE49-F238E27FC236}">
                  <a16:creationId xmlns:a16="http://schemas.microsoft.com/office/drawing/2014/main" id="{8DB96C90-E11D-2D9A-720A-5A33D3DDAF9E}"/>
                </a:ext>
              </a:extLst>
            </p:cNvPr>
            <p:cNvSpPr txBox="1"/>
            <p:nvPr/>
          </p:nvSpPr>
          <p:spPr>
            <a:xfrm>
              <a:off x="343405" y="5902800"/>
              <a:ext cx="3844777" cy="230832"/>
            </a:xfrm>
            <a:prstGeom prst="rect">
              <a:avLst/>
            </a:prstGeom>
            <a:solidFill>
              <a:schemeClr val="tx1">
                <a:lumMod val="95000"/>
                <a:lumOff val="5000"/>
                <a:alpha val="37000"/>
              </a:schemeClr>
            </a:solidFill>
          </p:spPr>
          <p:txBody>
            <a:bodyPr wrap="square" rtlCol="0">
              <a:spAutoFit/>
            </a:bodyPr>
            <a:lstStyle>
              <a:defPPr>
                <a:defRPr lang="en-US"/>
              </a:defPPr>
              <a:lvl1pPr>
                <a:defRPr sz="900">
                  <a:solidFill>
                    <a:schemeClr val="bg1"/>
                  </a:solidFill>
                </a:defRPr>
              </a:lvl1pPr>
            </a:lstStyle>
            <a:p>
              <a:r>
                <a:rPr lang="en-US" dirty="0"/>
                <a:t>Mastin Rule 26 Report, Ex. F, Seq. # 73</a:t>
              </a:r>
            </a:p>
          </p:txBody>
        </p:sp>
      </p:grpSp>
      <p:grpSp>
        <p:nvGrpSpPr>
          <p:cNvPr id="17" name="Group 16">
            <a:extLst>
              <a:ext uri="{FF2B5EF4-FFF2-40B4-BE49-F238E27FC236}">
                <a16:creationId xmlns:a16="http://schemas.microsoft.com/office/drawing/2014/main" id="{B57F9418-63BE-E754-34B5-27D99E09681A}"/>
              </a:ext>
            </a:extLst>
          </p:cNvPr>
          <p:cNvGrpSpPr/>
          <p:nvPr/>
        </p:nvGrpSpPr>
        <p:grpSpPr>
          <a:xfrm>
            <a:off x="5067300" y="3806496"/>
            <a:ext cx="2969432" cy="2327136"/>
            <a:chOff x="4115485" y="3806496"/>
            <a:chExt cx="2969432" cy="2327136"/>
          </a:xfrm>
        </p:grpSpPr>
        <p:pic>
          <p:nvPicPr>
            <p:cNvPr id="3" name="object 25">
              <a:extLst>
                <a:ext uri="{FF2B5EF4-FFF2-40B4-BE49-F238E27FC236}">
                  <a16:creationId xmlns:a16="http://schemas.microsoft.com/office/drawing/2014/main" id="{A1F3ED15-ABDC-2644-427C-A58B6FDE5FF9}"/>
                </a:ext>
              </a:extLst>
            </p:cNvPr>
            <p:cNvPicPr/>
            <p:nvPr/>
          </p:nvPicPr>
          <p:blipFill>
            <a:blip r:embed="rId5" cstate="print"/>
            <a:stretch>
              <a:fillRect/>
            </a:stretch>
          </p:blipFill>
          <p:spPr>
            <a:xfrm>
              <a:off x="4115485" y="3806496"/>
              <a:ext cx="2969432" cy="2327136"/>
            </a:xfrm>
            <a:prstGeom prst="rect">
              <a:avLst/>
            </a:prstGeom>
            <a:ln w="38100">
              <a:solidFill>
                <a:srgbClr val="FFFF00"/>
              </a:solidFill>
            </a:ln>
            <a:effectLst>
              <a:outerShdw blurRad="203200" dist="101600" dir="5400000" algn="t" rotWithShape="0">
                <a:prstClr val="black">
                  <a:alpha val="73000"/>
                </a:prstClr>
              </a:outerShdw>
            </a:effectLst>
          </p:spPr>
        </p:pic>
        <p:sp>
          <p:nvSpPr>
            <p:cNvPr id="11" name="TextBox 10">
              <a:extLst>
                <a:ext uri="{FF2B5EF4-FFF2-40B4-BE49-F238E27FC236}">
                  <a16:creationId xmlns:a16="http://schemas.microsoft.com/office/drawing/2014/main" id="{EC50C7CB-BDF5-B6AA-A6F3-76AED14ED3E8}"/>
                </a:ext>
              </a:extLst>
            </p:cNvPr>
            <p:cNvSpPr txBox="1"/>
            <p:nvPr/>
          </p:nvSpPr>
          <p:spPr>
            <a:xfrm>
              <a:off x="4115485" y="5902800"/>
              <a:ext cx="2969432" cy="230832"/>
            </a:xfrm>
            <a:prstGeom prst="rect">
              <a:avLst/>
            </a:prstGeom>
            <a:solidFill>
              <a:schemeClr val="tx1">
                <a:lumMod val="95000"/>
                <a:lumOff val="5000"/>
                <a:alpha val="37000"/>
              </a:schemeClr>
            </a:solidFill>
          </p:spPr>
          <p:txBody>
            <a:bodyPr wrap="square" rtlCol="0">
              <a:spAutoFit/>
            </a:bodyPr>
            <a:lstStyle>
              <a:defPPr>
                <a:defRPr lang="en-US"/>
              </a:defPPr>
              <a:lvl1pPr>
                <a:defRPr sz="900">
                  <a:solidFill>
                    <a:schemeClr val="bg1"/>
                  </a:solidFill>
                </a:defRPr>
              </a:lvl1pPr>
            </a:lstStyle>
            <a:p>
              <a:r>
                <a:rPr lang="en-US" dirty="0"/>
                <a:t>Mastin Rule 26 Report, Ex. F, Seq. # 73</a:t>
              </a:r>
            </a:p>
          </p:txBody>
        </p:sp>
      </p:grpSp>
      <p:grpSp>
        <p:nvGrpSpPr>
          <p:cNvPr id="16" name="Group 15">
            <a:extLst>
              <a:ext uri="{FF2B5EF4-FFF2-40B4-BE49-F238E27FC236}">
                <a16:creationId xmlns:a16="http://schemas.microsoft.com/office/drawing/2014/main" id="{95ECD7FD-D42C-A7E4-1F5A-32BE991F00DD}"/>
              </a:ext>
            </a:extLst>
          </p:cNvPr>
          <p:cNvGrpSpPr/>
          <p:nvPr/>
        </p:nvGrpSpPr>
        <p:grpSpPr>
          <a:xfrm>
            <a:off x="9045043" y="3806496"/>
            <a:ext cx="2832858" cy="2327136"/>
            <a:chOff x="7307026" y="3806496"/>
            <a:chExt cx="2832858" cy="2327136"/>
          </a:xfrm>
        </p:grpSpPr>
        <p:pic>
          <p:nvPicPr>
            <p:cNvPr id="10" name="object 28">
              <a:extLst>
                <a:ext uri="{FF2B5EF4-FFF2-40B4-BE49-F238E27FC236}">
                  <a16:creationId xmlns:a16="http://schemas.microsoft.com/office/drawing/2014/main" id="{7D832F2B-0692-1780-D1C6-19CD424CAF81}"/>
                </a:ext>
              </a:extLst>
            </p:cNvPr>
            <p:cNvPicPr/>
            <p:nvPr/>
          </p:nvPicPr>
          <p:blipFill>
            <a:blip r:embed="rId6" cstate="print"/>
            <a:stretch>
              <a:fillRect/>
            </a:stretch>
          </p:blipFill>
          <p:spPr>
            <a:xfrm>
              <a:off x="7307026" y="3806496"/>
              <a:ext cx="2832858" cy="2327136"/>
            </a:xfrm>
            <a:prstGeom prst="rect">
              <a:avLst/>
            </a:prstGeom>
            <a:ln w="38100">
              <a:solidFill>
                <a:srgbClr val="FFFF00"/>
              </a:solidFill>
            </a:ln>
            <a:effectLst>
              <a:outerShdw blurRad="203200" dist="101600" dir="5400000" algn="t" rotWithShape="0">
                <a:prstClr val="black">
                  <a:alpha val="73000"/>
                </a:prstClr>
              </a:outerShdw>
            </a:effectLst>
          </p:spPr>
        </p:pic>
        <p:sp>
          <p:nvSpPr>
            <p:cNvPr id="15" name="TextBox 14">
              <a:extLst>
                <a:ext uri="{FF2B5EF4-FFF2-40B4-BE49-F238E27FC236}">
                  <a16:creationId xmlns:a16="http://schemas.microsoft.com/office/drawing/2014/main" id="{AFD74E57-A925-972C-0CBB-A744BD2B7578}"/>
                </a:ext>
              </a:extLst>
            </p:cNvPr>
            <p:cNvSpPr txBox="1"/>
            <p:nvPr/>
          </p:nvSpPr>
          <p:spPr>
            <a:xfrm>
              <a:off x="7307026" y="5902800"/>
              <a:ext cx="2832858" cy="230832"/>
            </a:xfrm>
            <a:prstGeom prst="rect">
              <a:avLst/>
            </a:prstGeom>
            <a:solidFill>
              <a:schemeClr val="tx1">
                <a:lumMod val="95000"/>
                <a:lumOff val="5000"/>
                <a:alpha val="37000"/>
              </a:schemeClr>
            </a:solidFill>
          </p:spPr>
          <p:txBody>
            <a:bodyPr wrap="square" rtlCol="0">
              <a:spAutoFit/>
            </a:bodyPr>
            <a:lstStyle>
              <a:defPPr>
                <a:defRPr lang="en-US"/>
              </a:defPPr>
              <a:lvl1pPr>
                <a:defRPr sz="900">
                  <a:solidFill>
                    <a:schemeClr val="bg1"/>
                  </a:solidFill>
                </a:defRPr>
              </a:lvl1pPr>
            </a:lstStyle>
            <a:p>
              <a:r>
                <a:rPr lang="en-US" dirty="0"/>
                <a:t>Mastin Rule 26 Report, Ex. F, Seq. # 73</a:t>
              </a:r>
            </a:p>
          </p:txBody>
        </p:sp>
      </p:grpSp>
    </p:spTree>
    <p:extLst>
      <p:ext uri="{BB962C8B-B14F-4D97-AF65-F5344CB8AC3E}">
        <p14:creationId xmlns:p14="http://schemas.microsoft.com/office/powerpoint/2010/main" val="24486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BBDEF-621A-9205-5FB0-86E657E3FE86}"/>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3D3D537-0816-B3D0-31B8-00C08C15F156}"/>
              </a:ext>
            </a:extLst>
          </p:cNvPr>
          <p:cNvGraphicFramePr>
            <a:graphicFrameLocks noGrp="1"/>
          </p:cNvGraphicFramePr>
          <p:nvPr/>
        </p:nvGraphicFramePr>
        <p:xfrm>
          <a:off x="5067300" y="1452687"/>
          <a:ext cx="7093244" cy="1737360"/>
        </p:xfrm>
        <a:graphic>
          <a:graphicData uri="http://schemas.openxmlformats.org/drawingml/2006/table">
            <a:tbl>
              <a:tblPr bandRow="1">
                <a:tableStyleId>{5C22544A-7EE6-4342-B048-85BDC9FD1C3A}</a:tableStyleId>
              </a:tblPr>
              <a:tblGrid>
                <a:gridCol w="1719978">
                  <a:extLst>
                    <a:ext uri="{9D8B030D-6E8A-4147-A177-3AD203B41FA5}">
                      <a16:colId xmlns:a16="http://schemas.microsoft.com/office/drawing/2014/main" val="3413229944"/>
                    </a:ext>
                  </a:extLst>
                </a:gridCol>
                <a:gridCol w="5373266">
                  <a:extLst>
                    <a:ext uri="{9D8B030D-6E8A-4147-A177-3AD203B41FA5}">
                      <a16:colId xmlns:a16="http://schemas.microsoft.com/office/drawing/2014/main" val="417553758"/>
                    </a:ext>
                  </a:extLst>
                </a:gridCol>
              </a:tblGrid>
              <a:tr h="211678">
                <a:tc>
                  <a:txBody>
                    <a:bodyPr/>
                    <a:lstStyle/>
                    <a:p>
                      <a:pPr algn="ctr"/>
                      <a:r>
                        <a:rPr lang="en-US" sz="1600" b="1">
                          <a:latin typeface="+mn-lt"/>
                        </a:rPr>
                        <a:t>Barrier</a:t>
                      </a:r>
                    </a:p>
                  </a:txBody>
                  <a:tcPr anchor="ctr">
                    <a:lnR w="9525" cap="flat" cmpd="sng" algn="ctr">
                      <a:noFill/>
                      <a:prstDash val="solid"/>
                      <a:round/>
                      <a:headEnd type="none" w="med" len="med"/>
                      <a:tailEnd type="none" w="med" len="med"/>
                    </a:lnR>
                    <a:lnB w="9525" cap="flat" cmpd="sng" algn="ctr">
                      <a:noFill/>
                      <a:prstDash val="solid"/>
                      <a:round/>
                      <a:headEnd type="none" w="med" len="med"/>
                      <a:tailEnd type="none" w="med" len="med"/>
                    </a:lnB>
                    <a:solidFill>
                      <a:srgbClr val="AEB8C6"/>
                    </a:solidFill>
                  </a:tcPr>
                </a:tc>
                <a:tc>
                  <a:txBody>
                    <a:bodyPr/>
                    <a:lstStyle/>
                    <a:p>
                      <a:pPr algn="l"/>
                      <a:r>
                        <a:rPr lang="en-US" sz="1600">
                          <a:latin typeface="+mn-lt"/>
                        </a:rPr>
                        <a:t>Accessible Restroom</a:t>
                      </a:r>
                    </a:p>
                  </a:txBody>
                  <a:tcPr anchor="ctr">
                    <a:lnL w="9525" cap="flat" cmpd="sng" algn="ctr">
                      <a:noFill/>
                      <a:prstDash val="solid"/>
                      <a:round/>
                      <a:headEnd type="none" w="med" len="med"/>
                      <a:tailEnd type="none" w="med" len="med"/>
                    </a:lnL>
                    <a:lnB w="9525" cap="flat" cmpd="sng" algn="ctr">
                      <a:noFill/>
                      <a:prstDash val="solid"/>
                      <a:round/>
                      <a:headEnd type="none" w="med" len="med"/>
                      <a:tailEnd type="none" w="med" len="med"/>
                    </a:lnB>
                    <a:solidFill>
                      <a:srgbClr val="C5CFE1"/>
                    </a:solidFill>
                  </a:tcPr>
                </a:tc>
                <a:extLst>
                  <a:ext uri="{0D108BD9-81ED-4DB2-BD59-A6C34878D82A}">
                    <a16:rowId xmlns:a16="http://schemas.microsoft.com/office/drawing/2014/main" val="2037589645"/>
                  </a:ext>
                </a:extLst>
              </a:tr>
              <a:tr h="519572">
                <a:tc>
                  <a:txBody>
                    <a:bodyPr/>
                    <a:lstStyle/>
                    <a:p>
                      <a:pPr algn="ctr"/>
                      <a:r>
                        <a:rPr lang="en-US" sz="1600" b="1" i="0" u="none" strike="noStrike" kern="1200" baseline="0">
                          <a:solidFill>
                            <a:schemeClr val="dk1"/>
                          </a:solidFill>
                          <a:latin typeface="+mn-lt"/>
                          <a:ea typeface="+mn-ea"/>
                          <a:cs typeface="+mn-cs"/>
                        </a:rPr>
                        <a:t>Standard</a:t>
                      </a:r>
                      <a:endParaRPr lang="en-US" sz="1600" b="1">
                        <a:latin typeface="+mn-lt"/>
                      </a:endParaRPr>
                    </a:p>
                  </a:txBody>
                  <a:tcPr anchor="ctr">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8CFD6"/>
                    </a:solidFill>
                  </a:tcPr>
                </a:tc>
                <a:tc>
                  <a:txBody>
                    <a:bodyPr/>
                    <a:lstStyle/>
                    <a:p>
                      <a:pPr marL="0" indent="0" algn="l">
                        <a:buFont typeface="Arial" panose="020B0604020202020204" pitchFamily="34" charset="0"/>
                        <a:buNone/>
                      </a:pPr>
                      <a:r>
                        <a:rPr lang="en-US" sz="1600">
                          <a:solidFill>
                            <a:schemeClr val="tx1"/>
                          </a:solidFill>
                          <a:latin typeface="+mn-lt"/>
                        </a:rPr>
                        <a:t>Grab bars shall be provided on the side wall closest to the water closet and on the rear wall.  2010 ADAS 604.5, 2016 / 2022 CBC 604.5.</a:t>
                      </a:r>
                    </a:p>
                  </a:txBody>
                  <a:tcPr anchor="ctr">
                    <a:lnL w="9525" cap="flat" cmpd="sng" algn="ctr">
                      <a:noFill/>
                      <a:prstDash val="solid"/>
                      <a:round/>
                      <a:headEnd type="none" w="med" len="med"/>
                      <a:tailEnd type="none" w="med" len="med"/>
                    </a:lnL>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2E7F0"/>
                    </a:solidFill>
                  </a:tcPr>
                </a:tc>
                <a:extLst>
                  <a:ext uri="{0D108BD9-81ED-4DB2-BD59-A6C34878D82A}">
                    <a16:rowId xmlns:a16="http://schemas.microsoft.com/office/drawing/2014/main" val="897846055"/>
                  </a:ext>
                </a:extLst>
              </a:tr>
              <a:tr h="365625">
                <a:tc>
                  <a:txBody>
                    <a:bodyPr/>
                    <a:lstStyle/>
                    <a:p>
                      <a:pPr algn="ctr"/>
                      <a:r>
                        <a:rPr lang="en-US" sz="1600" b="1">
                          <a:latin typeface="+mn-lt"/>
                        </a:rPr>
                        <a:t>As-Built Description</a:t>
                      </a:r>
                    </a:p>
                  </a:txBody>
                  <a:tcPr anchor="ctr">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AEB8C6"/>
                    </a:solidFill>
                  </a:tcPr>
                </a:tc>
                <a:tc>
                  <a:txBody>
                    <a:bodyPr/>
                    <a:lstStyle/>
                    <a:p>
                      <a:r>
                        <a:rPr lang="en-US" sz="1600">
                          <a:latin typeface="+mn-lt"/>
                        </a:rPr>
                        <a:t>Grab bars are not provided. </a:t>
                      </a:r>
                    </a:p>
                  </a:txBody>
                  <a:tcPr anchor="ctr">
                    <a:lnL w="9525" cap="flat" cmpd="sng" algn="ctr">
                      <a:noFill/>
                      <a:prstDash val="solid"/>
                      <a:round/>
                      <a:headEnd type="none" w="med" len="med"/>
                      <a:tailEnd type="none" w="med" len="med"/>
                    </a:lnL>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5CFE1"/>
                    </a:solidFill>
                  </a:tcPr>
                </a:tc>
                <a:extLst>
                  <a:ext uri="{0D108BD9-81ED-4DB2-BD59-A6C34878D82A}">
                    <a16:rowId xmlns:a16="http://schemas.microsoft.com/office/drawing/2014/main" val="1602644110"/>
                  </a:ext>
                </a:extLst>
              </a:tr>
            </a:tbl>
          </a:graphicData>
        </a:graphic>
      </p:graphicFrame>
      <p:sp>
        <p:nvSpPr>
          <p:cNvPr id="2" name="Text Placeholder 18">
            <a:extLst>
              <a:ext uri="{FF2B5EF4-FFF2-40B4-BE49-F238E27FC236}">
                <a16:creationId xmlns:a16="http://schemas.microsoft.com/office/drawing/2014/main" id="{C3E66DFF-D600-D854-5B18-0BAF2BD3E23A}"/>
              </a:ext>
            </a:extLst>
          </p:cNvPr>
          <p:cNvSpPr>
            <a:spLocks noGrp="1"/>
          </p:cNvSpPr>
          <p:nvPr>
            <p:ph type="body" sz="quarter" idx="13"/>
          </p:nvPr>
        </p:nvSpPr>
        <p:spPr/>
        <p:txBody>
          <a:bodyPr vert="horz" lIns="91440" tIns="45720" rIns="91440" bIns="45720" rtlCol="0" anchor="ctr">
            <a:noAutofit/>
          </a:bodyPr>
          <a:lstStyle>
            <a:lvl1pPr>
              <a:defRPr lang="en-US" sz="3400" b="1" dirty="0" smtClean="0">
                <a:solidFill>
                  <a:schemeClr val="bg1"/>
                </a:solidFill>
              </a:defRPr>
            </a:lvl1pPr>
          </a:lstStyle>
          <a:p>
            <a:pPr marL="0" lvl="0" indent="0" defTabSz="1219170">
              <a:buClr>
                <a:schemeClr val="accent1"/>
              </a:buClr>
              <a:buNone/>
            </a:pPr>
            <a:r>
              <a:rPr lang="en-US"/>
              <a:t>Sycamore Grove Park</a:t>
            </a:r>
          </a:p>
        </p:txBody>
      </p:sp>
      <p:pic>
        <p:nvPicPr>
          <p:cNvPr id="9" name="Picture 8" descr="A dirty toilet in a bathroom&#10;&#10;AI-generated content may be incorrect.">
            <a:extLst>
              <a:ext uri="{FF2B5EF4-FFF2-40B4-BE49-F238E27FC236}">
                <a16:creationId xmlns:a16="http://schemas.microsoft.com/office/drawing/2014/main" id="{FA99C238-1B80-6382-1971-51C1449FD4B5}"/>
              </a:ext>
            </a:extLst>
          </p:cNvPr>
          <p:cNvPicPr>
            <a:picLocks noChangeAspect="1"/>
          </p:cNvPicPr>
          <p:nvPr/>
        </p:nvPicPr>
        <p:blipFill>
          <a:blip r:embed="rId2">
            <a:extLst>
              <a:ext uri="{28A0092B-C50C-407E-A947-70E740481C1C}">
                <a14:useLocalDpi xmlns:a14="http://schemas.microsoft.com/office/drawing/2010/main" val="0"/>
              </a:ext>
            </a:extLst>
          </a:blip>
          <a:srcRect l="2718" t="2718" r="2718" b="2718"/>
          <a:stretch>
            <a:fillRect/>
          </a:stretch>
        </p:blipFill>
        <p:spPr bwMode="auto">
          <a:xfrm>
            <a:off x="355002" y="1468412"/>
            <a:ext cx="4315904" cy="3201766"/>
          </a:xfrm>
          <a:prstGeom prst="rect">
            <a:avLst/>
          </a:prstGeom>
          <a:ln w="38100">
            <a:solidFill>
              <a:srgbClr val="FFFF00"/>
            </a:solidFill>
          </a:ln>
          <a:effectLst>
            <a:outerShdw blurRad="203200" dist="101600" dir="5400000" algn="t" rotWithShape="0">
              <a:prstClr val="black">
                <a:alpha val="73000"/>
              </a:prstClr>
            </a:outerShdw>
          </a:effectLst>
        </p:spPr>
      </p:pic>
      <p:sp>
        <p:nvSpPr>
          <p:cNvPr id="3" name="TextBox 2">
            <a:extLst>
              <a:ext uri="{FF2B5EF4-FFF2-40B4-BE49-F238E27FC236}">
                <a16:creationId xmlns:a16="http://schemas.microsoft.com/office/drawing/2014/main" id="{F9AECA34-BC14-3BEA-99EE-B06AA8F0D5D8}"/>
              </a:ext>
            </a:extLst>
          </p:cNvPr>
          <p:cNvSpPr txBox="1"/>
          <p:nvPr/>
        </p:nvSpPr>
        <p:spPr>
          <a:xfrm>
            <a:off x="355003" y="4439346"/>
            <a:ext cx="4315904" cy="230832"/>
          </a:xfrm>
          <a:prstGeom prst="rect">
            <a:avLst/>
          </a:prstGeom>
          <a:solidFill>
            <a:schemeClr val="tx1">
              <a:lumMod val="95000"/>
              <a:lumOff val="5000"/>
              <a:alpha val="37000"/>
            </a:schemeClr>
          </a:solidFill>
        </p:spPr>
        <p:txBody>
          <a:bodyPr wrap="square" rtlCol="0">
            <a:spAutoFit/>
          </a:bodyPr>
          <a:lstStyle>
            <a:defPPr>
              <a:defRPr lang="en-US"/>
            </a:defPPr>
            <a:lvl1pPr>
              <a:defRPr sz="900">
                <a:solidFill>
                  <a:schemeClr val="bg1"/>
                </a:solidFill>
              </a:defRPr>
            </a:lvl1pPr>
          </a:lstStyle>
          <a:p>
            <a:r>
              <a:rPr lang="en-US" dirty="0"/>
              <a:t>Waters Rule 26 Report, Ex. H, Page 27, Photo 60</a:t>
            </a:r>
          </a:p>
        </p:txBody>
      </p:sp>
    </p:spTree>
    <p:extLst>
      <p:ext uri="{BB962C8B-B14F-4D97-AF65-F5344CB8AC3E}">
        <p14:creationId xmlns:p14="http://schemas.microsoft.com/office/powerpoint/2010/main" val="75173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7727F-EC13-78B6-689B-D79231AEB04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6957530-182C-D8C0-5EBB-0EE50B6A0252}"/>
              </a:ext>
            </a:extLst>
          </p:cNvPr>
          <p:cNvSpPr>
            <a:spLocks noGrp="1"/>
          </p:cNvSpPr>
          <p:nvPr>
            <p:ph type="body" sz="quarter" idx="12"/>
          </p:nvPr>
        </p:nvSpPr>
        <p:spPr/>
        <p:txBody>
          <a:bodyPr vert="horz" lIns="91440" tIns="45720" rIns="91440" bIns="45720" rtlCol="0" anchor="ctr">
            <a:noAutofit/>
          </a:bodyPr>
          <a:lstStyle/>
          <a:p>
            <a:r>
              <a:rPr lang="en-US"/>
              <a:t>Chatsworth Park North </a:t>
            </a:r>
          </a:p>
        </p:txBody>
      </p:sp>
      <p:graphicFrame>
        <p:nvGraphicFramePr>
          <p:cNvPr id="9" name="Table 8">
            <a:extLst>
              <a:ext uri="{FF2B5EF4-FFF2-40B4-BE49-F238E27FC236}">
                <a16:creationId xmlns:a16="http://schemas.microsoft.com/office/drawing/2014/main" id="{3CB7E2D4-9601-FA80-A31D-54E2D68E4DFE}"/>
              </a:ext>
            </a:extLst>
          </p:cNvPr>
          <p:cNvGraphicFramePr>
            <a:graphicFrameLocks noGrp="1"/>
          </p:cNvGraphicFramePr>
          <p:nvPr/>
        </p:nvGraphicFramePr>
        <p:xfrm>
          <a:off x="5067300" y="1452687"/>
          <a:ext cx="7093244" cy="1127760"/>
        </p:xfrm>
        <a:graphic>
          <a:graphicData uri="http://schemas.openxmlformats.org/drawingml/2006/table">
            <a:tbl>
              <a:tblPr bandRow="1">
                <a:tableStyleId>{5C22544A-7EE6-4342-B048-85BDC9FD1C3A}</a:tableStyleId>
              </a:tblPr>
              <a:tblGrid>
                <a:gridCol w="1719979">
                  <a:extLst>
                    <a:ext uri="{9D8B030D-6E8A-4147-A177-3AD203B41FA5}">
                      <a16:colId xmlns:a16="http://schemas.microsoft.com/office/drawing/2014/main" val="3413229944"/>
                    </a:ext>
                  </a:extLst>
                </a:gridCol>
                <a:gridCol w="5373265">
                  <a:extLst>
                    <a:ext uri="{9D8B030D-6E8A-4147-A177-3AD203B41FA5}">
                      <a16:colId xmlns:a16="http://schemas.microsoft.com/office/drawing/2014/main" val="417553758"/>
                    </a:ext>
                  </a:extLst>
                </a:gridCol>
              </a:tblGrid>
              <a:tr h="213805">
                <a:tc>
                  <a:txBody>
                    <a:bodyPr/>
                    <a:lstStyle/>
                    <a:p>
                      <a:pPr algn="ctr"/>
                      <a:r>
                        <a:rPr lang="en-US" sz="1400" b="1">
                          <a:latin typeface="+mn-lt"/>
                        </a:rPr>
                        <a:t>Barriers</a:t>
                      </a:r>
                    </a:p>
                  </a:txBody>
                  <a:tcPr anchor="ctr">
                    <a:lnR w="9525" cap="flat" cmpd="sng" algn="ctr">
                      <a:noFill/>
                      <a:prstDash val="solid"/>
                      <a:round/>
                      <a:headEnd type="none" w="med" len="med"/>
                      <a:tailEnd type="none" w="med" len="med"/>
                    </a:lnR>
                    <a:lnB w="9525" cap="flat" cmpd="sng" algn="ctr">
                      <a:noFill/>
                      <a:prstDash val="solid"/>
                      <a:round/>
                      <a:headEnd type="none" w="med" len="med"/>
                      <a:tailEnd type="none" w="med" len="med"/>
                    </a:lnB>
                    <a:solidFill>
                      <a:srgbClr val="AEB8C6"/>
                    </a:solidFill>
                  </a:tcPr>
                </a:tc>
                <a:tc>
                  <a:txBody>
                    <a:bodyPr/>
                    <a:lstStyle/>
                    <a:p>
                      <a:pPr algn="l"/>
                      <a:r>
                        <a:rPr lang="en-US" sz="1400" dirty="0">
                          <a:latin typeface="+mn-lt"/>
                        </a:rPr>
                        <a:t>Restroom</a:t>
                      </a:r>
                    </a:p>
                  </a:txBody>
                  <a:tcPr anchor="ctr">
                    <a:lnL w="9525" cap="flat" cmpd="sng" algn="ctr">
                      <a:noFill/>
                      <a:prstDash val="solid"/>
                      <a:round/>
                      <a:headEnd type="none" w="med" len="med"/>
                      <a:tailEnd type="none" w="med" len="med"/>
                    </a:lnL>
                    <a:lnB w="9525" cap="flat" cmpd="sng" algn="ctr">
                      <a:no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37589645"/>
                  </a:ext>
                </a:extLst>
              </a:tr>
              <a:tr h="226382">
                <a:tc>
                  <a:txBody>
                    <a:bodyPr/>
                    <a:lstStyle/>
                    <a:p>
                      <a:pPr algn="ctr"/>
                      <a:r>
                        <a:rPr lang="en-US" sz="1400" b="1" i="0" u="none" strike="noStrike" kern="1200" baseline="0">
                          <a:solidFill>
                            <a:schemeClr val="dk1"/>
                          </a:solidFill>
                          <a:latin typeface="+mn-lt"/>
                          <a:ea typeface="+mn-ea"/>
                          <a:cs typeface="+mn-cs"/>
                        </a:rPr>
                        <a:t>Standard</a:t>
                      </a:r>
                      <a:endParaRPr lang="en-US" sz="1400" b="1">
                        <a:latin typeface="+mn-lt"/>
                      </a:endParaRPr>
                    </a:p>
                  </a:txBody>
                  <a:tcPr anchor="ctr">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8CFD6"/>
                    </a:solidFill>
                  </a:tcPr>
                </a:tc>
                <a:tc>
                  <a:txBody>
                    <a:bodyPr/>
                    <a:lstStyle/>
                    <a:p>
                      <a:pPr marL="0" indent="0" algn="l">
                        <a:buFont typeface="Arial" panose="020B0604020202020204" pitchFamily="34" charset="0"/>
                        <a:buNone/>
                      </a:pPr>
                      <a:r>
                        <a:rPr lang="en-US" sz="1400">
                          <a:solidFill>
                            <a:schemeClr val="tx1"/>
                          </a:solidFill>
                          <a:latin typeface="+mn-lt"/>
                        </a:rPr>
                        <a:t>Wheelchair accessible toilet compartment doors shall be 32” wide minimum.  2010 ADAS 604.8.1.2; 2019 CBC 11B-604.8.1.2.</a:t>
                      </a:r>
                    </a:p>
                  </a:txBody>
                  <a:tcPr anchor="ctr">
                    <a:lnL w="9525" cap="flat" cmpd="sng" algn="ctr">
                      <a:noFill/>
                      <a:prstDash val="solid"/>
                      <a:round/>
                      <a:headEnd type="none" w="med" len="med"/>
                      <a:tailEnd type="none" w="med" len="med"/>
                    </a:lnL>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4E8EC"/>
                    </a:solidFill>
                  </a:tcPr>
                </a:tc>
                <a:extLst>
                  <a:ext uri="{0D108BD9-81ED-4DB2-BD59-A6C34878D82A}">
                    <a16:rowId xmlns:a16="http://schemas.microsoft.com/office/drawing/2014/main" val="897846055"/>
                  </a:ext>
                </a:extLst>
              </a:tr>
              <a:tr h="226382">
                <a:tc>
                  <a:txBody>
                    <a:bodyPr/>
                    <a:lstStyle/>
                    <a:p>
                      <a:pPr algn="ctr"/>
                      <a:r>
                        <a:rPr lang="en-US" sz="1400" b="1" dirty="0">
                          <a:latin typeface="+mn-lt"/>
                        </a:rPr>
                        <a:t>As-Built Description</a:t>
                      </a:r>
                    </a:p>
                  </a:txBody>
                  <a:tcPr anchor="ctr">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AEB8C6"/>
                    </a:solidFill>
                  </a:tcPr>
                </a:tc>
                <a:tc>
                  <a:txBody>
                    <a:bodyPr/>
                    <a:lstStyle/>
                    <a:p>
                      <a:r>
                        <a:rPr lang="en-US" sz="1400" dirty="0">
                          <a:latin typeface="+mn-lt"/>
                        </a:rPr>
                        <a:t>The toilet compartment entrances are 20-1/2” to 21” wide. </a:t>
                      </a:r>
                      <a:endParaRPr lang="en-US" sz="1400" dirty="0">
                        <a:solidFill>
                          <a:srgbClr val="FF0000"/>
                        </a:solidFill>
                        <a:latin typeface="+mn-lt"/>
                      </a:endParaRPr>
                    </a:p>
                  </a:txBody>
                  <a:tcPr anchor="ctr">
                    <a:lnL w="9525" cap="flat" cmpd="sng" algn="ctr">
                      <a:noFill/>
                      <a:prstDash val="solid"/>
                      <a:round/>
                      <a:headEnd type="none" w="med" len="med"/>
                      <a:tailEnd type="none" w="med" len="med"/>
                    </a:lnL>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02644110"/>
                  </a:ext>
                </a:extLst>
              </a:tr>
            </a:tbl>
          </a:graphicData>
        </a:graphic>
      </p:graphicFrame>
      <p:graphicFrame>
        <p:nvGraphicFramePr>
          <p:cNvPr id="12" name="Table 11">
            <a:extLst>
              <a:ext uri="{FF2B5EF4-FFF2-40B4-BE49-F238E27FC236}">
                <a16:creationId xmlns:a16="http://schemas.microsoft.com/office/drawing/2014/main" id="{C92C288C-CFB1-EF47-2B4B-CC9680DBE668}"/>
              </a:ext>
            </a:extLst>
          </p:cNvPr>
          <p:cNvGraphicFramePr>
            <a:graphicFrameLocks noGrp="1"/>
          </p:cNvGraphicFramePr>
          <p:nvPr/>
        </p:nvGraphicFramePr>
        <p:xfrm>
          <a:off x="5067300" y="3104034"/>
          <a:ext cx="7093244" cy="1097280"/>
        </p:xfrm>
        <a:graphic>
          <a:graphicData uri="http://schemas.openxmlformats.org/drawingml/2006/table">
            <a:tbl>
              <a:tblPr bandRow="1">
                <a:tableStyleId>{5C22544A-7EE6-4342-B048-85BDC9FD1C3A}</a:tableStyleId>
              </a:tblPr>
              <a:tblGrid>
                <a:gridCol w="1719979">
                  <a:extLst>
                    <a:ext uri="{9D8B030D-6E8A-4147-A177-3AD203B41FA5}">
                      <a16:colId xmlns:a16="http://schemas.microsoft.com/office/drawing/2014/main" val="3413229944"/>
                    </a:ext>
                  </a:extLst>
                </a:gridCol>
                <a:gridCol w="5373265">
                  <a:extLst>
                    <a:ext uri="{9D8B030D-6E8A-4147-A177-3AD203B41FA5}">
                      <a16:colId xmlns:a16="http://schemas.microsoft.com/office/drawing/2014/main" val="417553758"/>
                    </a:ext>
                  </a:extLst>
                </a:gridCol>
              </a:tblGrid>
              <a:tr h="548640">
                <a:tc>
                  <a:txBody>
                    <a:bodyPr/>
                    <a:lstStyle/>
                    <a:p>
                      <a:pPr algn="ctr"/>
                      <a:r>
                        <a:rPr lang="en-US" sz="1400" b="1" i="0" u="none" strike="noStrike" kern="1200" baseline="0">
                          <a:solidFill>
                            <a:schemeClr val="dk1"/>
                          </a:solidFill>
                          <a:latin typeface="+mn-lt"/>
                          <a:ea typeface="+mn-ea"/>
                          <a:cs typeface="+mn-cs"/>
                        </a:rPr>
                        <a:t>Standard</a:t>
                      </a:r>
                      <a:endParaRPr lang="en-US" sz="1400" b="1">
                        <a:latin typeface="+mn-lt"/>
                      </a:endParaRPr>
                    </a:p>
                  </a:txBody>
                  <a:tcPr anchor="ctr">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8CFD6"/>
                    </a:solidFill>
                  </a:tcPr>
                </a:tc>
                <a:tc>
                  <a:txBody>
                    <a:bodyPr/>
                    <a:lstStyle/>
                    <a:p>
                      <a:pPr marL="0" indent="0" algn="l">
                        <a:buFont typeface="Arial" panose="020B0604020202020204" pitchFamily="34" charset="0"/>
                        <a:buNone/>
                      </a:pPr>
                      <a:r>
                        <a:rPr lang="en-US" sz="1400">
                          <a:solidFill>
                            <a:schemeClr val="tx1"/>
                          </a:solidFill>
                          <a:latin typeface="+mn-lt"/>
                        </a:rPr>
                        <a:t>Wheelchair accessible toilet compartments shall be 60 inches wide minimum.  2010 ADAS 604.8.1.1; 2019 CBC 11B-604.8.1.1.</a:t>
                      </a:r>
                    </a:p>
                  </a:txBody>
                  <a:tcPr anchor="ctr">
                    <a:lnL w="9525" cap="flat" cmpd="sng" algn="ctr">
                      <a:noFill/>
                      <a:prstDash val="solid"/>
                      <a:round/>
                      <a:headEnd type="none" w="med" len="med"/>
                      <a:tailEnd type="none" w="med" len="med"/>
                    </a:lnL>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4E8EC"/>
                    </a:solidFill>
                  </a:tcPr>
                </a:tc>
                <a:extLst>
                  <a:ext uri="{0D108BD9-81ED-4DB2-BD59-A6C34878D82A}">
                    <a16:rowId xmlns:a16="http://schemas.microsoft.com/office/drawing/2014/main" val="897846055"/>
                  </a:ext>
                </a:extLst>
              </a:tr>
              <a:tr h="548640">
                <a:tc>
                  <a:txBody>
                    <a:bodyPr/>
                    <a:lstStyle/>
                    <a:p>
                      <a:pPr algn="ctr"/>
                      <a:r>
                        <a:rPr lang="en-US" sz="1400" b="1" dirty="0">
                          <a:latin typeface="+mn-lt"/>
                        </a:rPr>
                        <a:t>As-Built Description</a:t>
                      </a:r>
                    </a:p>
                  </a:txBody>
                  <a:tcPr anchor="ctr">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AEB8C6"/>
                    </a:solidFill>
                  </a:tcPr>
                </a:tc>
                <a:tc>
                  <a:txBody>
                    <a:bodyPr/>
                    <a:lstStyle/>
                    <a:p>
                      <a:r>
                        <a:rPr lang="en-US" sz="1400" dirty="0">
                          <a:latin typeface="+mn-lt"/>
                        </a:rPr>
                        <a:t>All toilet compartments are 36” wide. </a:t>
                      </a:r>
                      <a:endParaRPr lang="en-US" sz="1400" dirty="0">
                        <a:solidFill>
                          <a:srgbClr val="FF0000"/>
                        </a:solidFill>
                        <a:latin typeface="+mn-lt"/>
                      </a:endParaRPr>
                    </a:p>
                  </a:txBody>
                  <a:tcPr anchor="ctr">
                    <a:lnL w="9525" cap="flat" cmpd="sng" algn="ctr">
                      <a:noFill/>
                      <a:prstDash val="solid"/>
                      <a:round/>
                      <a:headEnd type="none" w="med" len="med"/>
                      <a:tailEnd type="none" w="med" len="med"/>
                    </a:lnL>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02644110"/>
                  </a:ext>
                </a:extLst>
              </a:tr>
            </a:tbl>
          </a:graphicData>
        </a:graphic>
      </p:graphicFrame>
      <p:grpSp>
        <p:nvGrpSpPr>
          <p:cNvPr id="14" name="Group 13">
            <a:extLst>
              <a:ext uri="{FF2B5EF4-FFF2-40B4-BE49-F238E27FC236}">
                <a16:creationId xmlns:a16="http://schemas.microsoft.com/office/drawing/2014/main" id="{9BF34400-78E8-BEA0-5176-54A596D5C71B}"/>
              </a:ext>
            </a:extLst>
          </p:cNvPr>
          <p:cNvGrpSpPr/>
          <p:nvPr/>
        </p:nvGrpSpPr>
        <p:grpSpPr>
          <a:xfrm>
            <a:off x="362909" y="1452687"/>
            <a:ext cx="4272396" cy="3415326"/>
            <a:chOff x="150579" y="1899967"/>
            <a:chExt cx="4754313" cy="3800565"/>
          </a:xfrm>
        </p:grpSpPr>
        <p:pic>
          <p:nvPicPr>
            <p:cNvPr id="13" name="Picture 12" descr="A toilet in a bathroom&#10;&#10;AI-generated content may be incorrect.">
              <a:extLst>
                <a:ext uri="{FF2B5EF4-FFF2-40B4-BE49-F238E27FC236}">
                  <a16:creationId xmlns:a16="http://schemas.microsoft.com/office/drawing/2014/main" id="{F5246050-EC43-FC69-8E95-51187973E731}"/>
                </a:ext>
              </a:extLst>
            </p:cNvPr>
            <p:cNvPicPr>
              <a:picLocks noChangeAspect="1"/>
            </p:cNvPicPr>
            <p:nvPr/>
          </p:nvPicPr>
          <p:blipFill>
            <a:blip r:embed="rId2" cstate="print">
              <a:extLst>
                <a:ext uri="{28A0092B-C50C-407E-A947-70E740481C1C}">
                  <a14:useLocalDpi xmlns:a14="http://schemas.microsoft.com/office/drawing/2010/main" val="0"/>
                </a:ext>
              </a:extLst>
            </a:blip>
            <a:srcRect r="17356" b="863"/>
            <a:stretch>
              <a:fillRect/>
            </a:stretch>
          </p:blipFill>
          <p:spPr>
            <a:xfrm>
              <a:off x="150579" y="1899967"/>
              <a:ext cx="4754313" cy="3800565"/>
            </a:xfrm>
            <a:prstGeom prst="rect">
              <a:avLst/>
            </a:prstGeom>
            <a:ln w="38100">
              <a:solidFill>
                <a:srgbClr val="FFFF00"/>
              </a:solidFill>
            </a:ln>
            <a:effectLst>
              <a:outerShdw blurRad="203200" dist="101600" dir="5400000" algn="t" rotWithShape="0">
                <a:prstClr val="black">
                  <a:alpha val="73000"/>
                </a:prstClr>
              </a:outerShdw>
            </a:effectLst>
          </p:spPr>
        </p:pic>
        <p:cxnSp>
          <p:nvCxnSpPr>
            <p:cNvPr id="15" name="Straight Arrow Connector 14">
              <a:extLst>
                <a:ext uri="{FF2B5EF4-FFF2-40B4-BE49-F238E27FC236}">
                  <a16:creationId xmlns:a16="http://schemas.microsoft.com/office/drawing/2014/main" id="{41FEE7A4-D468-6020-7D2E-88739D5C4978}"/>
                </a:ext>
              </a:extLst>
            </p:cNvPr>
            <p:cNvCxnSpPr>
              <a:cxnSpLocks/>
            </p:cNvCxnSpPr>
            <p:nvPr/>
          </p:nvCxnSpPr>
          <p:spPr>
            <a:xfrm flipH="1">
              <a:off x="1772320" y="2974090"/>
              <a:ext cx="1943154" cy="0"/>
            </a:xfrm>
            <a:prstGeom prst="straightConnector1">
              <a:avLst/>
            </a:prstGeom>
            <a:ln w="66675">
              <a:solidFill>
                <a:srgbClr val="FF0000"/>
              </a:solidFill>
              <a:headEnd type="triangle"/>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DFA0319B-096E-D118-0227-F769011FF538}"/>
                </a:ext>
              </a:extLst>
            </p:cNvPr>
            <p:cNvCxnSpPr>
              <a:cxnSpLocks/>
            </p:cNvCxnSpPr>
            <p:nvPr/>
          </p:nvCxnSpPr>
          <p:spPr>
            <a:xfrm flipH="1">
              <a:off x="1629803" y="5062687"/>
              <a:ext cx="2247716" cy="0"/>
            </a:xfrm>
            <a:prstGeom prst="straightConnector1">
              <a:avLst/>
            </a:prstGeom>
            <a:ln w="66675">
              <a:solidFill>
                <a:srgbClr val="FF0000"/>
              </a:solidFill>
              <a:headEnd type="triangle"/>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B035D622-CD51-86CA-F946-6E92A97D52BD}"/>
              </a:ext>
            </a:extLst>
          </p:cNvPr>
          <p:cNvSpPr txBox="1"/>
          <p:nvPr/>
        </p:nvSpPr>
        <p:spPr>
          <a:xfrm>
            <a:off x="362909" y="4637181"/>
            <a:ext cx="4272396" cy="230832"/>
          </a:xfrm>
          <a:prstGeom prst="rect">
            <a:avLst/>
          </a:prstGeom>
          <a:solidFill>
            <a:schemeClr val="tx1">
              <a:lumMod val="95000"/>
              <a:lumOff val="5000"/>
              <a:alpha val="37000"/>
            </a:schemeClr>
          </a:solidFill>
        </p:spPr>
        <p:txBody>
          <a:bodyPr wrap="square" rtlCol="0">
            <a:spAutoFit/>
          </a:bodyPr>
          <a:lstStyle>
            <a:defPPr>
              <a:defRPr lang="en-US"/>
            </a:defPPr>
            <a:lvl1pPr>
              <a:defRPr sz="900">
                <a:solidFill>
                  <a:schemeClr val="bg1"/>
                </a:solidFill>
              </a:defRPr>
            </a:lvl1pPr>
          </a:lstStyle>
          <a:p>
            <a:r>
              <a:rPr lang="en-US" dirty="0"/>
              <a:t>Mastin Rule 26 Report, Ex. D, Seq. # 24</a:t>
            </a:r>
          </a:p>
        </p:txBody>
      </p:sp>
    </p:spTree>
    <p:extLst>
      <p:ext uri="{BB962C8B-B14F-4D97-AF65-F5344CB8AC3E}">
        <p14:creationId xmlns:p14="http://schemas.microsoft.com/office/powerpoint/2010/main" val="281935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EDFB2-3B90-43BC-69BF-34054A531D5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69E66FB-4F01-5521-4D58-C1E73D61F38B}"/>
              </a:ext>
            </a:extLst>
          </p:cNvPr>
          <p:cNvSpPr>
            <a:spLocks noGrp="1"/>
          </p:cNvSpPr>
          <p:nvPr>
            <p:ph type="body" sz="quarter" idx="12"/>
          </p:nvPr>
        </p:nvSpPr>
        <p:spPr/>
        <p:txBody>
          <a:bodyPr/>
          <a:lstStyle/>
          <a:p>
            <a:r>
              <a:rPr lang="en-US" noProof="0" dirty="0"/>
              <a:t>Holmby Park</a:t>
            </a:r>
          </a:p>
        </p:txBody>
      </p:sp>
      <p:grpSp>
        <p:nvGrpSpPr>
          <p:cNvPr id="2" name="Group 1">
            <a:extLst>
              <a:ext uri="{FF2B5EF4-FFF2-40B4-BE49-F238E27FC236}">
                <a16:creationId xmlns:a16="http://schemas.microsoft.com/office/drawing/2014/main" id="{2B8B2549-C7A8-7C38-8FC5-383729E291DA}"/>
              </a:ext>
            </a:extLst>
          </p:cNvPr>
          <p:cNvGrpSpPr>
            <a:grpSpLocks/>
          </p:cNvGrpSpPr>
          <p:nvPr/>
        </p:nvGrpSpPr>
        <p:grpSpPr>
          <a:xfrm>
            <a:off x="234341" y="958988"/>
            <a:ext cx="7083930" cy="5029860"/>
            <a:chOff x="234341" y="958988"/>
            <a:chExt cx="7548438" cy="5359678"/>
          </a:xfrm>
        </p:grpSpPr>
        <p:sp>
          <p:nvSpPr>
            <p:cNvPr id="13" name="Rectangle 12">
              <a:extLst>
                <a:ext uri="{FF2B5EF4-FFF2-40B4-BE49-F238E27FC236}">
                  <a16:creationId xmlns:a16="http://schemas.microsoft.com/office/drawing/2014/main" id="{A24EE0E9-99C5-01FA-9394-07AF61C5974C}"/>
                </a:ext>
              </a:extLst>
            </p:cNvPr>
            <p:cNvSpPr/>
            <p:nvPr/>
          </p:nvSpPr>
          <p:spPr>
            <a:xfrm>
              <a:off x="234341" y="958988"/>
              <a:ext cx="7548438" cy="5359678"/>
            </a:xfrm>
            <a:prstGeom prst="rect">
              <a:avLst/>
            </a:prstGeom>
            <a:solidFill>
              <a:schemeClr val="bg1"/>
            </a:solidFill>
            <a:ln w="38100">
              <a:noFill/>
            </a:ln>
            <a:effectLst>
              <a:outerShdw blurRad="203200" dist="101600" dir="5400000" algn="t" rotWithShape="0">
                <a:prstClr val="black">
                  <a:alpha val="7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5" name="Picture 14" descr="A collage of photos of a road&#10;&#10;AI-generated content may be incorrect.">
              <a:extLst>
                <a:ext uri="{FF2B5EF4-FFF2-40B4-BE49-F238E27FC236}">
                  <a16:creationId xmlns:a16="http://schemas.microsoft.com/office/drawing/2014/main" id="{CFB49235-FB60-36F5-3B80-25F16D258516}"/>
                </a:ext>
              </a:extLst>
            </p:cNvPr>
            <p:cNvPicPr>
              <a:picLocks/>
            </p:cNvPicPr>
            <p:nvPr/>
          </p:nvPicPr>
          <p:blipFill>
            <a:blip r:embed="rId2">
              <a:extLst>
                <a:ext uri="{28A0092B-C50C-407E-A947-70E740481C1C}">
                  <a14:useLocalDpi xmlns:a14="http://schemas.microsoft.com/office/drawing/2010/main" val="0"/>
                </a:ext>
              </a:extLst>
            </a:blip>
            <a:srcRect l="4032" t="12043" r="4032" b="3479"/>
            <a:stretch>
              <a:fillRect/>
            </a:stretch>
          </p:blipFill>
          <p:spPr>
            <a:xfrm>
              <a:off x="234341" y="958988"/>
              <a:ext cx="7548438" cy="5359678"/>
            </a:xfrm>
            <a:custGeom>
              <a:avLst/>
              <a:gdLst>
                <a:gd name="connsiteX0" fmla="*/ 0 w 7548438"/>
                <a:gd name="connsiteY0" fmla="*/ 0 h 5359678"/>
                <a:gd name="connsiteX1" fmla="*/ 7548438 w 7548438"/>
                <a:gd name="connsiteY1" fmla="*/ 0 h 5359678"/>
                <a:gd name="connsiteX2" fmla="*/ 7548438 w 7548438"/>
                <a:gd name="connsiteY2" fmla="*/ 379200 h 5359678"/>
                <a:gd name="connsiteX3" fmla="*/ 7543786 w 7548438"/>
                <a:gd name="connsiteY3" fmla="*/ 379200 h 5359678"/>
                <a:gd name="connsiteX4" fmla="*/ 7543786 w 7548438"/>
                <a:gd name="connsiteY4" fmla="*/ 5359678 h 5359678"/>
                <a:gd name="connsiteX5" fmla="*/ 3933799 w 7548438"/>
                <a:gd name="connsiteY5" fmla="*/ 5359678 h 5359678"/>
                <a:gd name="connsiteX6" fmla="*/ 3933799 w 7548438"/>
                <a:gd name="connsiteY6" fmla="*/ 5045572 h 5359678"/>
                <a:gd name="connsiteX7" fmla="*/ 3606139 w 7548438"/>
                <a:gd name="connsiteY7" fmla="*/ 5045572 h 5359678"/>
                <a:gd name="connsiteX8" fmla="*/ 3606139 w 7548438"/>
                <a:gd name="connsiteY8" fmla="*/ 5359678 h 5359678"/>
                <a:gd name="connsiteX9" fmla="*/ 1 w 7548438"/>
                <a:gd name="connsiteY9" fmla="*/ 5359678 h 5359678"/>
                <a:gd name="connsiteX10" fmla="*/ 1 w 7548438"/>
                <a:gd name="connsiteY10" fmla="*/ 379200 h 5359678"/>
                <a:gd name="connsiteX11" fmla="*/ 0 w 7548438"/>
                <a:gd name="connsiteY11" fmla="*/ 379200 h 53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48438" h="5359678">
                  <a:moveTo>
                    <a:pt x="0" y="0"/>
                  </a:moveTo>
                  <a:lnTo>
                    <a:pt x="7548438" y="0"/>
                  </a:lnTo>
                  <a:lnTo>
                    <a:pt x="7548438" y="379200"/>
                  </a:lnTo>
                  <a:lnTo>
                    <a:pt x="7543786" y="379200"/>
                  </a:lnTo>
                  <a:lnTo>
                    <a:pt x="7543786" y="5359678"/>
                  </a:lnTo>
                  <a:lnTo>
                    <a:pt x="3933799" y="5359678"/>
                  </a:lnTo>
                  <a:lnTo>
                    <a:pt x="3933799" y="5045572"/>
                  </a:lnTo>
                  <a:lnTo>
                    <a:pt x="3606139" y="5045572"/>
                  </a:lnTo>
                  <a:lnTo>
                    <a:pt x="3606139" y="5359678"/>
                  </a:lnTo>
                  <a:lnTo>
                    <a:pt x="1" y="5359678"/>
                  </a:lnTo>
                  <a:lnTo>
                    <a:pt x="1" y="379200"/>
                  </a:lnTo>
                  <a:lnTo>
                    <a:pt x="0" y="379200"/>
                  </a:lnTo>
                  <a:close/>
                </a:path>
              </a:pathLst>
            </a:custGeom>
            <a:ln w="38100">
              <a:noFill/>
            </a:ln>
            <a:effectLst/>
          </p:spPr>
        </p:pic>
      </p:grpSp>
      <p:graphicFrame>
        <p:nvGraphicFramePr>
          <p:cNvPr id="3" name="Table 2">
            <a:extLst>
              <a:ext uri="{FF2B5EF4-FFF2-40B4-BE49-F238E27FC236}">
                <a16:creationId xmlns:a16="http://schemas.microsoft.com/office/drawing/2014/main" id="{FB6DCC27-702E-C954-98CF-990C06E43C20}"/>
              </a:ext>
            </a:extLst>
          </p:cNvPr>
          <p:cNvGraphicFramePr>
            <a:graphicFrameLocks noGrp="1"/>
          </p:cNvGraphicFramePr>
          <p:nvPr/>
        </p:nvGraphicFramePr>
        <p:xfrm>
          <a:off x="7477125" y="958988"/>
          <a:ext cx="4577738" cy="3749040"/>
        </p:xfrm>
        <a:graphic>
          <a:graphicData uri="http://schemas.openxmlformats.org/drawingml/2006/table">
            <a:tbl>
              <a:tblPr/>
              <a:tblGrid>
                <a:gridCol w="476250">
                  <a:extLst>
                    <a:ext uri="{9D8B030D-6E8A-4147-A177-3AD203B41FA5}">
                      <a16:colId xmlns:a16="http://schemas.microsoft.com/office/drawing/2014/main" val="4075922656"/>
                    </a:ext>
                  </a:extLst>
                </a:gridCol>
                <a:gridCol w="895350">
                  <a:extLst>
                    <a:ext uri="{9D8B030D-6E8A-4147-A177-3AD203B41FA5}">
                      <a16:colId xmlns:a16="http://schemas.microsoft.com/office/drawing/2014/main" val="1351329111"/>
                    </a:ext>
                  </a:extLst>
                </a:gridCol>
                <a:gridCol w="3206138">
                  <a:extLst>
                    <a:ext uri="{9D8B030D-6E8A-4147-A177-3AD203B41FA5}">
                      <a16:colId xmlns:a16="http://schemas.microsoft.com/office/drawing/2014/main" val="3969920499"/>
                    </a:ext>
                  </a:extLst>
                </a:gridCol>
              </a:tblGrid>
              <a:tr h="316523">
                <a:tc>
                  <a:txBody>
                    <a:bodyPr/>
                    <a:lstStyle/>
                    <a:p>
                      <a:pPr algn="ctr" fontAlgn="t">
                        <a:buNone/>
                      </a:pPr>
                      <a:r>
                        <a:rPr lang="en-US" sz="1200" b="1" i="0" u="none" strike="noStrike" noProof="0" dirty="0">
                          <a:solidFill>
                            <a:schemeClr val="tx1"/>
                          </a:solidFill>
                          <a:effectLst/>
                          <a:latin typeface="+mn-lt"/>
                        </a:rPr>
                        <a:t>Photo #</a:t>
                      </a:r>
                    </a:p>
                  </a:txBody>
                  <a:tcPr marL="45720" marR="4572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EB8C6"/>
                    </a:solidFill>
                  </a:tcPr>
                </a:tc>
                <a:tc>
                  <a:txBody>
                    <a:bodyPr/>
                    <a:lstStyle/>
                    <a:p>
                      <a:pPr algn="l" fontAlgn="t">
                        <a:buNone/>
                      </a:pPr>
                      <a:r>
                        <a:rPr lang="en-US" sz="1200" b="1" i="0" u="none" strike="noStrike" noProof="0" dirty="0">
                          <a:solidFill>
                            <a:schemeClr val="tx1"/>
                          </a:solidFill>
                          <a:effectLst/>
                          <a:latin typeface="+mn-lt"/>
                        </a:rPr>
                        <a:t>ADAS/ </a:t>
                      </a:r>
                      <a:br>
                        <a:rPr lang="en-US" sz="1200" b="1" i="0" u="none" strike="noStrike" noProof="0" dirty="0">
                          <a:solidFill>
                            <a:schemeClr val="tx1"/>
                          </a:solidFill>
                          <a:effectLst/>
                          <a:latin typeface="+mn-lt"/>
                        </a:rPr>
                      </a:br>
                      <a:r>
                        <a:rPr lang="en-US" sz="1200" b="1" i="0" u="none" strike="noStrike" noProof="0" dirty="0">
                          <a:solidFill>
                            <a:schemeClr val="tx1"/>
                          </a:solidFill>
                          <a:effectLst/>
                          <a:latin typeface="+mn-lt"/>
                        </a:rPr>
                        <a:t>CBC#</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EB8C6"/>
                    </a:solidFill>
                  </a:tcPr>
                </a:tc>
                <a:tc>
                  <a:txBody>
                    <a:bodyPr/>
                    <a:lstStyle/>
                    <a:p>
                      <a:pPr algn="l" fontAlgn="t">
                        <a:buNone/>
                      </a:pPr>
                      <a:r>
                        <a:rPr lang="en-US" sz="1200" b="1" i="0" u="none" strike="noStrike" noProof="0" dirty="0">
                          <a:solidFill>
                            <a:schemeClr val="tx1"/>
                          </a:solidFill>
                          <a:effectLst/>
                          <a:latin typeface="+mn-lt"/>
                        </a:rPr>
                        <a:t>Federal Design Standard  / CBC Code </a:t>
                      </a:r>
                    </a:p>
                  </a:txBody>
                  <a:tcPr marL="45720" marR="4572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EB8C6"/>
                    </a:solidFill>
                  </a:tcPr>
                </a:tc>
                <a:extLst>
                  <a:ext uri="{0D108BD9-81ED-4DB2-BD59-A6C34878D82A}">
                    <a16:rowId xmlns:a16="http://schemas.microsoft.com/office/drawing/2014/main" val="928735880"/>
                  </a:ext>
                </a:extLst>
              </a:tr>
              <a:tr h="316523">
                <a:tc rowSpan="2">
                  <a:txBody>
                    <a:bodyPr/>
                    <a:lstStyle/>
                    <a:p>
                      <a:pPr algn="ctr" fontAlgn="t">
                        <a:buNone/>
                      </a:pPr>
                      <a:r>
                        <a:rPr lang="en-US" sz="1200" b="0" i="0" u="none" strike="noStrike" noProof="0" dirty="0">
                          <a:solidFill>
                            <a:srgbClr val="000000"/>
                          </a:solidFill>
                          <a:effectLst/>
                          <a:latin typeface="+mn-lt"/>
                        </a:rPr>
                        <a:t>25</a:t>
                      </a:r>
                    </a:p>
                  </a:txBody>
                  <a:tcPr marL="45720" marR="4572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FF1"/>
                    </a:solidFill>
                  </a:tcPr>
                </a:tc>
                <a:tc>
                  <a:txBody>
                    <a:bodyPr/>
                    <a:lstStyle/>
                    <a:p>
                      <a:pPr algn="l" fontAlgn="t">
                        <a:buNone/>
                      </a:pPr>
                      <a:r>
                        <a:rPr lang="en-US" sz="1200" b="0" i="0" u="none" strike="noStrike" noProof="0" dirty="0">
                          <a:solidFill>
                            <a:srgbClr val="000000"/>
                          </a:solidFill>
                          <a:effectLst/>
                          <a:latin typeface="+mn-lt"/>
                        </a:rPr>
                        <a:t>302; 303</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FF1"/>
                    </a:solidFill>
                  </a:tcPr>
                </a:tc>
                <a:tc>
                  <a:txBody>
                    <a:bodyPr/>
                    <a:lstStyle/>
                    <a:p>
                      <a:pPr algn="l" fontAlgn="t">
                        <a:buNone/>
                      </a:pPr>
                      <a:r>
                        <a:rPr lang="en-US" sz="1200" b="0" i="0" u="none" strike="noStrike" noProof="0" dirty="0">
                          <a:solidFill>
                            <a:srgbClr val="000000"/>
                          </a:solidFill>
                          <a:effectLst/>
                          <a:latin typeface="+mn-lt"/>
                        </a:rPr>
                        <a:t>Ground surface not firm and stable - cracking, lifting, weeds</a:t>
                      </a:r>
                    </a:p>
                  </a:txBody>
                  <a:tcPr marL="45720" marR="4572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FF1"/>
                    </a:solidFill>
                  </a:tcPr>
                </a:tc>
                <a:extLst>
                  <a:ext uri="{0D108BD9-81ED-4DB2-BD59-A6C34878D82A}">
                    <a16:rowId xmlns:a16="http://schemas.microsoft.com/office/drawing/2014/main" val="2495494309"/>
                  </a:ext>
                </a:extLst>
              </a:tr>
              <a:tr h="316523">
                <a:tc vMerge="1">
                  <a:txBody>
                    <a:bodyPr/>
                    <a:lstStyle/>
                    <a:p>
                      <a:endParaRPr lang="en-US"/>
                    </a:p>
                  </a:txBody>
                  <a:tcPr/>
                </a:tc>
                <a:tc>
                  <a:txBody>
                    <a:bodyPr/>
                    <a:lstStyle/>
                    <a:p>
                      <a:pPr algn="l" fontAlgn="t">
                        <a:buNone/>
                      </a:pPr>
                      <a:r>
                        <a:rPr lang="en-US" sz="1200" b="0" i="0" u="none" strike="noStrike" noProof="0" dirty="0">
                          <a:solidFill>
                            <a:srgbClr val="004C7F"/>
                          </a:solidFill>
                          <a:effectLst/>
                          <a:latin typeface="+mn-lt"/>
                        </a:rPr>
                        <a:t>11B-302; </a:t>
                      </a:r>
                      <a:br>
                        <a:rPr lang="en-US" sz="1200" b="0" i="0" u="none" strike="noStrike" noProof="0" dirty="0">
                          <a:solidFill>
                            <a:srgbClr val="004C7F"/>
                          </a:solidFill>
                          <a:effectLst/>
                          <a:latin typeface="+mn-lt"/>
                        </a:rPr>
                      </a:br>
                      <a:r>
                        <a:rPr lang="en-US" sz="1200" b="0" i="0" u="none" strike="noStrike" noProof="0" dirty="0">
                          <a:solidFill>
                            <a:srgbClr val="004C7F"/>
                          </a:solidFill>
                          <a:effectLst/>
                          <a:latin typeface="+mn-lt"/>
                        </a:rPr>
                        <a:t>11B-303</a:t>
                      </a:r>
                      <a:endParaRPr lang="en-US" sz="1200" b="0" i="0" u="none" strike="noStrike" noProof="0" dirty="0">
                        <a:solidFill>
                          <a:srgbClr val="000000"/>
                        </a:solidFill>
                        <a:effectLst/>
                        <a:latin typeface="+mn-lt"/>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FF1"/>
                    </a:solidFill>
                  </a:tcPr>
                </a:tc>
                <a:tc>
                  <a:txBody>
                    <a:bodyPr/>
                    <a:lstStyle/>
                    <a:p>
                      <a:pPr algn="l" fontAlgn="t">
                        <a:buNone/>
                      </a:pPr>
                      <a:endParaRPr lang="en-US" sz="1200" b="0" i="0" u="none" strike="noStrike" noProof="0" dirty="0">
                        <a:solidFill>
                          <a:srgbClr val="000000"/>
                        </a:solidFill>
                        <a:effectLst/>
                        <a:latin typeface="+mn-lt"/>
                      </a:endParaRPr>
                    </a:p>
                  </a:txBody>
                  <a:tcPr marL="45720" marR="4572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FF1"/>
                    </a:solidFill>
                  </a:tcPr>
                </a:tc>
                <a:extLst>
                  <a:ext uri="{0D108BD9-81ED-4DB2-BD59-A6C34878D82A}">
                    <a16:rowId xmlns:a16="http://schemas.microsoft.com/office/drawing/2014/main" val="1454829809"/>
                  </a:ext>
                </a:extLst>
              </a:tr>
              <a:tr h="316523">
                <a:tc rowSpan="2">
                  <a:txBody>
                    <a:bodyPr/>
                    <a:lstStyle/>
                    <a:p>
                      <a:pPr algn="ctr" fontAlgn="t">
                        <a:buNone/>
                      </a:pPr>
                      <a:r>
                        <a:rPr lang="en-US" sz="1200" b="0" i="0" u="none" strike="noStrike" noProof="0" dirty="0">
                          <a:solidFill>
                            <a:srgbClr val="000000"/>
                          </a:solidFill>
                          <a:effectLst/>
                          <a:latin typeface="+mn-lt"/>
                        </a:rPr>
                        <a:t>26</a:t>
                      </a:r>
                    </a:p>
                  </a:txBody>
                  <a:tcPr marL="45720" marR="4572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0F8"/>
                    </a:solidFill>
                  </a:tcPr>
                </a:tc>
                <a:tc>
                  <a:txBody>
                    <a:bodyPr/>
                    <a:lstStyle/>
                    <a:p>
                      <a:pPr algn="l" fontAlgn="t">
                        <a:buNone/>
                      </a:pPr>
                      <a:r>
                        <a:rPr lang="en-US" sz="1200" b="0" i="0" u="none" strike="noStrike" noProof="0" dirty="0">
                          <a:solidFill>
                            <a:srgbClr val="000000"/>
                          </a:solidFill>
                          <a:effectLst/>
                          <a:latin typeface="+mn-lt"/>
                        </a:rPr>
                        <a:t>302; 303</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0F8"/>
                    </a:solidFill>
                  </a:tcPr>
                </a:tc>
                <a:tc>
                  <a:txBody>
                    <a:bodyPr/>
                    <a:lstStyle/>
                    <a:p>
                      <a:pPr algn="l" fontAlgn="t">
                        <a:buNone/>
                      </a:pPr>
                      <a:r>
                        <a:rPr lang="en-US" sz="1200" b="0" i="0" u="none" strike="noStrike" noProof="0" dirty="0">
                          <a:solidFill>
                            <a:srgbClr val="000000"/>
                          </a:solidFill>
                          <a:effectLst/>
                          <a:latin typeface="+mn-lt"/>
                        </a:rPr>
                        <a:t>Ground surface not firm and stable - cracking, lifting, weeds</a:t>
                      </a:r>
                    </a:p>
                  </a:txBody>
                  <a:tcPr marL="45720" marR="4572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0F8"/>
                    </a:solidFill>
                  </a:tcPr>
                </a:tc>
                <a:extLst>
                  <a:ext uri="{0D108BD9-81ED-4DB2-BD59-A6C34878D82A}">
                    <a16:rowId xmlns:a16="http://schemas.microsoft.com/office/drawing/2014/main" val="3083286617"/>
                  </a:ext>
                </a:extLst>
              </a:tr>
              <a:tr h="316523">
                <a:tc vMerge="1">
                  <a:txBody>
                    <a:bodyPr/>
                    <a:lstStyle/>
                    <a:p>
                      <a:endParaRPr lang="en-US"/>
                    </a:p>
                  </a:txBody>
                  <a:tcPr/>
                </a:tc>
                <a:tc>
                  <a:txBody>
                    <a:bodyPr/>
                    <a:lstStyle/>
                    <a:p>
                      <a:pPr algn="l" fontAlgn="t">
                        <a:buNone/>
                      </a:pPr>
                      <a:r>
                        <a:rPr lang="en-US" sz="1200" b="0" i="0" u="none" strike="noStrike" noProof="0" dirty="0">
                          <a:solidFill>
                            <a:srgbClr val="004C7F"/>
                          </a:solidFill>
                          <a:effectLst/>
                          <a:latin typeface="+mn-lt"/>
                        </a:rPr>
                        <a:t>11B-302; </a:t>
                      </a:r>
                      <a:br>
                        <a:rPr lang="en-US" sz="1200" b="0" i="0" u="none" strike="noStrike" noProof="0" dirty="0">
                          <a:solidFill>
                            <a:srgbClr val="004C7F"/>
                          </a:solidFill>
                          <a:effectLst/>
                          <a:latin typeface="+mn-lt"/>
                        </a:rPr>
                      </a:br>
                      <a:r>
                        <a:rPr lang="en-US" sz="1200" b="0" i="0" u="none" strike="noStrike" noProof="0" dirty="0">
                          <a:solidFill>
                            <a:srgbClr val="004C7F"/>
                          </a:solidFill>
                          <a:effectLst/>
                          <a:latin typeface="+mn-lt"/>
                        </a:rPr>
                        <a:t>11B-303</a:t>
                      </a:r>
                      <a:endParaRPr lang="en-US" sz="1200" b="0" i="0" u="none" strike="noStrike" noProof="0" dirty="0">
                        <a:solidFill>
                          <a:srgbClr val="000000"/>
                        </a:solidFill>
                        <a:effectLst/>
                        <a:latin typeface="+mn-lt"/>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0F8"/>
                    </a:solidFill>
                  </a:tcPr>
                </a:tc>
                <a:tc>
                  <a:txBody>
                    <a:bodyPr/>
                    <a:lstStyle/>
                    <a:p>
                      <a:pPr algn="l" fontAlgn="t">
                        <a:buNone/>
                      </a:pPr>
                      <a:endParaRPr lang="en-US" sz="1200" b="0" i="0" u="none" strike="noStrike" noProof="0" dirty="0">
                        <a:solidFill>
                          <a:srgbClr val="000000"/>
                        </a:solidFill>
                        <a:effectLst/>
                        <a:latin typeface="+mn-lt"/>
                      </a:endParaRPr>
                    </a:p>
                  </a:txBody>
                  <a:tcPr marL="45720" marR="4572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0F8"/>
                    </a:solidFill>
                  </a:tcPr>
                </a:tc>
                <a:extLst>
                  <a:ext uri="{0D108BD9-81ED-4DB2-BD59-A6C34878D82A}">
                    <a16:rowId xmlns:a16="http://schemas.microsoft.com/office/drawing/2014/main" val="2802285290"/>
                  </a:ext>
                </a:extLst>
              </a:tr>
              <a:tr h="189914">
                <a:tc rowSpan="2">
                  <a:txBody>
                    <a:bodyPr/>
                    <a:lstStyle/>
                    <a:p>
                      <a:pPr algn="ctr" fontAlgn="t">
                        <a:buNone/>
                      </a:pPr>
                      <a:r>
                        <a:rPr lang="en-US" sz="1200" b="0" i="0" u="none" strike="noStrike" noProof="0" dirty="0">
                          <a:solidFill>
                            <a:srgbClr val="000000"/>
                          </a:solidFill>
                          <a:effectLst/>
                          <a:latin typeface="+mn-lt"/>
                        </a:rPr>
                        <a:t>27</a:t>
                      </a:r>
                    </a:p>
                  </a:txBody>
                  <a:tcPr marL="45720" marR="4572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FF1"/>
                    </a:solidFill>
                  </a:tcPr>
                </a:tc>
                <a:tc>
                  <a:txBody>
                    <a:bodyPr/>
                    <a:lstStyle/>
                    <a:p>
                      <a:pPr algn="l" fontAlgn="t">
                        <a:buNone/>
                      </a:pPr>
                      <a:r>
                        <a:rPr lang="en-US" sz="1200" b="0" i="0" u="none" strike="noStrike" noProof="0" dirty="0">
                          <a:solidFill>
                            <a:srgbClr val="000000"/>
                          </a:solidFill>
                          <a:effectLst/>
                          <a:latin typeface="+mn-lt"/>
                        </a:rPr>
                        <a:t>403.3</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FF1"/>
                    </a:solidFill>
                  </a:tcPr>
                </a:tc>
                <a:tc>
                  <a:txBody>
                    <a:bodyPr/>
                    <a:lstStyle/>
                    <a:p>
                      <a:pPr algn="l" fontAlgn="t">
                        <a:buNone/>
                      </a:pPr>
                      <a:r>
                        <a:rPr lang="en-US" sz="1200" b="0" i="0" u="none" strike="noStrike" noProof="0" dirty="0">
                          <a:solidFill>
                            <a:srgbClr val="000000"/>
                          </a:solidFill>
                          <a:effectLst/>
                          <a:latin typeface="+mn-lt"/>
                        </a:rPr>
                        <a:t>Running slope in walking surfaces: 5% maximum</a:t>
                      </a:r>
                    </a:p>
                  </a:txBody>
                  <a:tcPr marL="45720" marR="4572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FF1"/>
                    </a:solidFill>
                  </a:tcPr>
                </a:tc>
                <a:extLst>
                  <a:ext uri="{0D108BD9-81ED-4DB2-BD59-A6C34878D82A}">
                    <a16:rowId xmlns:a16="http://schemas.microsoft.com/office/drawing/2014/main" val="3030179558"/>
                  </a:ext>
                </a:extLst>
              </a:tr>
              <a:tr h="189914">
                <a:tc vMerge="1">
                  <a:txBody>
                    <a:bodyPr/>
                    <a:lstStyle/>
                    <a:p>
                      <a:endParaRPr lang="en-US"/>
                    </a:p>
                  </a:txBody>
                  <a:tcPr/>
                </a:tc>
                <a:tc>
                  <a:txBody>
                    <a:bodyPr/>
                    <a:lstStyle/>
                    <a:p>
                      <a:pPr algn="l" fontAlgn="t">
                        <a:buNone/>
                      </a:pPr>
                      <a:r>
                        <a:rPr lang="en-US" sz="1200" b="0" i="0" u="none" strike="noStrike" noProof="0" dirty="0">
                          <a:solidFill>
                            <a:srgbClr val="004C7F"/>
                          </a:solidFill>
                          <a:effectLst/>
                          <a:latin typeface="+mn-lt"/>
                        </a:rPr>
                        <a:t>11B-403.3</a:t>
                      </a:r>
                      <a:endParaRPr lang="en-US" sz="1200" b="0" i="0" u="none" strike="noStrike" noProof="0" dirty="0">
                        <a:solidFill>
                          <a:srgbClr val="000000"/>
                        </a:solidFill>
                        <a:effectLst/>
                        <a:latin typeface="+mn-lt"/>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FF1"/>
                    </a:solidFill>
                  </a:tcPr>
                </a:tc>
                <a:tc>
                  <a:txBody>
                    <a:bodyPr/>
                    <a:lstStyle/>
                    <a:p>
                      <a:pPr algn="l" fontAlgn="t">
                        <a:buNone/>
                      </a:pPr>
                      <a:endParaRPr lang="en-US" sz="1200" b="0" i="0" u="none" strike="noStrike" noProof="0" dirty="0">
                        <a:solidFill>
                          <a:srgbClr val="000000"/>
                        </a:solidFill>
                        <a:effectLst/>
                        <a:latin typeface="+mn-lt"/>
                      </a:endParaRPr>
                    </a:p>
                  </a:txBody>
                  <a:tcPr marL="45720" marR="4572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FF1"/>
                    </a:solidFill>
                  </a:tcPr>
                </a:tc>
                <a:extLst>
                  <a:ext uri="{0D108BD9-81ED-4DB2-BD59-A6C34878D82A}">
                    <a16:rowId xmlns:a16="http://schemas.microsoft.com/office/drawing/2014/main" val="2485701590"/>
                  </a:ext>
                </a:extLst>
              </a:tr>
              <a:tr h="189914">
                <a:tc rowSpan="2">
                  <a:txBody>
                    <a:bodyPr/>
                    <a:lstStyle/>
                    <a:p>
                      <a:pPr algn="ctr" fontAlgn="t">
                        <a:buNone/>
                      </a:pPr>
                      <a:r>
                        <a:rPr lang="en-US" sz="1200" b="0" i="0" u="none" strike="noStrike" noProof="0" dirty="0">
                          <a:solidFill>
                            <a:srgbClr val="000000"/>
                          </a:solidFill>
                          <a:effectLst/>
                          <a:latin typeface="+mn-lt"/>
                        </a:rPr>
                        <a:t>28</a:t>
                      </a:r>
                    </a:p>
                  </a:txBody>
                  <a:tcPr marL="45720" marR="4572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0F8"/>
                    </a:solidFill>
                  </a:tcPr>
                </a:tc>
                <a:tc>
                  <a:txBody>
                    <a:bodyPr/>
                    <a:lstStyle/>
                    <a:p>
                      <a:pPr algn="l" fontAlgn="t">
                        <a:buNone/>
                      </a:pPr>
                      <a:endParaRPr lang="en-US" sz="1200" b="0" i="0" u="none" strike="noStrike" noProof="0" dirty="0">
                        <a:solidFill>
                          <a:srgbClr val="004C7F"/>
                        </a:solidFill>
                        <a:effectLst/>
                        <a:latin typeface="+mn-lt"/>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0F8"/>
                    </a:solidFill>
                  </a:tcPr>
                </a:tc>
                <a:tc>
                  <a:txBody>
                    <a:bodyPr/>
                    <a:lstStyle/>
                    <a:p>
                      <a:pPr algn="l" fontAlgn="t">
                        <a:buNone/>
                      </a:pPr>
                      <a:endParaRPr lang="en-US" sz="1200" b="0" i="0" u="none" strike="noStrike" noProof="0" dirty="0">
                        <a:solidFill>
                          <a:srgbClr val="000000"/>
                        </a:solidFill>
                        <a:effectLst/>
                        <a:latin typeface="+mn-lt"/>
                      </a:endParaRPr>
                    </a:p>
                  </a:txBody>
                  <a:tcPr marL="45720" marR="4572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0F8"/>
                    </a:solidFill>
                  </a:tcPr>
                </a:tc>
                <a:extLst>
                  <a:ext uri="{0D108BD9-81ED-4DB2-BD59-A6C34878D82A}">
                    <a16:rowId xmlns:a16="http://schemas.microsoft.com/office/drawing/2014/main" val="709664797"/>
                  </a:ext>
                </a:extLst>
              </a:tr>
              <a:tr h="316523">
                <a:tc vMerge="1">
                  <a:txBody>
                    <a:bodyPr/>
                    <a:lstStyle/>
                    <a:p>
                      <a:endParaRPr lang="en-US"/>
                    </a:p>
                  </a:txBody>
                  <a:tcPr/>
                </a:tc>
                <a:tc>
                  <a:txBody>
                    <a:bodyPr/>
                    <a:lstStyle/>
                    <a:p>
                      <a:pPr algn="l" fontAlgn="t">
                        <a:buNone/>
                      </a:pPr>
                      <a:r>
                        <a:rPr lang="en-US" sz="1200" b="0" i="0" u="none" strike="noStrike" noProof="0" dirty="0">
                          <a:solidFill>
                            <a:srgbClr val="004C7F"/>
                          </a:solidFill>
                          <a:effectLst/>
                          <a:latin typeface="+mn-lt"/>
                        </a:rPr>
                        <a:t>11B-303.5 </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0F8"/>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i="0" u="none" strike="noStrike" noProof="0" dirty="0">
                          <a:solidFill>
                            <a:srgbClr val="000000"/>
                          </a:solidFill>
                          <a:effectLst/>
                          <a:latin typeface="+mn-lt"/>
                        </a:rPr>
                        <a:t>Greater than 4 inch vertical change in level requires </a:t>
                      </a:r>
                      <a:br>
                        <a:rPr lang="en-US" sz="1200" b="0" i="0" u="none" strike="noStrike" noProof="0" dirty="0">
                          <a:solidFill>
                            <a:srgbClr val="000000"/>
                          </a:solidFill>
                          <a:effectLst/>
                          <a:latin typeface="+mn-lt"/>
                        </a:rPr>
                      </a:br>
                      <a:r>
                        <a:rPr lang="en-US" sz="1200" b="0" i="0" u="none" strike="noStrike" noProof="0" dirty="0">
                          <a:solidFill>
                            <a:srgbClr val="000000"/>
                          </a:solidFill>
                          <a:effectLst/>
                          <a:latin typeface="+mn-lt"/>
                        </a:rPr>
                        <a:t>6 inch height curb</a:t>
                      </a:r>
                    </a:p>
                  </a:txBody>
                  <a:tcPr marL="45720" marR="4572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0F8"/>
                    </a:solidFill>
                  </a:tcPr>
                </a:tc>
                <a:extLst>
                  <a:ext uri="{0D108BD9-81ED-4DB2-BD59-A6C34878D82A}">
                    <a16:rowId xmlns:a16="http://schemas.microsoft.com/office/drawing/2014/main" val="3864386484"/>
                  </a:ext>
                </a:extLst>
              </a:tr>
            </a:tbl>
          </a:graphicData>
        </a:graphic>
      </p:graphicFrame>
      <p:sp>
        <p:nvSpPr>
          <p:cNvPr id="9" name="TextBox 7">
            <a:extLst>
              <a:ext uri="{FF2B5EF4-FFF2-40B4-BE49-F238E27FC236}">
                <a16:creationId xmlns:a16="http://schemas.microsoft.com/office/drawing/2014/main" id="{DA55B964-B441-24B9-1A00-F6AF567DF3D2}"/>
              </a:ext>
            </a:extLst>
          </p:cNvPr>
          <p:cNvSpPr txBox="1"/>
          <p:nvPr/>
        </p:nvSpPr>
        <p:spPr>
          <a:xfrm>
            <a:off x="349097" y="3106728"/>
            <a:ext cx="3044343" cy="230832"/>
          </a:xfrm>
          <a:prstGeom prst="rect">
            <a:avLst/>
          </a:prstGeom>
          <a:solidFill>
            <a:schemeClr val="tx1">
              <a:lumMod val="95000"/>
              <a:lumOff val="5000"/>
              <a:alpha val="37000"/>
            </a:schemeClr>
          </a:solidFill>
        </p:spPr>
        <p:txBody>
          <a:bodyPr wrap="square" rtlCol="0">
            <a:spAutoFit/>
          </a:bodyP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dirty="0"/>
              <a:t>Kent Rule 26 Report, Ex. F, Page Photos 7, # 25</a:t>
            </a:r>
          </a:p>
        </p:txBody>
      </p:sp>
      <p:sp>
        <p:nvSpPr>
          <p:cNvPr id="10" name="TextBox 7">
            <a:extLst>
              <a:ext uri="{FF2B5EF4-FFF2-40B4-BE49-F238E27FC236}">
                <a16:creationId xmlns:a16="http://schemas.microsoft.com/office/drawing/2014/main" id="{A24072E7-5CB9-B50A-BA60-5B049B83D4A3}"/>
              </a:ext>
            </a:extLst>
          </p:cNvPr>
          <p:cNvSpPr txBox="1"/>
          <p:nvPr/>
        </p:nvSpPr>
        <p:spPr>
          <a:xfrm>
            <a:off x="4161395" y="3106728"/>
            <a:ext cx="3044343" cy="230832"/>
          </a:xfrm>
          <a:prstGeom prst="rect">
            <a:avLst/>
          </a:prstGeom>
          <a:solidFill>
            <a:schemeClr val="tx1">
              <a:lumMod val="95000"/>
              <a:lumOff val="5000"/>
              <a:alpha val="37000"/>
            </a:schemeClr>
          </a:solidFill>
        </p:spPr>
        <p:txBody>
          <a:bodyPr wrap="square" rtlCol="0">
            <a:spAutoFit/>
          </a:bodyP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dirty="0"/>
              <a:t>Kent Rule 26 Report, Ex. F, Page Photos 7, # 26</a:t>
            </a:r>
          </a:p>
        </p:txBody>
      </p:sp>
      <p:sp>
        <p:nvSpPr>
          <p:cNvPr id="11" name="TextBox 7">
            <a:extLst>
              <a:ext uri="{FF2B5EF4-FFF2-40B4-BE49-F238E27FC236}">
                <a16:creationId xmlns:a16="http://schemas.microsoft.com/office/drawing/2014/main" id="{E7E8BE2A-EB0A-E662-7628-8E959BC097B0}"/>
              </a:ext>
            </a:extLst>
          </p:cNvPr>
          <p:cNvSpPr txBox="1"/>
          <p:nvPr/>
        </p:nvSpPr>
        <p:spPr>
          <a:xfrm>
            <a:off x="349097" y="5617508"/>
            <a:ext cx="3044343" cy="230832"/>
          </a:xfrm>
          <a:prstGeom prst="rect">
            <a:avLst/>
          </a:prstGeom>
          <a:solidFill>
            <a:schemeClr val="tx1">
              <a:lumMod val="95000"/>
              <a:lumOff val="5000"/>
              <a:alpha val="37000"/>
            </a:schemeClr>
          </a:solidFill>
        </p:spPr>
        <p:txBody>
          <a:bodyPr wrap="square" rtlCol="0">
            <a:spAutoFit/>
          </a:bodyP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dirty="0"/>
              <a:t>Kent Rule 26 Report, Ex. F, Page Photos 7, # 27</a:t>
            </a:r>
          </a:p>
        </p:txBody>
      </p:sp>
      <p:sp>
        <p:nvSpPr>
          <p:cNvPr id="12" name="TextBox 7">
            <a:extLst>
              <a:ext uri="{FF2B5EF4-FFF2-40B4-BE49-F238E27FC236}">
                <a16:creationId xmlns:a16="http://schemas.microsoft.com/office/drawing/2014/main" id="{21CE15CB-F950-F2BC-A4A2-D93488989E01}"/>
              </a:ext>
            </a:extLst>
          </p:cNvPr>
          <p:cNvSpPr txBox="1"/>
          <p:nvPr/>
        </p:nvSpPr>
        <p:spPr>
          <a:xfrm>
            <a:off x="4161395" y="5617508"/>
            <a:ext cx="3044343" cy="230832"/>
          </a:xfrm>
          <a:prstGeom prst="rect">
            <a:avLst/>
          </a:prstGeom>
          <a:solidFill>
            <a:schemeClr val="tx1">
              <a:lumMod val="95000"/>
              <a:lumOff val="5000"/>
              <a:alpha val="37000"/>
            </a:schemeClr>
          </a:solidFill>
        </p:spPr>
        <p:txBody>
          <a:bodyPr wrap="square" rtlCol="0">
            <a:spAutoFit/>
          </a:bodyP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dirty="0"/>
              <a:t>Kent Rule 26 Report, Ex. F, Page Photos 7, # 28</a:t>
            </a:r>
          </a:p>
        </p:txBody>
      </p:sp>
    </p:spTree>
    <p:extLst>
      <p:ext uri="{BB962C8B-B14F-4D97-AF65-F5344CB8AC3E}">
        <p14:creationId xmlns:p14="http://schemas.microsoft.com/office/powerpoint/2010/main" val="355701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F99C-5E7F-9B8E-7016-3BEC59BDD1F3}"/>
              </a:ext>
            </a:extLst>
          </p:cNvPr>
          <p:cNvSpPr>
            <a:spLocks noGrp="1"/>
          </p:cNvSpPr>
          <p:nvPr>
            <p:ph type="title"/>
          </p:nvPr>
        </p:nvSpPr>
        <p:spPr/>
        <p:txBody>
          <a:bodyPr/>
          <a:lstStyle/>
          <a:p>
            <a:r>
              <a:rPr lang="en-US" dirty="0"/>
              <a:t>Legal Claims</a:t>
            </a:r>
          </a:p>
        </p:txBody>
      </p:sp>
      <p:sp>
        <p:nvSpPr>
          <p:cNvPr id="3" name="Content Placeholder 2">
            <a:extLst>
              <a:ext uri="{FF2B5EF4-FFF2-40B4-BE49-F238E27FC236}">
                <a16:creationId xmlns:a16="http://schemas.microsoft.com/office/drawing/2014/main" id="{8FDB2713-DBEC-9868-F9AA-859A8B74C12A}"/>
              </a:ext>
            </a:extLst>
          </p:cNvPr>
          <p:cNvSpPr>
            <a:spLocks noGrp="1"/>
          </p:cNvSpPr>
          <p:nvPr>
            <p:ph idx="1"/>
          </p:nvPr>
        </p:nvSpPr>
        <p:spPr/>
        <p:txBody>
          <a:bodyPr>
            <a:normAutofit/>
          </a:bodyPr>
          <a:lstStyle/>
          <a:p>
            <a:r>
              <a:rPr lang="en-US" b="1" dirty="0"/>
              <a:t>Claims</a:t>
            </a:r>
            <a:endParaRPr lang="en-US" sz="2800" b="1" dirty="0"/>
          </a:p>
          <a:p>
            <a:pPr marL="342900" indent="-342900">
              <a:buFont typeface="Arial" panose="020B0604020202020204" pitchFamily="34" charset="0"/>
              <a:buChar char="•"/>
            </a:pPr>
            <a:r>
              <a:rPr lang="en-US" sz="2000" dirty="0"/>
              <a:t>Violation of Title II of the Americans with Disabilities Act </a:t>
            </a:r>
            <a:r>
              <a:rPr lang="fr-FR" sz="2000" dirty="0"/>
              <a:t>(42 U.S.C. § 12131, </a:t>
            </a:r>
            <a:r>
              <a:rPr lang="fr-FR" sz="2000" i="1" dirty="0"/>
              <a:t>et </a:t>
            </a:r>
            <a:r>
              <a:rPr lang="fr-FR" sz="2000" i="1" dirty="0" err="1"/>
              <a:t>seq</a:t>
            </a:r>
            <a:r>
              <a:rPr lang="fr-FR" sz="2000" dirty="0"/>
              <a:t>.)</a:t>
            </a:r>
            <a:endParaRPr lang="en-US" sz="2000" dirty="0"/>
          </a:p>
          <a:p>
            <a:pPr marL="342900" indent="-342900">
              <a:buFont typeface="Arial" panose="020B0604020202020204" pitchFamily="34" charset="0"/>
              <a:buChar char="•"/>
            </a:pPr>
            <a:r>
              <a:rPr lang="en-US" sz="2000" dirty="0"/>
              <a:t>Violation of Section 504 of the Rehabilitation Act </a:t>
            </a:r>
            <a:r>
              <a:rPr lang="fr-FR" sz="2000" dirty="0"/>
              <a:t>(29 U.S.C. § 794, </a:t>
            </a:r>
            <a:r>
              <a:rPr lang="fr-FR" sz="2000" i="1" dirty="0"/>
              <a:t>et </a:t>
            </a:r>
            <a:r>
              <a:rPr lang="fr-FR" sz="2000" i="1" dirty="0" err="1"/>
              <a:t>seq</a:t>
            </a:r>
            <a:r>
              <a:rPr lang="fr-FR" sz="2000" dirty="0"/>
              <a:t>.)</a:t>
            </a:r>
            <a:endParaRPr lang="en-US" sz="2000" dirty="0"/>
          </a:p>
          <a:p>
            <a:pPr marL="342900" indent="-342900">
              <a:buFont typeface="Arial" panose="020B0604020202020204" pitchFamily="34" charset="0"/>
              <a:buChar char="•"/>
            </a:pPr>
            <a:r>
              <a:rPr lang="en-US" sz="2000" dirty="0"/>
              <a:t>Violation of California Government Code § 11135  </a:t>
            </a:r>
          </a:p>
          <a:p>
            <a:endParaRPr lang="en-US" dirty="0"/>
          </a:p>
        </p:txBody>
      </p:sp>
      <p:sp>
        <p:nvSpPr>
          <p:cNvPr id="4" name="Content Placeholder 3">
            <a:extLst>
              <a:ext uri="{FF2B5EF4-FFF2-40B4-BE49-F238E27FC236}">
                <a16:creationId xmlns:a16="http://schemas.microsoft.com/office/drawing/2014/main" id="{7E054306-AAFF-FFC9-B553-4170D994164B}"/>
              </a:ext>
            </a:extLst>
          </p:cNvPr>
          <p:cNvSpPr>
            <a:spLocks noGrp="1"/>
          </p:cNvSpPr>
          <p:nvPr>
            <p:ph idx="10"/>
          </p:nvPr>
        </p:nvSpPr>
        <p:spPr/>
        <p:txBody>
          <a:bodyPr>
            <a:normAutofit/>
          </a:bodyPr>
          <a:lstStyle/>
          <a:p>
            <a:r>
              <a:rPr lang="en-US" b="1" dirty="0"/>
              <a:t>Theory of Liability</a:t>
            </a:r>
          </a:p>
          <a:p>
            <a:pPr marL="342900" indent="-342900">
              <a:buFont typeface="Arial" panose="020B0604020202020204" pitchFamily="34" charset="0"/>
              <a:buChar char="•"/>
            </a:pPr>
            <a:r>
              <a:rPr lang="en-US" sz="2000" dirty="0"/>
              <a:t>Case limited to newly constructed and altered park facilities</a:t>
            </a:r>
          </a:p>
          <a:p>
            <a:pPr marL="342900" indent="-342900">
              <a:buFont typeface="Arial" panose="020B0604020202020204" pitchFamily="34" charset="0"/>
              <a:buChar char="•"/>
            </a:pPr>
            <a:r>
              <a:rPr lang="en-US" sz="2000" dirty="0"/>
              <a:t>No program access claim</a:t>
            </a:r>
          </a:p>
          <a:p>
            <a:pPr marL="342900" indent="-342900">
              <a:buFont typeface="Arial" panose="020B0604020202020204" pitchFamily="34" charset="0"/>
              <a:buChar char="•"/>
            </a:pPr>
            <a:r>
              <a:rPr lang="en-US" sz="2000" dirty="0"/>
              <a:t>Injunctive and Declaratory Relief</a:t>
            </a:r>
          </a:p>
        </p:txBody>
      </p:sp>
      <p:sp>
        <p:nvSpPr>
          <p:cNvPr id="5" name="Slide Number Placeholder 4">
            <a:extLst>
              <a:ext uri="{FF2B5EF4-FFF2-40B4-BE49-F238E27FC236}">
                <a16:creationId xmlns:a16="http://schemas.microsoft.com/office/drawing/2014/main" id="{B1F22101-59DC-C103-9348-B938F3288072}"/>
              </a:ext>
            </a:extLst>
          </p:cNvPr>
          <p:cNvSpPr>
            <a:spLocks noGrp="1"/>
          </p:cNvSpPr>
          <p:nvPr>
            <p:ph type="sldNum" sz="quarter" idx="4"/>
          </p:nvPr>
        </p:nvSpPr>
        <p:spPr/>
        <p:txBody>
          <a:bodyPr/>
          <a:lstStyle/>
          <a:p>
            <a:fld id="{294A09A9-5501-47C1-A89A-A340965A2BE2}" type="slidenum">
              <a:rPr lang="en-US" smtClean="0"/>
              <a:pPr/>
              <a:t>9</a:t>
            </a:fld>
            <a:endParaRPr lang="en-US" dirty="0"/>
          </a:p>
        </p:txBody>
      </p:sp>
      <p:sp>
        <p:nvSpPr>
          <p:cNvPr id="6" name="Content Placeholder 5">
            <a:extLst>
              <a:ext uri="{FF2B5EF4-FFF2-40B4-BE49-F238E27FC236}">
                <a16:creationId xmlns:a16="http://schemas.microsoft.com/office/drawing/2014/main" id="{E3099B69-A69C-7109-3431-01BC22DEAA49}"/>
              </a:ext>
            </a:extLst>
          </p:cNvPr>
          <p:cNvSpPr>
            <a:spLocks noGrp="1"/>
          </p:cNvSpPr>
          <p:nvPr>
            <p:ph idx="11"/>
          </p:nvPr>
        </p:nvSpPr>
        <p:spPr/>
        <p:txBody>
          <a:bodyPr/>
          <a:lstStyle/>
          <a:p>
            <a:endParaRPr lang="en-US"/>
          </a:p>
        </p:txBody>
      </p:sp>
    </p:spTree>
    <p:extLst>
      <p:ext uri="{BB962C8B-B14F-4D97-AF65-F5344CB8AC3E}">
        <p14:creationId xmlns:p14="http://schemas.microsoft.com/office/powerpoint/2010/main" val="472069329"/>
      </p:ext>
    </p:extLst>
  </p:cSld>
  <p:clrMapOvr>
    <a:masterClrMapping/>
  </p:clrMapOvr>
</p:sld>
</file>

<file path=ppt/theme/theme1.xml><?xml version="1.0" encoding="utf-8"?>
<a:theme xmlns:a="http://schemas.openxmlformats.org/drawingml/2006/main" name="Custom">
  <a:themeElements>
    <a:clrScheme name="Custom 20">
      <a:dk1>
        <a:srgbClr val="000000"/>
      </a:dk1>
      <a:lt1>
        <a:srgbClr val="FFFFFF"/>
      </a:lt1>
      <a:dk2>
        <a:srgbClr val="515B76"/>
      </a:dk2>
      <a:lt2>
        <a:srgbClr val="E7EDEE"/>
      </a:lt2>
      <a:accent1>
        <a:srgbClr val="4F002A"/>
      </a:accent1>
      <a:accent2>
        <a:srgbClr val="E7EDEE"/>
      </a:accent2>
      <a:accent3>
        <a:srgbClr val="637183"/>
      </a:accent3>
      <a:accent4>
        <a:srgbClr val="434E5E"/>
      </a:accent4>
      <a:accent5>
        <a:srgbClr val="5B9BD5"/>
      </a:accent5>
      <a:accent6>
        <a:srgbClr val="70AD47"/>
      </a:accent6>
      <a:hlink>
        <a:srgbClr val="0563C1"/>
      </a:hlink>
      <a:folHlink>
        <a:srgbClr val="954F72"/>
      </a:folHlink>
    </a:clrScheme>
    <a:fontScheme name="Custom 3">
      <a:majorFont>
        <a:latin typeface="Alternate Gothic Com No 2"/>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45331398_Win32_SL_V13" id="{C59E605D-C281-4A06-BDA0-E97A35AC3AA8}" vid="{25D1D206-DA25-4050-926A-BD6D3A1B50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64FBA8BA13A746972ECDD27DA8F6C3" ma:contentTypeVersion="10" ma:contentTypeDescription="Create a new document." ma:contentTypeScope="" ma:versionID="4d689d30a55b5ecb6ab234c22e5e76a5">
  <xsd:schema xmlns:xsd="http://www.w3.org/2001/XMLSchema" xmlns:xs="http://www.w3.org/2001/XMLSchema" xmlns:p="http://schemas.microsoft.com/office/2006/metadata/properties" xmlns:ns3="8784ad75-5115-4e1a-813c-c8a1836170af" targetNamespace="http://schemas.microsoft.com/office/2006/metadata/properties" ma:root="true" ma:fieldsID="dbb7dc9f63ec663ab13ef9693102f9d7" ns3:_="">
    <xsd:import namespace="8784ad75-5115-4e1a-813c-c8a1836170af"/>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element ref="ns3:MediaServiceSystem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84ad75-5115-4e1a-813c-c8a1836170a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784ad75-5115-4e1a-813c-c8a1836170af" xsi:nil="true"/>
  </documentManagement>
</p:properties>
</file>

<file path=customXml/itemProps1.xml><?xml version="1.0" encoding="utf-8"?>
<ds:datastoreItem xmlns:ds="http://schemas.openxmlformats.org/officeDocument/2006/customXml" ds:itemID="{3B5E8EBC-8E58-4375-BCB9-3F331AB01E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84ad75-5115-4e1a-813c-c8a1836170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A8381C-73EB-48EA-B45F-7B7C8C7DF409}">
  <ds:schemaRefs>
    <ds:schemaRef ds:uri="http://schemas.microsoft.com/sharepoint/v3/contenttype/forms"/>
  </ds:schemaRefs>
</ds:datastoreItem>
</file>

<file path=customXml/itemProps3.xml><?xml version="1.0" encoding="utf-8"?>
<ds:datastoreItem xmlns:ds="http://schemas.openxmlformats.org/officeDocument/2006/customXml" ds:itemID="{61E98C35-9ECE-4425-BCBA-00E118C705CE}">
  <ds:schemaRefs>
    <ds:schemaRef ds:uri="http://schemas.openxmlformats.org/package/2006/metadata/core-properties"/>
    <ds:schemaRef ds:uri="http://purl.org/dc/dcmitype/"/>
    <ds:schemaRef ds:uri="http://schemas.microsoft.com/office/infopath/2007/PartnerControls"/>
    <ds:schemaRef ds:uri="http://www.w3.org/XML/1998/namespace"/>
    <ds:schemaRef ds:uri="http://schemas.microsoft.com/office/2006/documentManagement/types"/>
    <ds:schemaRef ds:uri="http://purl.org/dc/elements/1.1/"/>
    <ds:schemaRef ds:uri="http://purl.org/dc/terms/"/>
    <ds:schemaRef ds:uri="8784ad75-5115-4e1a-813c-c8a1836170af"/>
    <ds:schemaRef ds:uri="http://schemas.microsoft.com/office/2006/metadata/propertie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2738</TotalTime>
  <Words>4844</Words>
  <Application>Microsoft Office PowerPoint</Application>
  <PresentationFormat>Widescreen</PresentationFormat>
  <Paragraphs>482</Paragraphs>
  <Slides>29</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Alternate Gothic Com No 2</vt:lpstr>
      <vt:lpstr>Arial</vt:lpstr>
      <vt:lpstr>Arial Narrow</vt:lpstr>
      <vt:lpstr>Arial Nova</vt:lpstr>
      <vt:lpstr>Calibri</vt:lpstr>
      <vt:lpstr>Calibri Light</vt:lpstr>
      <vt:lpstr>Times New Roman</vt:lpstr>
      <vt:lpstr>Wingdings</vt:lpstr>
      <vt:lpstr>Wingdings 3</vt:lpstr>
      <vt:lpstr>Custom</vt:lpstr>
      <vt:lpstr>PowerPoint Presentation</vt:lpstr>
      <vt:lpstr>Nature and Scope of Park Facilities</vt:lpstr>
      <vt:lpstr>Pervasive Physical Access Barriers</vt:lpstr>
      <vt:lpstr>PowerPoint Presentation</vt:lpstr>
      <vt:lpstr>PowerPoint Presentation</vt:lpstr>
      <vt:lpstr>PowerPoint Presentation</vt:lpstr>
      <vt:lpstr>PowerPoint Presentation</vt:lpstr>
      <vt:lpstr>PowerPoint Presentation</vt:lpstr>
      <vt:lpstr>Legal Claims</vt:lpstr>
      <vt:lpstr>Newly Constructed and Altered Facilities</vt:lpstr>
      <vt:lpstr>Altered Facilities</vt:lpstr>
      <vt:lpstr>Remediation of Noncomplying New Construction and Alterations</vt:lpstr>
      <vt:lpstr>Case Origins</vt:lpstr>
      <vt:lpstr>Case Schedule</vt:lpstr>
      <vt:lpstr>Scheduling Order (as Amended)</vt:lpstr>
      <vt:lpstr>Class Certification</vt:lpstr>
      <vt:lpstr>Discovery</vt:lpstr>
      <vt:lpstr>Expert Work</vt:lpstr>
      <vt:lpstr>Establishing Construction Histories</vt:lpstr>
      <vt:lpstr>Motion for Leave to Amend Complaint</vt:lpstr>
      <vt:lpstr>Trial Surprises</vt:lpstr>
      <vt:lpstr>Trial</vt:lpstr>
      <vt:lpstr>Injunctive Relief Order</vt:lpstr>
      <vt:lpstr>Take Aways</vt:lpstr>
      <vt:lpstr>Systemic Injunctive Relief</vt:lpstr>
      <vt:lpstr>Trial Planning</vt:lpstr>
      <vt:lpstr>The Oliver Pleading Requirement</vt:lpstr>
      <vt:lpstr>Practical/Logistical Issues</vt:lpstr>
      <vt:lpstr>Questions?  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Sophia Kaufmann</dc:creator>
  <cp:lastModifiedBy>Andrew Lee</cp:lastModifiedBy>
  <cp:revision>38</cp:revision>
  <dcterms:created xsi:type="dcterms:W3CDTF">2026-02-12T23:09:36Z</dcterms:created>
  <dcterms:modified xsi:type="dcterms:W3CDTF">2026-02-28T00:04:55Z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0x0101006164FBA8BA13A746972ECDD27DA8F6C3</vt:lpwstr>
  </property>
</Properties>
</file>