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4"/>
  </p:sldMasterIdLst>
  <p:notesMasterIdLst>
    <p:notesMasterId r:id="rId21"/>
  </p:notesMasterIdLst>
  <p:sldIdLst>
    <p:sldId id="256" r:id="rId5"/>
    <p:sldId id="257" r:id="rId6"/>
    <p:sldId id="259" r:id="rId7"/>
    <p:sldId id="293" r:id="rId8"/>
    <p:sldId id="313" r:id="rId9"/>
    <p:sldId id="316" r:id="rId10"/>
    <p:sldId id="318" r:id="rId11"/>
    <p:sldId id="319" r:id="rId12"/>
    <p:sldId id="310" r:id="rId13"/>
    <p:sldId id="326" r:id="rId14"/>
    <p:sldId id="321" r:id="rId15"/>
    <p:sldId id="320" r:id="rId16"/>
    <p:sldId id="322" r:id="rId17"/>
    <p:sldId id="323" r:id="rId18"/>
    <p:sldId id="324" r:id="rId19"/>
    <p:sldId id="32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nette Cox" initials="JC" lastIdx="1" clrIdx="0">
    <p:extLst>
      <p:ext uri="{19B8F6BF-5375-455C-9EA6-DF929625EA0E}">
        <p15:presenceInfo xmlns:p15="http://schemas.microsoft.com/office/powerpoint/2012/main" userId="S-1-5-21-1482919491-563961984-3114235040-267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874" autoAdjust="0"/>
  </p:normalViewPr>
  <p:slideViewPr>
    <p:cSldViewPr snapToGrid="0">
      <p:cViewPr varScale="1">
        <p:scale>
          <a:sx n="68" d="100"/>
          <a:sy n="68" d="100"/>
        </p:scale>
        <p:origin x="10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7FBED-1464-42FF-BE41-94994C80414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55B81-1079-42E6-8636-6BC5AE770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1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45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2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32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252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8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10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45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65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83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48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B957-FA67-E761-67E8-81D67514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276A-6CF0-F11D-4439-4F1926843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9DD38-8309-E303-DC1F-47B758296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E886-CF93-7130-2BCA-93367B057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32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B957-FA67-E761-67E8-81D67514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276A-6CF0-F11D-4439-4F1926843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9DD38-8309-E303-DC1F-47B758296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E886-CF93-7130-2BCA-93367B057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4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B957-FA67-E761-67E8-81D67514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276A-6CF0-F11D-4439-4F1926843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9DD38-8309-E303-DC1F-47B758296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E886-CF93-7130-2BCA-93367B057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40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B957-FA67-E761-67E8-81D67514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276A-6CF0-F11D-4439-4F1926843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9DD38-8309-E303-DC1F-47B758296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E886-CF93-7130-2BCA-93367B057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20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B957-FA67-E761-67E8-81D67514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276A-6CF0-F11D-4439-4F1926843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9DD38-8309-E303-DC1F-47B758296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E886-CF93-7130-2BCA-93367B057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63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A558C-80F4-FDCE-950F-0BAE5FDEB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120BA-BFE4-DFC5-1761-52F5BD05A2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050A2E-6075-3F66-CCA1-4F235A1ACB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BDEFD7-9A0C-C85C-D614-4EBAE6BE6F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55B81-1079-42E6-8636-6BC5AE7702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68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E1AF-CFA9-432A-923F-C6FAE3DC78E2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94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5F50-E43D-4C56-8A9F-9857E4CF14BD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1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AE08-5907-455E-A1A9-E38E6436552E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1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0800-1208-4BBB-9BD1-9ACBEC3CCE66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2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314B-0517-49F7-8781-954115458573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33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AD5D-6F91-447A-B54A-8EA6B1E1A798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8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8A28-BF6A-434D-A0EB-959514B8ED4D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6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3C8FD-8643-4A68-ABF9-7207C1D1CF3E}" type="datetime1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9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D455-92BA-4B78-AD0E-13A7EDAE65CA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9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5B0CF7-5B5B-432D-AC1D-BD5C0D454C74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6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3929-EA5A-4183-B23D-0573398E63EE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5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60A6263-B3DA-47DB-9896-661955D7A80F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A2DF3DB-A5C0-4163-AC40-1C96119045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12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98F8-2D33-A184-2607-83670FBB6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Strategic Responses to Supreme Court Rulings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E1EA0-39AC-32FF-AD87-D8D68E98C6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Jacobus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tenbroek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disability law symposium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March 26,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6433C-F109-2D66-DF88-BC79EB67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9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98F8-2D33-A184-2607-83670FBB6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Questions about </a:t>
            </a:r>
            <a:r>
              <a:rPr lang="en-US" sz="5400" b="1" i="1" dirty="0"/>
              <a:t>Groff v. </a:t>
            </a:r>
            <a:r>
              <a:rPr lang="en-US" sz="5400" b="1" i="1" dirty="0" err="1"/>
              <a:t>Dejoy</a:t>
            </a:r>
            <a:r>
              <a:rPr lang="en-US" sz="5400" b="1" i="1" dirty="0"/>
              <a:t> </a:t>
            </a:r>
            <a:r>
              <a:rPr lang="en-US" sz="5400" b="1" dirty="0"/>
              <a:t>before I move to </a:t>
            </a:r>
            <a:br>
              <a:rPr lang="en-US" sz="5400" b="1" dirty="0"/>
            </a:br>
            <a:r>
              <a:rPr lang="en-US" sz="5400" b="1" i="1" dirty="0"/>
              <a:t>Stanley v. City of Sanford</a:t>
            </a:r>
            <a:r>
              <a:rPr lang="en-US" sz="5400" b="1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6433C-F109-2D66-DF88-BC79EB67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65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547899"/>
          </a:xfrm>
        </p:spPr>
        <p:txBody>
          <a:bodyPr>
            <a:noAutofit/>
          </a:bodyPr>
          <a:lstStyle/>
          <a:p>
            <a:pPr algn="ctr"/>
            <a:r>
              <a:rPr lang="en-US" sz="3800" b="1" i="1" dirty="0">
                <a:latin typeface="Arial" panose="020B0604020202020204" pitchFamily="34" charset="0"/>
                <a:cs typeface="Arial" panose="020B0604020202020204" pitchFamily="34" charset="0"/>
              </a:rPr>
              <a:t>Stanley v. City of Sanford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86654-6117-B3CC-6AD1-85073575675A}"/>
              </a:ext>
            </a:extLst>
          </p:cNvPr>
          <p:cNvSpPr txBox="1"/>
          <p:nvPr/>
        </p:nvSpPr>
        <p:spPr>
          <a:xfrm>
            <a:off x="0" y="1867779"/>
            <a:ext cx="12025053" cy="2982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Endorses the problematic view that plaintiffs who cannot perform “essential functions” lack ADA protection</a:t>
            </a:r>
          </a:p>
          <a:p>
            <a:pPr marL="91440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causes ADA plaintiffs to lose cases that are parallel to successful race/sex/age cases </a:t>
            </a:r>
            <a:endParaRPr lang="en-US" sz="3200" u="sng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2150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547899"/>
          </a:xfrm>
        </p:spPr>
        <p:txBody>
          <a:bodyPr>
            <a:noAutofit/>
          </a:bodyPr>
          <a:lstStyle/>
          <a:p>
            <a:pPr algn="ctr"/>
            <a:r>
              <a:rPr lang="en-US" sz="3800" b="1" i="1" dirty="0">
                <a:latin typeface="Arial" panose="020B0604020202020204" pitchFamily="34" charset="0"/>
                <a:cs typeface="Arial" panose="020B0604020202020204" pitchFamily="34" charset="0"/>
              </a:rPr>
              <a:t>Stanley v. City of Sanford: </a:t>
            </a:r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Misguided Textualism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86654-6117-B3CC-6AD1-85073575675A}"/>
              </a:ext>
            </a:extLst>
          </p:cNvPr>
          <p:cNvSpPr txBox="1"/>
          <p:nvPr/>
        </p:nvSpPr>
        <p:spPr>
          <a:xfrm>
            <a:off x="0" y="1867779"/>
            <a:ext cx="12025053" cy="4542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ADA prohibits discrimination against a “</a:t>
            </a:r>
            <a:r>
              <a:rPr lang="en-US" sz="3200" b="1" u="sng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qualified individual</a:t>
            </a: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”</a:t>
            </a:r>
          </a:p>
          <a:p>
            <a:pPr marL="91440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the ADA defines as </a:t>
            </a:r>
          </a:p>
          <a:p>
            <a:pPr marL="1371600" lvl="2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“an individual who, with or without reasonable accommodation,</a:t>
            </a:r>
          </a:p>
          <a:p>
            <a:pPr marL="1371600" lvl="2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can perform the essential functions of the employment position . . .”</a:t>
            </a:r>
          </a:p>
          <a:p>
            <a:pPr marL="45720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Other statutes prohibit discrimination against “</a:t>
            </a:r>
            <a:r>
              <a:rPr lang="en-US" sz="3200" b="1" u="sng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any individual</a:t>
            </a: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3699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547899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The “Essential Functions” Hurdle </a:t>
            </a:r>
            <a:b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3800" b="1" i="1" dirty="0">
                <a:latin typeface="Arial" panose="020B0604020202020204" pitchFamily="34" charset="0"/>
                <a:cs typeface="Arial" panose="020B0604020202020204" pitchFamily="34" charset="0"/>
              </a:rPr>
              <a:t>Stanley v. City of Sanford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86654-6117-B3CC-6AD1-85073575675A}"/>
              </a:ext>
            </a:extLst>
          </p:cNvPr>
          <p:cNvSpPr txBox="1"/>
          <p:nvPr/>
        </p:nvSpPr>
        <p:spPr>
          <a:xfrm>
            <a:off x="0" y="1867779"/>
            <a:ext cx="12025053" cy="365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case involved post-employment benefits</a:t>
            </a:r>
          </a:p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but also has implications for </a:t>
            </a:r>
          </a:p>
          <a:p>
            <a:pPr marL="91440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harassment claims</a:t>
            </a:r>
          </a:p>
          <a:p>
            <a:pPr marL="91440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disparate treatment claims</a:t>
            </a:r>
          </a:p>
          <a:p>
            <a:pPr marL="91440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after-acquired evidence case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91552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547899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The “Essential Functions” Hurdle </a:t>
            </a:r>
            <a:b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Misunderstands </a:t>
            </a:r>
            <a:b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the Statutory Purpose of “Essential Function”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86654-6117-B3CC-6AD1-85073575675A}"/>
              </a:ext>
            </a:extLst>
          </p:cNvPr>
          <p:cNvSpPr txBox="1"/>
          <p:nvPr/>
        </p:nvSpPr>
        <p:spPr>
          <a:xfrm>
            <a:off x="368300" y="1867779"/>
            <a:ext cx="11341100" cy="296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 contravenes the inclusive purpose </a:t>
            </a:r>
            <a:r>
              <a:rPr lang="en-US" sz="28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 the </a:t>
            </a:r>
            <a:r>
              <a:rPr lang="en-US" sz="2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ADA’s “qualified individual” definition</a:t>
            </a:r>
          </a:p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 a sharp departure from other employment discrimination statutes, it makes an individual’s ADA coverage come and go, depending on which job is at issue</a:t>
            </a:r>
          </a:p>
          <a:p>
            <a:pPr marL="457200" marR="0" lvl="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 creates the odd result that current illegal drug users win cases than workers with other disabilities cannot</a:t>
            </a:r>
          </a:p>
        </p:txBody>
      </p:sp>
    </p:spTree>
    <p:extLst>
      <p:ext uri="{BB962C8B-B14F-4D97-AF65-F5344CB8AC3E}">
        <p14:creationId xmlns:p14="http://schemas.microsoft.com/office/powerpoint/2010/main" val="4128586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547899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Should the ADA be amended to remove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“Qualified Individual” (&amp; “Essential Functions”)?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1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98F8-2D33-A184-2607-83670FBB6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Thank you.  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6433C-F109-2D66-DF88-BC79EB67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67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7AC6-7376-D838-A428-6C95009EE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33487-4058-5FCB-340C-38AC208EB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835640" cy="402336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Jeannette Cox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Samuel A. McCray Chair and Professor of Law, University of Dayton School of Law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C653F-7EB8-9AB9-532A-77E5A2F5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0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1FFC-86A0-CEC0-6FE3-0A1F2DFC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8091" y="-837618"/>
            <a:ext cx="13258800" cy="237547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Recent Supreme Court 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Cases Related to Employment Discrimination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CE63A-4638-CF1B-8509-E9B9388E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BC3F-E4A5-F61F-D1B1-9A90BFB0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86654-6117-B3CC-6AD1-85073575675A}"/>
              </a:ext>
            </a:extLst>
          </p:cNvPr>
          <p:cNvSpPr txBox="1"/>
          <p:nvPr/>
        </p:nvSpPr>
        <p:spPr>
          <a:xfrm>
            <a:off x="0" y="1867779"/>
            <a:ext cx="12025053" cy="1613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90"/>
              </a:spcAft>
            </a:pP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(2023)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Aft>
                <a:spcPts val="90"/>
              </a:spcAft>
            </a:pP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Aft>
                <a:spcPts val="90"/>
              </a:spcAft>
            </a:pP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Stanley v. City of Sanford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(2025)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54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DC3A5-0C23-7029-93A7-A5CC01CF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6A5B-C50B-B3E5-6803-ED622690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Comparing the </a:t>
            </a:r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b="1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accommodation </a:t>
            </a:r>
            <a:b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with disability accommodations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45C7-C84A-6400-87CA-0EF9A5C72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52A2-305C-4CBF-5F17-E96DB2CA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03E3F-9E76-CBE2-97FB-D2CA4819866B}"/>
              </a:ext>
            </a:extLst>
          </p:cNvPr>
          <p:cNvSpPr txBox="1"/>
          <p:nvPr/>
        </p:nvSpPr>
        <p:spPr>
          <a:xfrm>
            <a:off x="342003" y="1907235"/>
            <a:ext cx="11780520" cy="329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Groff’s religion required </a:t>
            </a:r>
          </a:p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avoiding Sunday shifts</a:t>
            </a:r>
          </a:p>
          <a:p>
            <a:pPr marR="0" lvl="0">
              <a:lnSpc>
                <a:spcPct val="107000"/>
              </a:lnSpc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Some disabilities require</a:t>
            </a:r>
          </a:p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regular hours (instead of rotating shifts)</a:t>
            </a:r>
          </a:p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daytime hours and/or</a:t>
            </a:r>
          </a:p>
          <a:p>
            <a:pPr marR="0" lvl="0">
              <a:lnSpc>
                <a:spcPct val="107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part-time hours</a:t>
            </a:r>
          </a:p>
        </p:txBody>
      </p:sp>
    </p:spTree>
    <p:extLst>
      <p:ext uri="{BB962C8B-B14F-4D97-AF65-F5344CB8AC3E}">
        <p14:creationId xmlns:p14="http://schemas.microsoft.com/office/powerpoint/2010/main" val="271069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DC3A5-0C23-7029-93A7-A5CC01CF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6A5B-C50B-B3E5-6803-ED622690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b="1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</a:t>
            </a: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eaffirms </a:t>
            </a:r>
            <a:b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 Principles of Accommodation Law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45C7-C84A-6400-87CA-0EF9A5C72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52A2-305C-4CBF-5F17-E96DB2CA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03E3F-9E76-CBE2-97FB-D2CA4819866B}"/>
              </a:ext>
            </a:extLst>
          </p:cNvPr>
          <p:cNvSpPr txBox="1"/>
          <p:nvPr/>
        </p:nvSpPr>
        <p:spPr>
          <a:xfrm>
            <a:off x="411480" y="1775840"/>
            <a:ext cx="11780520" cy="1454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Neutral Policies Must Give Way to the Need for an Accommodation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Duty to Accommodate is Substantial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800" kern="100" dirty="0">
                <a:latin typeface="Arial" panose="020B0604020202020204" pitchFamily="34" charset="0"/>
                <a:cs typeface="Arial" panose="020B0604020202020204" pitchFamily="34" charset="0"/>
              </a:rPr>
              <a:t>Coworker Morale Problems are not “Undue Hardship”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66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DC3A5-0C23-7029-93A7-A5CC01CF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6A5B-C50B-B3E5-6803-ED622690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b="1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may be Useful for Challenging </a:t>
            </a:r>
            <a:b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Caselaw Denying Schedule Accommodations, pt. 1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45C7-C84A-6400-87CA-0EF9A5C72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52A2-305C-4CBF-5F17-E96DB2CA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9FEC410D-42F4-44D2-826A-446CF9550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67834"/>
              </p:ext>
            </p:extLst>
          </p:nvPr>
        </p:nvGraphicFramePr>
        <p:xfrm>
          <a:off x="93518" y="1846997"/>
          <a:ext cx="12098482" cy="3204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6337">
                  <a:extLst>
                    <a:ext uri="{9D8B030D-6E8A-4147-A177-3AD203B41FA5}">
                      <a16:colId xmlns:a16="http://schemas.microsoft.com/office/drawing/2014/main" val="2204411067"/>
                    </a:ext>
                  </a:extLst>
                </a:gridCol>
                <a:gridCol w="6082145">
                  <a:extLst>
                    <a:ext uri="{9D8B030D-6E8A-4147-A177-3AD203B41FA5}">
                      <a16:colId xmlns:a16="http://schemas.microsoft.com/office/drawing/2014/main" val="784787223"/>
                    </a:ext>
                  </a:extLst>
                </a:gridCol>
              </a:tblGrid>
              <a:tr h="8250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Caselaw rationale 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denying schedule accommodations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Response, </a:t>
                      </a:r>
                    </a:p>
                    <a:p>
                      <a:pPr algn="ctr"/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based on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Groff v. </a:t>
                      </a:r>
                      <a:r>
                        <a:rPr lang="en-US" sz="24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DeJoy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940049"/>
                  </a:ext>
                </a:extLst>
              </a:tr>
              <a:tr h="82503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schedule accommodations require adjustments to coworker schedules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employer must prove that the “cost of incentive pay” would cause undue hardship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41808"/>
                  </a:ext>
                </a:extLst>
              </a:tr>
              <a:tr h="8250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schedule accommodations create morale problems because coworkers also want to avoid night work (or rotating shifts, or long hours)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“a coworker’s dislike of  . . . the mere fact of an accommodation is “‘off the table’ for consideration”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756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922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DC3A5-0C23-7029-93A7-A5CC01CF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6A5B-C50B-B3E5-6803-ED622690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b="1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may be Useful for Challenging </a:t>
            </a:r>
            <a:br>
              <a:rPr lang="en-US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Caselaw Denying Schedule Accommodations, pt. 2</a:t>
            </a:r>
            <a:endParaRPr lang="en-US" sz="3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45C7-C84A-6400-87CA-0EF9A5C72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52A2-305C-4CBF-5F17-E96DB2CA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9FEC410D-42F4-44D2-826A-446CF9550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996597"/>
              </p:ext>
            </p:extLst>
          </p:nvPr>
        </p:nvGraphicFramePr>
        <p:xfrm>
          <a:off x="0" y="1846997"/>
          <a:ext cx="12192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1273">
                  <a:extLst>
                    <a:ext uri="{9D8B030D-6E8A-4147-A177-3AD203B41FA5}">
                      <a16:colId xmlns:a16="http://schemas.microsoft.com/office/drawing/2014/main" val="2204411067"/>
                    </a:ext>
                  </a:extLst>
                </a:gridCol>
                <a:gridCol w="4830727">
                  <a:extLst>
                    <a:ext uri="{9D8B030D-6E8A-4147-A177-3AD203B41FA5}">
                      <a16:colId xmlns:a16="http://schemas.microsoft.com/office/drawing/2014/main" val="784787223"/>
                    </a:ext>
                  </a:extLst>
                </a:gridCol>
              </a:tblGrid>
              <a:tr h="80191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Caselaw rationale 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denying schedule accommodations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Response, </a:t>
                      </a:r>
                    </a:p>
                    <a:p>
                      <a:pPr algn="ctr"/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based on 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Groff v. </a:t>
                      </a:r>
                      <a:r>
                        <a:rPr lang="en-US" sz="24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DeJoy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940049"/>
                  </a:ext>
                </a:extLst>
              </a:tr>
              <a:tr h="365314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Employer has business rationale for denying schedule accommodation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Sometimes framed as: no part-time (or non-shift-rotating) “positions” exist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often framed as: workers needing schedule accommodations are not “qualified individuals” because the standard work schedule is an “essential function”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absence of undue hardship, neutral policies must give way to the need for an accommodation</a:t>
                      </a:r>
                    </a:p>
                    <a:p>
                      <a:endParaRPr lang="en-US" sz="2400" i="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60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403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DC3A5-0C23-7029-93A7-A5CC01CF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6A5B-C50B-B3E5-6803-ED6226908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Employers’ Accommodation Duty </a:t>
            </a:r>
            <a:b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Shouldn’t be Narrower for Disability than Religion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45C7-C84A-6400-87CA-0EF9A5C72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27353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52A2-305C-4CBF-5F17-E96DB2CA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03E3F-9E76-CBE2-97FB-D2CA4819866B}"/>
              </a:ext>
            </a:extLst>
          </p:cNvPr>
          <p:cNvSpPr txBox="1"/>
          <p:nvPr/>
        </p:nvSpPr>
        <p:spPr>
          <a:xfrm>
            <a:off x="411480" y="1775840"/>
            <a:ext cx="11780520" cy="172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establishment clause rationale for restricting religious accommodations isn’t applicable to disability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Groff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 ADA continues to impose a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“significantly higher standard” </a:t>
            </a:r>
          </a:p>
        </p:txBody>
      </p:sp>
    </p:spTree>
    <p:extLst>
      <p:ext uri="{BB962C8B-B14F-4D97-AF65-F5344CB8AC3E}">
        <p14:creationId xmlns:p14="http://schemas.microsoft.com/office/powerpoint/2010/main" val="407133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2F600-9748-BF82-3781-208345744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ECAA-DE6F-904B-5A7F-3FCA946B3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400" y="30480"/>
            <a:ext cx="13258800" cy="1816517"/>
          </a:xfrm>
        </p:spPr>
        <p:txBody>
          <a:bodyPr>
            <a:noAutofit/>
          </a:bodyPr>
          <a:lstStyle/>
          <a:p>
            <a:pPr algn="ctr"/>
            <a:b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Groff v. </a:t>
            </a:r>
            <a:r>
              <a:rPr lang="en-US" sz="3600" b="1" i="1" kern="10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DeJoy</a:t>
            </a:r>
            <a:r>
              <a:rPr lang="en-US" sz="3600" b="1" kern="10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’s</a:t>
            </a: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Potential Impact </a:t>
            </a:r>
            <a:b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3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Beyond Schedule Accommodations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6B09E-221E-F47D-771D-82043DD88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516" y="1846997"/>
            <a:ext cx="10269967" cy="4455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EFCCC-F2B2-45E6-F1F8-25EB7EC1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F3DB-A5C0-4163-AC40-1C96119045EB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1F5C89-5244-57F9-0CED-44C0674F7CFF}"/>
              </a:ext>
            </a:extLst>
          </p:cNvPr>
          <p:cNvSpPr txBox="1"/>
          <p:nvPr/>
        </p:nvSpPr>
        <p:spPr>
          <a:xfrm>
            <a:off x="746760" y="2026920"/>
            <a:ext cx="10881360" cy="1069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3500"/>
              </a:lnSpc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Curbing other misuses of “essential functions” </a:t>
            </a:r>
          </a:p>
          <a:p>
            <a:pPr marL="285750" indent="-285750">
              <a:lnSpc>
                <a:spcPts val="3500"/>
              </a:lnSpc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Revisiting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Barnett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’s burden of proof allocation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3234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f31e51-431e-43a4-871b-07ad4ce5a241" xsi:nil="true"/>
    <lcf76f155ced4ddcb4097134ff3c332f xmlns="d7169a92-e921-4372-854e-01d59c9a42f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82AFE90839046832A51EB27655E39" ma:contentTypeVersion="16" ma:contentTypeDescription="Create a new document." ma:contentTypeScope="" ma:versionID="6790c004a7cb8ae42cfefd4248e512eb">
  <xsd:schema xmlns:xsd="http://www.w3.org/2001/XMLSchema" xmlns:xs="http://www.w3.org/2001/XMLSchema" xmlns:p="http://schemas.microsoft.com/office/2006/metadata/properties" xmlns:ns2="d7169a92-e921-4372-854e-01d59c9a42f1" xmlns:ns3="58f31e51-431e-43a4-871b-07ad4ce5a241" targetNamespace="http://schemas.microsoft.com/office/2006/metadata/properties" ma:root="true" ma:fieldsID="e9a1bb24696b2fbd1c0eda0c65d79161" ns2:_="" ns3:_="">
    <xsd:import namespace="d7169a92-e921-4372-854e-01d59c9a42f1"/>
    <xsd:import namespace="58f31e51-431e-43a4-871b-07ad4ce5a2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69a92-e921-4372-854e-01d59c9a42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38d0cf9-6165-4a0b-a1ac-38776fa93c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31e51-431e-43a4-871b-07ad4ce5a2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99f25ae2-73d8-43e7-86fb-4f4dd4dbabd2}" ma:internalName="TaxCatchAll" ma:showField="CatchAllData" ma:web="58f31e51-431e-43a4-871b-07ad4ce5a2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60F888-C20D-40F4-AD60-9D9A54F3BF9D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d7169a92-e921-4372-854e-01d59c9a42f1"/>
    <ds:schemaRef ds:uri="http://purl.org/dc/terms/"/>
    <ds:schemaRef ds:uri="58f31e51-431e-43a4-871b-07ad4ce5a24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A2F8830-BBFE-425A-ADB4-73DB30A61D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5E22FD-556B-4557-8BAE-B0B08AF55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169a92-e921-4372-854e-01d59c9a42f1"/>
    <ds:schemaRef ds:uri="58f31e51-431e-43a4-871b-07ad4ce5a2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13903</TotalTime>
  <Words>670</Words>
  <Application>Microsoft Office PowerPoint</Application>
  <PresentationFormat>Widescreen</PresentationFormat>
  <Paragraphs>101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Retrospect</vt:lpstr>
      <vt:lpstr>Strategic Responses to Supreme Court Rulings</vt:lpstr>
      <vt:lpstr>Presented by</vt:lpstr>
      <vt:lpstr>Recent Supreme Court  Cases Related to Employment Discrimination</vt:lpstr>
      <vt:lpstr>Comparing the Groff v. DeJoy accommodation  with disability accommodations</vt:lpstr>
      <vt:lpstr>Groff v. DeJoy Reaffirms  Core Principles of Accommodation Law</vt:lpstr>
      <vt:lpstr>Groff v. DeJoy may be Useful for Challenging  Caselaw Denying Schedule Accommodations, pt. 1</vt:lpstr>
      <vt:lpstr>Groff v. DeJoy may be Useful for Challenging  Caselaw Denying Schedule Accommodations, pt. 2</vt:lpstr>
      <vt:lpstr>Employers’ Accommodation Duty  Shouldn’t be Narrower for Disability than Religion</vt:lpstr>
      <vt:lpstr> Groff v. DeJoy’s Potential Impact  Beyond Schedule Accommodations</vt:lpstr>
      <vt:lpstr>Questions about Groff v. Dejoy before I move to  Stanley v. City of Sanford?</vt:lpstr>
      <vt:lpstr>Stanley v. City of Sanford</vt:lpstr>
      <vt:lpstr>Stanley v. City of Sanford: Misguided Textualism</vt:lpstr>
      <vt:lpstr>The “Essential Functions” Hurdle  in Stanley v. City of Sanford</vt:lpstr>
      <vt:lpstr>The “Essential Functions” Hurdle  Misunderstands  the Statutory Purpose of “Essential Function”</vt:lpstr>
      <vt:lpstr>Should the ADA be amended to remove  “Qualified Individual” (&amp; “Essential Functions”)?</vt:lpstr>
      <vt:lpstr>Thank you. 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in Higher Education:  A Discussion of Students’ Rights, Colleges’ Responsibilities, and Landmark Litigation</dc:title>
  <dc:creator>Monica  Porter</dc:creator>
  <cp:lastModifiedBy>Jeannette Cox</cp:lastModifiedBy>
  <cp:revision>154</cp:revision>
  <dcterms:created xsi:type="dcterms:W3CDTF">2023-08-30T14:38:06Z</dcterms:created>
  <dcterms:modified xsi:type="dcterms:W3CDTF">2026-02-27T20:55:28Z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0x0101009FD82AFE90839046832A51EB27655E39</vt:lpwstr>
  </property>
  <property fmtid="{D5CDD505-2E9C-101B-9397-08002B2CF9AE}" pid="3" name="MediaServiceImageTags">
    <vt:lpwstr/>
  </property>
</Properties>
</file>