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9" r:id="rId1"/>
  </p:sldMasterIdLst>
  <p:notesMasterIdLst>
    <p:notesMasterId r:id="rId17"/>
  </p:notesMasterIdLst>
  <p:sldIdLst>
    <p:sldId id="519" r:id="rId2"/>
    <p:sldId id="529" r:id="rId3"/>
    <p:sldId id="530" r:id="rId4"/>
    <p:sldId id="470" r:id="rId5"/>
    <p:sldId id="517" r:id="rId6"/>
    <p:sldId id="515" r:id="rId7"/>
    <p:sldId id="516" r:id="rId8"/>
    <p:sldId id="514" r:id="rId9"/>
    <p:sldId id="518" r:id="rId10"/>
    <p:sldId id="523" r:id="rId11"/>
    <p:sldId id="524" r:id="rId12"/>
    <p:sldId id="525" r:id="rId13"/>
    <p:sldId id="526" r:id="rId14"/>
    <p:sldId id="527" r:id="rId15"/>
    <p:sldId id="52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50" d="100"/>
          <a:sy n="50" d="100"/>
        </p:scale>
        <p:origin x="2910" y="13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A5852D4-7CF6-428A-B5A0-BF3F42615253}" type="doc">
      <dgm:prSet loTypeId="urn:microsoft.com/office/officeart/2016/7/layout/LinearBlockProcessNumbered" loCatId="process" qsTypeId="urn:microsoft.com/office/officeart/2005/8/quickstyle/simple1" qsCatId="simple" csTypeId="urn:microsoft.com/office/officeart/2005/8/colors/accent1_2" csCatId="accent1" phldr="1"/>
      <dgm:spPr/>
      <dgm:t>
        <a:bodyPr/>
        <a:lstStyle/>
        <a:p>
          <a:endParaRPr lang="en-US"/>
        </a:p>
      </dgm:t>
    </dgm:pt>
    <dgm:pt modelId="{FFDD3E50-1FE8-43FF-84DD-C6290303B912}">
      <dgm:prSet custT="1"/>
      <dgm:spPr/>
      <dgm:t>
        <a:bodyPr/>
        <a:lstStyle/>
        <a:p>
          <a:r>
            <a:rPr lang="en-US" sz="2000" dirty="0"/>
            <a:t>Neel Lalchandani</a:t>
          </a:r>
        </a:p>
        <a:p>
          <a:r>
            <a:rPr lang="en-US" sz="2000" dirty="0"/>
            <a:t>Attorney</a:t>
          </a:r>
        </a:p>
        <a:p>
          <a:r>
            <a:rPr lang="en-US" sz="2000" dirty="0"/>
            <a:t>Brown Goldstein &amp; Levy</a:t>
          </a:r>
        </a:p>
      </dgm:t>
    </dgm:pt>
    <dgm:pt modelId="{0CA7479E-A357-4EFC-B726-E42BD94233C0}" type="parTrans" cxnId="{024DD928-3C1E-4DD6-83F8-5F6CC6900E66}">
      <dgm:prSet/>
      <dgm:spPr/>
      <dgm:t>
        <a:bodyPr/>
        <a:lstStyle/>
        <a:p>
          <a:endParaRPr lang="en-US"/>
        </a:p>
      </dgm:t>
    </dgm:pt>
    <dgm:pt modelId="{ECCA4ABB-5B10-4604-9A40-45BC6EC00FE9}" type="sibTrans" cxnId="{024DD928-3C1E-4DD6-83F8-5F6CC6900E66}">
      <dgm:prSet phldrT="02" phldr="0"/>
      <dgm:spPr/>
      <dgm:t>
        <a:bodyPr/>
        <a:lstStyle/>
        <a:p>
          <a:r>
            <a:rPr lang="en-US"/>
            <a:t>02</a:t>
          </a:r>
        </a:p>
      </dgm:t>
    </dgm:pt>
    <dgm:pt modelId="{71835BDC-ABE1-488C-9BDE-52847B081D23}">
      <dgm:prSet custT="1"/>
      <dgm:spPr/>
      <dgm:t>
        <a:bodyPr/>
        <a:lstStyle/>
        <a:p>
          <a:r>
            <a:rPr lang="en-US" sz="2000" dirty="0"/>
            <a:t>Elizabeth Cruikshank </a:t>
          </a:r>
        </a:p>
        <a:p>
          <a:r>
            <a:rPr lang="en-US" sz="2000" dirty="0"/>
            <a:t>Senior Counsel </a:t>
          </a:r>
        </a:p>
        <a:p>
          <a:r>
            <a:rPr lang="en-US" sz="2000" spc="0" dirty="0"/>
            <a:t>Institute for Constitutional </a:t>
          </a:r>
          <a:r>
            <a:rPr lang="en-US" sz="2000" spc="-50" baseline="0" dirty="0"/>
            <a:t>Advocacy Protection</a:t>
          </a:r>
          <a:endParaRPr lang="en-US" sz="2000" dirty="0"/>
        </a:p>
      </dgm:t>
    </dgm:pt>
    <dgm:pt modelId="{AB62768F-82AC-4C9E-B835-DFBF1E223032}" type="parTrans" cxnId="{F43551E7-48DB-4E5B-B72E-B20D136ACC38}">
      <dgm:prSet/>
      <dgm:spPr/>
      <dgm:t>
        <a:bodyPr/>
        <a:lstStyle/>
        <a:p>
          <a:endParaRPr lang="en-US"/>
        </a:p>
      </dgm:t>
    </dgm:pt>
    <dgm:pt modelId="{DF37FB56-EDDD-46E7-BC29-9755B00B46FA}" type="sibTrans" cxnId="{F43551E7-48DB-4E5B-B72E-B20D136ACC38}">
      <dgm:prSet phldrT="03" phldr="0"/>
      <dgm:spPr/>
      <dgm:t>
        <a:bodyPr/>
        <a:lstStyle/>
        <a:p>
          <a:r>
            <a:rPr lang="en-US"/>
            <a:t>03</a:t>
          </a:r>
          <a:endParaRPr lang="en-US" dirty="0"/>
        </a:p>
      </dgm:t>
    </dgm:pt>
    <dgm:pt modelId="{9DFF7B73-C741-420D-99C6-9C17D5C0B31C}">
      <dgm:prSet custT="1"/>
      <dgm:spPr/>
      <dgm:t>
        <a:bodyPr/>
        <a:lstStyle/>
        <a:p>
          <a:r>
            <a:rPr lang="en-US" sz="2000" dirty="0"/>
            <a:t>Malhar Shah</a:t>
          </a:r>
        </a:p>
        <a:p>
          <a:r>
            <a:rPr lang="en-US" sz="2000" dirty="0"/>
            <a:t>Attorney</a:t>
          </a:r>
        </a:p>
        <a:p>
          <a:r>
            <a:rPr lang="en-US" sz="2000" dirty="0"/>
            <a:t>ACLU Disability Rights Program</a:t>
          </a:r>
        </a:p>
      </dgm:t>
      <dgm:extLst>
        <a:ext uri="{E40237B7-FDA0-4F09-8148-C483321AD2D9}">
          <dgm14:cNvPr xmlns:dgm14="http://schemas.microsoft.com/office/drawing/2010/diagram" id="0" name="" descr="Four blue boxes with white text in each box stating the name of one of the four presenters. The four presenters are:&#10;&#10;Jamie Strawbridge, Attorney, Brown Goldstein &amp; Levy&#10;&#10;Neel Lalchandani, Partner, Brown Goldstein &amp; Levy&#10;&#10;Elizabeth R. Cruikshank, Law Professor, Georgetown Law&#10;&#10;Malhar Shah, Senior Staff Attorney, ACLU Disability Rights Program&#10;"/>
        </a:ext>
      </dgm:extLst>
    </dgm:pt>
    <dgm:pt modelId="{F378E700-525E-4AAA-B904-A91D24F6E646}" type="parTrans" cxnId="{83D2CEDD-9130-4872-92B7-9E4190DCAE87}">
      <dgm:prSet/>
      <dgm:spPr/>
      <dgm:t>
        <a:bodyPr/>
        <a:lstStyle/>
        <a:p>
          <a:endParaRPr lang="en-US"/>
        </a:p>
      </dgm:t>
    </dgm:pt>
    <dgm:pt modelId="{25B7D749-4CB6-4445-8936-DBDC7A3823FB}" type="sibTrans" cxnId="{83D2CEDD-9130-4872-92B7-9E4190DCAE87}">
      <dgm:prSet phldrT="04" phldr="0"/>
      <dgm:spPr/>
      <dgm:t>
        <a:bodyPr/>
        <a:lstStyle/>
        <a:p>
          <a:r>
            <a:rPr lang="en-US"/>
            <a:t>04</a:t>
          </a:r>
        </a:p>
      </dgm:t>
    </dgm:pt>
    <dgm:pt modelId="{23CACACE-DB0C-4A86-81E8-0FF4A66E8A06}">
      <dgm:prSet custT="1"/>
      <dgm:spPr/>
      <dgm:t>
        <a:bodyPr/>
        <a:lstStyle/>
        <a:p>
          <a:r>
            <a:rPr lang="en-US" sz="2000" dirty="0"/>
            <a:t>Jamie Strawbridge </a:t>
          </a:r>
        </a:p>
        <a:p>
          <a:r>
            <a:rPr lang="en-US" sz="2000" dirty="0"/>
            <a:t>Attorney</a:t>
          </a:r>
        </a:p>
        <a:p>
          <a:r>
            <a:rPr lang="en-US" sz="2000" dirty="0"/>
            <a:t>Brown Goldstein &amp; Levy</a:t>
          </a:r>
        </a:p>
      </dgm:t>
    </dgm:pt>
    <dgm:pt modelId="{15C35A44-2544-4D33-84AD-F3A0CB0CA6A0}" type="sibTrans" cxnId="{0FB541C0-1D11-4A7E-BDAD-DCCA36B1FFBD}">
      <dgm:prSet phldrT="01" phldr="0"/>
      <dgm:spPr/>
      <dgm:t>
        <a:bodyPr/>
        <a:lstStyle/>
        <a:p>
          <a:r>
            <a:rPr lang="en-US"/>
            <a:t>01</a:t>
          </a:r>
          <a:endParaRPr lang="en-US" dirty="0"/>
        </a:p>
      </dgm:t>
    </dgm:pt>
    <dgm:pt modelId="{77A17B33-9FC6-47BA-AEDB-1CBCBB1C774E}" type="parTrans" cxnId="{0FB541C0-1D11-4A7E-BDAD-DCCA36B1FFBD}">
      <dgm:prSet/>
      <dgm:spPr/>
      <dgm:t>
        <a:bodyPr/>
        <a:lstStyle/>
        <a:p>
          <a:endParaRPr lang="en-US"/>
        </a:p>
      </dgm:t>
    </dgm:pt>
    <dgm:pt modelId="{02E790B6-DE63-4EAE-A3AC-7B0D11F8EBE8}" type="pres">
      <dgm:prSet presAssocID="{EA5852D4-7CF6-428A-B5A0-BF3F42615253}" presName="Name0" presStyleCnt="0">
        <dgm:presLayoutVars>
          <dgm:animLvl val="lvl"/>
          <dgm:resizeHandles val="exact"/>
        </dgm:presLayoutVars>
      </dgm:prSet>
      <dgm:spPr/>
    </dgm:pt>
    <dgm:pt modelId="{1DE1638D-B172-4CC5-B546-DE11309BDDD1}" type="pres">
      <dgm:prSet presAssocID="{23CACACE-DB0C-4A86-81E8-0FF4A66E8A06}" presName="compositeNode" presStyleCnt="0">
        <dgm:presLayoutVars>
          <dgm:bulletEnabled val="1"/>
        </dgm:presLayoutVars>
      </dgm:prSet>
      <dgm:spPr/>
    </dgm:pt>
    <dgm:pt modelId="{A19ED135-A757-4BC0-AF8E-BC1C150B9EB9}" type="pres">
      <dgm:prSet presAssocID="{23CACACE-DB0C-4A86-81E8-0FF4A66E8A06}" presName="bgRect" presStyleLbl="alignNode1" presStyleIdx="0" presStyleCnt="4"/>
      <dgm:spPr/>
    </dgm:pt>
    <dgm:pt modelId="{B22B8F7A-26F3-436F-A801-3E2846D9E81B}" type="pres">
      <dgm:prSet presAssocID="{15C35A44-2544-4D33-84AD-F3A0CB0CA6A0}" presName="sibTransNodeRect" presStyleLbl="alignNode1" presStyleIdx="0" presStyleCnt="4">
        <dgm:presLayoutVars>
          <dgm:chMax val="0"/>
          <dgm:bulletEnabled val="1"/>
        </dgm:presLayoutVars>
      </dgm:prSet>
      <dgm:spPr/>
    </dgm:pt>
    <dgm:pt modelId="{EFB58499-CD30-43D1-A585-C748F241FEFF}" type="pres">
      <dgm:prSet presAssocID="{23CACACE-DB0C-4A86-81E8-0FF4A66E8A06}" presName="nodeRect" presStyleLbl="alignNode1" presStyleIdx="0" presStyleCnt="4">
        <dgm:presLayoutVars>
          <dgm:bulletEnabled val="1"/>
        </dgm:presLayoutVars>
      </dgm:prSet>
      <dgm:spPr/>
    </dgm:pt>
    <dgm:pt modelId="{BB0D0BB1-127F-4F2E-A2F6-1E5C959F2DC0}" type="pres">
      <dgm:prSet presAssocID="{15C35A44-2544-4D33-84AD-F3A0CB0CA6A0}" presName="sibTrans" presStyleCnt="0"/>
      <dgm:spPr/>
    </dgm:pt>
    <dgm:pt modelId="{0D1C2911-221D-4782-9BBC-48B5B1CA653D}" type="pres">
      <dgm:prSet presAssocID="{FFDD3E50-1FE8-43FF-84DD-C6290303B912}" presName="compositeNode" presStyleCnt="0">
        <dgm:presLayoutVars>
          <dgm:bulletEnabled val="1"/>
        </dgm:presLayoutVars>
      </dgm:prSet>
      <dgm:spPr/>
    </dgm:pt>
    <dgm:pt modelId="{C69C540C-605C-4C89-9A6D-994742E38EA9}" type="pres">
      <dgm:prSet presAssocID="{FFDD3E50-1FE8-43FF-84DD-C6290303B912}" presName="bgRect" presStyleLbl="alignNode1" presStyleIdx="1" presStyleCnt="4"/>
      <dgm:spPr/>
    </dgm:pt>
    <dgm:pt modelId="{596169CF-D244-4EC2-A723-A39C18C7599B}" type="pres">
      <dgm:prSet presAssocID="{ECCA4ABB-5B10-4604-9A40-45BC6EC00FE9}" presName="sibTransNodeRect" presStyleLbl="alignNode1" presStyleIdx="1" presStyleCnt="4">
        <dgm:presLayoutVars>
          <dgm:chMax val="0"/>
          <dgm:bulletEnabled val="1"/>
        </dgm:presLayoutVars>
      </dgm:prSet>
      <dgm:spPr/>
    </dgm:pt>
    <dgm:pt modelId="{4B3EA54D-C3D7-48E9-B29B-024B4B2E1950}" type="pres">
      <dgm:prSet presAssocID="{FFDD3E50-1FE8-43FF-84DD-C6290303B912}" presName="nodeRect" presStyleLbl="alignNode1" presStyleIdx="1" presStyleCnt="4">
        <dgm:presLayoutVars>
          <dgm:bulletEnabled val="1"/>
        </dgm:presLayoutVars>
      </dgm:prSet>
      <dgm:spPr/>
    </dgm:pt>
    <dgm:pt modelId="{765C530B-E134-4679-9D7E-F77B606E66F0}" type="pres">
      <dgm:prSet presAssocID="{ECCA4ABB-5B10-4604-9A40-45BC6EC00FE9}" presName="sibTrans" presStyleCnt="0"/>
      <dgm:spPr/>
    </dgm:pt>
    <dgm:pt modelId="{B4CF2F2B-BA21-4AE5-A76D-DDE824459406}" type="pres">
      <dgm:prSet presAssocID="{71835BDC-ABE1-488C-9BDE-52847B081D23}" presName="compositeNode" presStyleCnt="0">
        <dgm:presLayoutVars>
          <dgm:bulletEnabled val="1"/>
        </dgm:presLayoutVars>
      </dgm:prSet>
      <dgm:spPr/>
    </dgm:pt>
    <dgm:pt modelId="{FD0E0EF6-AF44-46EA-8278-626CAB8953E5}" type="pres">
      <dgm:prSet presAssocID="{71835BDC-ABE1-488C-9BDE-52847B081D23}" presName="bgRect" presStyleLbl="alignNode1" presStyleIdx="2" presStyleCnt="4" custLinFactNeighborY="-2435"/>
      <dgm:spPr/>
    </dgm:pt>
    <dgm:pt modelId="{0ED2CF4E-D3BB-4C29-B973-22CA47D23F7F}" type="pres">
      <dgm:prSet presAssocID="{DF37FB56-EDDD-46E7-BC29-9755B00B46FA}" presName="sibTransNodeRect" presStyleLbl="alignNode1" presStyleIdx="2" presStyleCnt="4" custScaleY="60519">
        <dgm:presLayoutVars>
          <dgm:chMax val="0"/>
          <dgm:bulletEnabled val="1"/>
        </dgm:presLayoutVars>
      </dgm:prSet>
      <dgm:spPr/>
    </dgm:pt>
    <dgm:pt modelId="{53047BF6-7B0E-4EE1-B319-20A452C87083}" type="pres">
      <dgm:prSet presAssocID="{71835BDC-ABE1-488C-9BDE-52847B081D23}" presName="nodeRect" presStyleLbl="alignNode1" presStyleIdx="2" presStyleCnt="4">
        <dgm:presLayoutVars>
          <dgm:bulletEnabled val="1"/>
        </dgm:presLayoutVars>
      </dgm:prSet>
      <dgm:spPr/>
    </dgm:pt>
    <dgm:pt modelId="{62BA81BA-45C8-445E-9CF1-4CC8AFE50DA5}" type="pres">
      <dgm:prSet presAssocID="{DF37FB56-EDDD-46E7-BC29-9755B00B46FA}" presName="sibTrans" presStyleCnt="0"/>
      <dgm:spPr/>
    </dgm:pt>
    <dgm:pt modelId="{868415AC-3098-4280-BEDD-35CCEEA08645}" type="pres">
      <dgm:prSet presAssocID="{9DFF7B73-C741-420D-99C6-9C17D5C0B31C}" presName="compositeNode" presStyleCnt="0">
        <dgm:presLayoutVars>
          <dgm:bulletEnabled val="1"/>
        </dgm:presLayoutVars>
      </dgm:prSet>
      <dgm:spPr/>
    </dgm:pt>
    <dgm:pt modelId="{5C9B10F0-888E-459F-AACD-DA09C401584B}" type="pres">
      <dgm:prSet presAssocID="{9DFF7B73-C741-420D-99C6-9C17D5C0B31C}" presName="bgRect" presStyleLbl="alignNode1" presStyleIdx="3" presStyleCnt="4"/>
      <dgm:spPr/>
    </dgm:pt>
    <dgm:pt modelId="{48D0C5E5-9A60-46C4-A818-3CF16EA7F552}" type="pres">
      <dgm:prSet presAssocID="{25B7D749-4CB6-4445-8936-DBDC7A3823FB}" presName="sibTransNodeRect" presStyleLbl="alignNode1" presStyleIdx="3" presStyleCnt="4">
        <dgm:presLayoutVars>
          <dgm:chMax val="0"/>
          <dgm:bulletEnabled val="1"/>
        </dgm:presLayoutVars>
      </dgm:prSet>
      <dgm:spPr/>
    </dgm:pt>
    <dgm:pt modelId="{E5A397E5-4638-4015-B6C7-95704444581A}" type="pres">
      <dgm:prSet presAssocID="{9DFF7B73-C741-420D-99C6-9C17D5C0B31C}" presName="nodeRect" presStyleLbl="alignNode1" presStyleIdx="3" presStyleCnt="4">
        <dgm:presLayoutVars>
          <dgm:bulletEnabled val="1"/>
        </dgm:presLayoutVars>
      </dgm:prSet>
      <dgm:spPr/>
    </dgm:pt>
  </dgm:ptLst>
  <dgm:cxnLst>
    <dgm:cxn modelId="{C22D7724-EB0D-498E-8418-404D9C5CF716}" type="presOf" srcId="{23CACACE-DB0C-4A86-81E8-0FF4A66E8A06}" destId="{A19ED135-A757-4BC0-AF8E-BC1C150B9EB9}" srcOrd="0" destOrd="0" presId="urn:microsoft.com/office/officeart/2016/7/layout/LinearBlockProcessNumbered"/>
    <dgm:cxn modelId="{CE76D024-148F-4979-A1C3-1FD3141780C8}" type="presOf" srcId="{71835BDC-ABE1-488C-9BDE-52847B081D23}" destId="{53047BF6-7B0E-4EE1-B319-20A452C87083}" srcOrd="1" destOrd="0" presId="urn:microsoft.com/office/officeart/2016/7/layout/LinearBlockProcessNumbered"/>
    <dgm:cxn modelId="{024DD928-3C1E-4DD6-83F8-5F6CC6900E66}" srcId="{EA5852D4-7CF6-428A-B5A0-BF3F42615253}" destId="{FFDD3E50-1FE8-43FF-84DD-C6290303B912}" srcOrd="1" destOrd="0" parTransId="{0CA7479E-A357-4EFC-B726-E42BD94233C0}" sibTransId="{ECCA4ABB-5B10-4604-9A40-45BC6EC00FE9}"/>
    <dgm:cxn modelId="{E6A43866-45DD-4F86-8DE8-9A047C67D09B}" type="presOf" srcId="{EA5852D4-7CF6-428A-B5A0-BF3F42615253}" destId="{02E790B6-DE63-4EAE-A3AC-7B0D11F8EBE8}" srcOrd="0" destOrd="0" presId="urn:microsoft.com/office/officeart/2016/7/layout/LinearBlockProcessNumbered"/>
    <dgm:cxn modelId="{5738864E-AFD1-4A1E-9CD1-053CA56E7A20}" type="presOf" srcId="{FFDD3E50-1FE8-43FF-84DD-C6290303B912}" destId="{4B3EA54D-C3D7-48E9-B29B-024B4B2E1950}" srcOrd="1" destOrd="0" presId="urn:microsoft.com/office/officeart/2016/7/layout/LinearBlockProcessNumbered"/>
    <dgm:cxn modelId="{A75A4C72-C0CD-476A-AA40-0CA241F47212}" type="presOf" srcId="{9DFF7B73-C741-420D-99C6-9C17D5C0B31C}" destId="{5C9B10F0-888E-459F-AACD-DA09C401584B}" srcOrd="0" destOrd="0" presId="urn:microsoft.com/office/officeart/2016/7/layout/LinearBlockProcessNumbered"/>
    <dgm:cxn modelId="{F94B367B-2609-4CE6-9BD9-FBBAE2C84067}" type="presOf" srcId="{25B7D749-4CB6-4445-8936-DBDC7A3823FB}" destId="{48D0C5E5-9A60-46C4-A818-3CF16EA7F552}" srcOrd="0" destOrd="0" presId="urn:microsoft.com/office/officeart/2016/7/layout/LinearBlockProcessNumbered"/>
    <dgm:cxn modelId="{C53B0EA8-E780-4E06-83D9-03DC6DC774C4}" type="presOf" srcId="{DF37FB56-EDDD-46E7-BC29-9755B00B46FA}" destId="{0ED2CF4E-D3BB-4C29-B973-22CA47D23F7F}" srcOrd="0" destOrd="0" presId="urn:microsoft.com/office/officeart/2016/7/layout/LinearBlockProcessNumbered"/>
    <dgm:cxn modelId="{F11090AB-0B10-4448-81E1-8BA2A9225FE7}" type="presOf" srcId="{ECCA4ABB-5B10-4604-9A40-45BC6EC00FE9}" destId="{596169CF-D244-4EC2-A723-A39C18C7599B}" srcOrd="0" destOrd="0" presId="urn:microsoft.com/office/officeart/2016/7/layout/LinearBlockProcessNumbered"/>
    <dgm:cxn modelId="{0FB541C0-1D11-4A7E-BDAD-DCCA36B1FFBD}" srcId="{EA5852D4-7CF6-428A-B5A0-BF3F42615253}" destId="{23CACACE-DB0C-4A86-81E8-0FF4A66E8A06}" srcOrd="0" destOrd="0" parTransId="{77A17B33-9FC6-47BA-AEDB-1CBCBB1C774E}" sibTransId="{15C35A44-2544-4D33-84AD-F3A0CB0CA6A0}"/>
    <dgm:cxn modelId="{E18395C0-5647-432B-A630-0496DDD08B2A}" type="presOf" srcId="{9DFF7B73-C741-420D-99C6-9C17D5C0B31C}" destId="{E5A397E5-4638-4015-B6C7-95704444581A}" srcOrd="1" destOrd="0" presId="urn:microsoft.com/office/officeart/2016/7/layout/LinearBlockProcessNumbered"/>
    <dgm:cxn modelId="{B8EDFCC9-6700-4427-99EA-F1632636A128}" type="presOf" srcId="{FFDD3E50-1FE8-43FF-84DD-C6290303B912}" destId="{C69C540C-605C-4C89-9A6D-994742E38EA9}" srcOrd="0" destOrd="0" presId="urn:microsoft.com/office/officeart/2016/7/layout/LinearBlockProcessNumbered"/>
    <dgm:cxn modelId="{9C3531D6-1D41-4F58-A301-7EC60D527B12}" type="presOf" srcId="{23CACACE-DB0C-4A86-81E8-0FF4A66E8A06}" destId="{EFB58499-CD30-43D1-A585-C748F241FEFF}" srcOrd="1" destOrd="0" presId="urn:microsoft.com/office/officeart/2016/7/layout/LinearBlockProcessNumbered"/>
    <dgm:cxn modelId="{74D49FDA-EBB6-409C-9A40-95F23D94A6D1}" type="presOf" srcId="{15C35A44-2544-4D33-84AD-F3A0CB0CA6A0}" destId="{B22B8F7A-26F3-436F-A801-3E2846D9E81B}" srcOrd="0" destOrd="0" presId="urn:microsoft.com/office/officeart/2016/7/layout/LinearBlockProcessNumbered"/>
    <dgm:cxn modelId="{83D2CEDD-9130-4872-92B7-9E4190DCAE87}" srcId="{EA5852D4-7CF6-428A-B5A0-BF3F42615253}" destId="{9DFF7B73-C741-420D-99C6-9C17D5C0B31C}" srcOrd="3" destOrd="0" parTransId="{F378E700-525E-4AAA-B904-A91D24F6E646}" sibTransId="{25B7D749-4CB6-4445-8936-DBDC7A3823FB}"/>
    <dgm:cxn modelId="{FC1BE8DD-D4BB-44F7-852D-71C2467D4775}" type="presOf" srcId="{71835BDC-ABE1-488C-9BDE-52847B081D23}" destId="{FD0E0EF6-AF44-46EA-8278-626CAB8953E5}" srcOrd="0" destOrd="0" presId="urn:microsoft.com/office/officeart/2016/7/layout/LinearBlockProcessNumbered"/>
    <dgm:cxn modelId="{F43551E7-48DB-4E5B-B72E-B20D136ACC38}" srcId="{EA5852D4-7CF6-428A-B5A0-BF3F42615253}" destId="{71835BDC-ABE1-488C-9BDE-52847B081D23}" srcOrd="2" destOrd="0" parTransId="{AB62768F-82AC-4C9E-B835-DFBF1E223032}" sibTransId="{DF37FB56-EDDD-46E7-BC29-9755B00B46FA}"/>
    <dgm:cxn modelId="{A327D468-EF1F-4A23-BC3D-3EC25C82FEA1}" type="presParOf" srcId="{02E790B6-DE63-4EAE-A3AC-7B0D11F8EBE8}" destId="{1DE1638D-B172-4CC5-B546-DE11309BDDD1}" srcOrd="0" destOrd="0" presId="urn:microsoft.com/office/officeart/2016/7/layout/LinearBlockProcessNumbered"/>
    <dgm:cxn modelId="{2ED377CB-D5F1-4345-A842-E0D1914138B3}" type="presParOf" srcId="{1DE1638D-B172-4CC5-B546-DE11309BDDD1}" destId="{A19ED135-A757-4BC0-AF8E-BC1C150B9EB9}" srcOrd="0" destOrd="0" presId="urn:microsoft.com/office/officeart/2016/7/layout/LinearBlockProcessNumbered"/>
    <dgm:cxn modelId="{45B49D0E-3E43-40B4-905C-A0D89952473B}" type="presParOf" srcId="{1DE1638D-B172-4CC5-B546-DE11309BDDD1}" destId="{B22B8F7A-26F3-436F-A801-3E2846D9E81B}" srcOrd="1" destOrd="0" presId="urn:microsoft.com/office/officeart/2016/7/layout/LinearBlockProcessNumbered"/>
    <dgm:cxn modelId="{B5D088B7-50FD-4C1F-A121-B48F9922A90F}" type="presParOf" srcId="{1DE1638D-B172-4CC5-B546-DE11309BDDD1}" destId="{EFB58499-CD30-43D1-A585-C748F241FEFF}" srcOrd="2" destOrd="0" presId="urn:microsoft.com/office/officeart/2016/7/layout/LinearBlockProcessNumbered"/>
    <dgm:cxn modelId="{7EDA01A4-98AD-4F5D-8EBD-457BDD7D8500}" type="presParOf" srcId="{02E790B6-DE63-4EAE-A3AC-7B0D11F8EBE8}" destId="{BB0D0BB1-127F-4F2E-A2F6-1E5C959F2DC0}" srcOrd="1" destOrd="0" presId="urn:microsoft.com/office/officeart/2016/7/layout/LinearBlockProcessNumbered"/>
    <dgm:cxn modelId="{009260E2-5A04-4793-BF72-9FB868BE3995}" type="presParOf" srcId="{02E790B6-DE63-4EAE-A3AC-7B0D11F8EBE8}" destId="{0D1C2911-221D-4782-9BBC-48B5B1CA653D}" srcOrd="2" destOrd="0" presId="urn:microsoft.com/office/officeart/2016/7/layout/LinearBlockProcessNumbered"/>
    <dgm:cxn modelId="{797F481E-17FD-43DB-BAB6-1C865A308E48}" type="presParOf" srcId="{0D1C2911-221D-4782-9BBC-48B5B1CA653D}" destId="{C69C540C-605C-4C89-9A6D-994742E38EA9}" srcOrd="0" destOrd="0" presId="urn:microsoft.com/office/officeart/2016/7/layout/LinearBlockProcessNumbered"/>
    <dgm:cxn modelId="{9BB301A7-637A-4566-A82A-FF9157760921}" type="presParOf" srcId="{0D1C2911-221D-4782-9BBC-48B5B1CA653D}" destId="{596169CF-D244-4EC2-A723-A39C18C7599B}" srcOrd="1" destOrd="0" presId="urn:microsoft.com/office/officeart/2016/7/layout/LinearBlockProcessNumbered"/>
    <dgm:cxn modelId="{5DFF9D9A-0760-4BD1-B619-4ABF77B861D8}" type="presParOf" srcId="{0D1C2911-221D-4782-9BBC-48B5B1CA653D}" destId="{4B3EA54D-C3D7-48E9-B29B-024B4B2E1950}" srcOrd="2" destOrd="0" presId="urn:microsoft.com/office/officeart/2016/7/layout/LinearBlockProcessNumbered"/>
    <dgm:cxn modelId="{BDC70EA9-51A1-4D38-809F-06AFAC950ACF}" type="presParOf" srcId="{02E790B6-DE63-4EAE-A3AC-7B0D11F8EBE8}" destId="{765C530B-E134-4679-9D7E-F77B606E66F0}" srcOrd="3" destOrd="0" presId="urn:microsoft.com/office/officeart/2016/7/layout/LinearBlockProcessNumbered"/>
    <dgm:cxn modelId="{AEB46D35-4C7A-4C55-A657-3383AA07259F}" type="presParOf" srcId="{02E790B6-DE63-4EAE-A3AC-7B0D11F8EBE8}" destId="{B4CF2F2B-BA21-4AE5-A76D-DDE824459406}" srcOrd="4" destOrd="0" presId="urn:microsoft.com/office/officeart/2016/7/layout/LinearBlockProcessNumbered"/>
    <dgm:cxn modelId="{1133E07E-DB67-41C8-A5C5-B2BD4A6D1B5D}" type="presParOf" srcId="{B4CF2F2B-BA21-4AE5-A76D-DDE824459406}" destId="{FD0E0EF6-AF44-46EA-8278-626CAB8953E5}" srcOrd="0" destOrd="0" presId="urn:microsoft.com/office/officeart/2016/7/layout/LinearBlockProcessNumbered"/>
    <dgm:cxn modelId="{4A392131-661B-4BEE-9CB2-1D03CA221715}" type="presParOf" srcId="{B4CF2F2B-BA21-4AE5-A76D-DDE824459406}" destId="{0ED2CF4E-D3BB-4C29-B973-22CA47D23F7F}" srcOrd="1" destOrd="0" presId="urn:microsoft.com/office/officeart/2016/7/layout/LinearBlockProcessNumbered"/>
    <dgm:cxn modelId="{8E338EE4-B36E-49D2-9FDE-7FD37C28F7F6}" type="presParOf" srcId="{B4CF2F2B-BA21-4AE5-A76D-DDE824459406}" destId="{53047BF6-7B0E-4EE1-B319-20A452C87083}" srcOrd="2" destOrd="0" presId="urn:microsoft.com/office/officeart/2016/7/layout/LinearBlockProcessNumbered"/>
    <dgm:cxn modelId="{25E92C96-B37D-4190-85EA-15EEA2DC6323}" type="presParOf" srcId="{02E790B6-DE63-4EAE-A3AC-7B0D11F8EBE8}" destId="{62BA81BA-45C8-445E-9CF1-4CC8AFE50DA5}" srcOrd="5" destOrd="0" presId="urn:microsoft.com/office/officeart/2016/7/layout/LinearBlockProcessNumbered"/>
    <dgm:cxn modelId="{A4CA511E-7B5D-4338-988A-3884712E190A}" type="presParOf" srcId="{02E790B6-DE63-4EAE-A3AC-7B0D11F8EBE8}" destId="{868415AC-3098-4280-BEDD-35CCEEA08645}" srcOrd="6" destOrd="0" presId="urn:microsoft.com/office/officeart/2016/7/layout/LinearBlockProcessNumbered"/>
    <dgm:cxn modelId="{949FABE2-1EA3-4CCE-97CD-E09DE4A52974}" type="presParOf" srcId="{868415AC-3098-4280-BEDD-35CCEEA08645}" destId="{5C9B10F0-888E-459F-AACD-DA09C401584B}" srcOrd="0" destOrd="0" presId="urn:microsoft.com/office/officeart/2016/7/layout/LinearBlockProcessNumbered"/>
    <dgm:cxn modelId="{49198EB7-F979-4573-BCC4-DD6F6D2B4518}" type="presParOf" srcId="{868415AC-3098-4280-BEDD-35CCEEA08645}" destId="{48D0C5E5-9A60-46C4-A818-3CF16EA7F552}" srcOrd="1" destOrd="0" presId="urn:microsoft.com/office/officeart/2016/7/layout/LinearBlockProcessNumbered"/>
    <dgm:cxn modelId="{40DF666E-B9DD-48C8-8ECA-E137A78BCB01}" type="presParOf" srcId="{868415AC-3098-4280-BEDD-35CCEEA08645}" destId="{E5A397E5-4638-4015-B6C7-95704444581A}" srcOrd="2" destOrd="0" presId="urn:microsoft.com/office/officeart/2016/7/layout/LinearBlock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9ED135-A757-4BC0-AF8E-BC1C150B9EB9}">
      <dsp:nvSpPr>
        <dsp:cNvPr id="0" name=""/>
        <dsp:cNvSpPr/>
      </dsp:nvSpPr>
      <dsp:spPr>
        <a:xfrm>
          <a:off x="232" y="0"/>
          <a:ext cx="2809817" cy="3231436"/>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7548" tIns="0" rIns="277548" bIns="330200" numCol="1" spcCol="1270" anchor="t" anchorCtr="0">
          <a:noAutofit/>
        </a:bodyPr>
        <a:lstStyle/>
        <a:p>
          <a:pPr marL="0" lvl="0" indent="0" algn="l" defTabSz="889000">
            <a:lnSpc>
              <a:spcPct val="90000"/>
            </a:lnSpc>
            <a:spcBef>
              <a:spcPct val="0"/>
            </a:spcBef>
            <a:spcAft>
              <a:spcPct val="35000"/>
            </a:spcAft>
            <a:buNone/>
          </a:pPr>
          <a:r>
            <a:rPr lang="en-US" sz="2000" kern="1200" dirty="0"/>
            <a:t>Jamie Strawbridge </a:t>
          </a:r>
        </a:p>
        <a:p>
          <a:pPr marL="0" lvl="0" indent="0" algn="l" defTabSz="889000">
            <a:lnSpc>
              <a:spcPct val="90000"/>
            </a:lnSpc>
            <a:spcBef>
              <a:spcPct val="0"/>
            </a:spcBef>
            <a:spcAft>
              <a:spcPct val="35000"/>
            </a:spcAft>
            <a:buNone/>
          </a:pPr>
          <a:r>
            <a:rPr lang="en-US" sz="2000" kern="1200" dirty="0"/>
            <a:t>Attorney</a:t>
          </a:r>
        </a:p>
        <a:p>
          <a:pPr marL="0" lvl="0" indent="0" algn="l" defTabSz="889000">
            <a:lnSpc>
              <a:spcPct val="90000"/>
            </a:lnSpc>
            <a:spcBef>
              <a:spcPct val="0"/>
            </a:spcBef>
            <a:spcAft>
              <a:spcPct val="35000"/>
            </a:spcAft>
            <a:buNone/>
          </a:pPr>
          <a:r>
            <a:rPr lang="en-US" sz="2000" kern="1200" dirty="0"/>
            <a:t>Brown Goldstein &amp; Levy</a:t>
          </a:r>
        </a:p>
      </dsp:txBody>
      <dsp:txXfrm>
        <a:off x="232" y="1292574"/>
        <a:ext cx="2809817" cy="1938861"/>
      </dsp:txXfrm>
    </dsp:sp>
    <dsp:sp modelId="{B22B8F7A-26F3-436F-A801-3E2846D9E81B}">
      <dsp:nvSpPr>
        <dsp:cNvPr id="0" name=""/>
        <dsp:cNvSpPr/>
      </dsp:nvSpPr>
      <dsp:spPr>
        <a:xfrm>
          <a:off x="232" y="0"/>
          <a:ext cx="2809817" cy="1292574"/>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77548" tIns="165100" rIns="277548" bIns="165100" numCol="1" spcCol="1270" anchor="ctr" anchorCtr="0">
          <a:noAutofit/>
        </a:bodyPr>
        <a:lstStyle/>
        <a:p>
          <a:pPr marL="0" lvl="0" indent="0" algn="l" defTabSz="1422400">
            <a:lnSpc>
              <a:spcPct val="90000"/>
            </a:lnSpc>
            <a:spcBef>
              <a:spcPct val="0"/>
            </a:spcBef>
            <a:spcAft>
              <a:spcPct val="35000"/>
            </a:spcAft>
            <a:buNone/>
          </a:pPr>
          <a:r>
            <a:rPr lang="en-US" sz="3200" kern="1200"/>
            <a:t>01</a:t>
          </a:r>
          <a:endParaRPr lang="en-US" sz="3200" kern="1200" dirty="0"/>
        </a:p>
      </dsp:txBody>
      <dsp:txXfrm>
        <a:off x="232" y="0"/>
        <a:ext cx="2809817" cy="1292574"/>
      </dsp:txXfrm>
    </dsp:sp>
    <dsp:sp modelId="{C69C540C-605C-4C89-9A6D-994742E38EA9}">
      <dsp:nvSpPr>
        <dsp:cNvPr id="0" name=""/>
        <dsp:cNvSpPr/>
      </dsp:nvSpPr>
      <dsp:spPr>
        <a:xfrm>
          <a:off x="3034835" y="0"/>
          <a:ext cx="2809817" cy="3231436"/>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7548" tIns="0" rIns="277548" bIns="330200" numCol="1" spcCol="1270" anchor="t" anchorCtr="0">
          <a:noAutofit/>
        </a:bodyPr>
        <a:lstStyle/>
        <a:p>
          <a:pPr marL="0" lvl="0" indent="0" algn="l" defTabSz="889000">
            <a:lnSpc>
              <a:spcPct val="90000"/>
            </a:lnSpc>
            <a:spcBef>
              <a:spcPct val="0"/>
            </a:spcBef>
            <a:spcAft>
              <a:spcPct val="35000"/>
            </a:spcAft>
            <a:buNone/>
          </a:pPr>
          <a:r>
            <a:rPr lang="en-US" sz="2000" kern="1200" dirty="0"/>
            <a:t>Neel Lalchandani</a:t>
          </a:r>
        </a:p>
        <a:p>
          <a:pPr marL="0" lvl="0" indent="0" algn="l" defTabSz="889000">
            <a:lnSpc>
              <a:spcPct val="90000"/>
            </a:lnSpc>
            <a:spcBef>
              <a:spcPct val="0"/>
            </a:spcBef>
            <a:spcAft>
              <a:spcPct val="35000"/>
            </a:spcAft>
            <a:buNone/>
          </a:pPr>
          <a:r>
            <a:rPr lang="en-US" sz="2000" kern="1200" dirty="0"/>
            <a:t>Attorney</a:t>
          </a:r>
        </a:p>
        <a:p>
          <a:pPr marL="0" lvl="0" indent="0" algn="l" defTabSz="889000">
            <a:lnSpc>
              <a:spcPct val="90000"/>
            </a:lnSpc>
            <a:spcBef>
              <a:spcPct val="0"/>
            </a:spcBef>
            <a:spcAft>
              <a:spcPct val="35000"/>
            </a:spcAft>
            <a:buNone/>
          </a:pPr>
          <a:r>
            <a:rPr lang="en-US" sz="2000" kern="1200" dirty="0"/>
            <a:t>Brown Goldstein &amp; Levy</a:t>
          </a:r>
        </a:p>
      </dsp:txBody>
      <dsp:txXfrm>
        <a:off x="3034835" y="1292574"/>
        <a:ext cx="2809817" cy="1938861"/>
      </dsp:txXfrm>
    </dsp:sp>
    <dsp:sp modelId="{596169CF-D244-4EC2-A723-A39C18C7599B}">
      <dsp:nvSpPr>
        <dsp:cNvPr id="0" name=""/>
        <dsp:cNvSpPr/>
      </dsp:nvSpPr>
      <dsp:spPr>
        <a:xfrm>
          <a:off x="3034835" y="0"/>
          <a:ext cx="2809817" cy="1292574"/>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77548" tIns="165100" rIns="277548" bIns="165100" numCol="1" spcCol="1270" anchor="ctr" anchorCtr="0">
          <a:noAutofit/>
        </a:bodyPr>
        <a:lstStyle/>
        <a:p>
          <a:pPr marL="0" lvl="0" indent="0" algn="l" defTabSz="1422400">
            <a:lnSpc>
              <a:spcPct val="90000"/>
            </a:lnSpc>
            <a:spcBef>
              <a:spcPct val="0"/>
            </a:spcBef>
            <a:spcAft>
              <a:spcPct val="35000"/>
            </a:spcAft>
            <a:buNone/>
          </a:pPr>
          <a:r>
            <a:rPr lang="en-US" sz="3200" kern="1200"/>
            <a:t>02</a:t>
          </a:r>
        </a:p>
      </dsp:txBody>
      <dsp:txXfrm>
        <a:off x="3034835" y="0"/>
        <a:ext cx="2809817" cy="1292574"/>
      </dsp:txXfrm>
    </dsp:sp>
    <dsp:sp modelId="{FD0E0EF6-AF44-46EA-8278-626CAB8953E5}">
      <dsp:nvSpPr>
        <dsp:cNvPr id="0" name=""/>
        <dsp:cNvSpPr/>
      </dsp:nvSpPr>
      <dsp:spPr>
        <a:xfrm>
          <a:off x="6069439" y="0"/>
          <a:ext cx="2809817" cy="3231436"/>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7548" tIns="0" rIns="277548" bIns="330200" numCol="1" spcCol="1270" anchor="t" anchorCtr="0">
          <a:noAutofit/>
        </a:bodyPr>
        <a:lstStyle/>
        <a:p>
          <a:pPr marL="0" lvl="0" indent="0" algn="l" defTabSz="889000">
            <a:lnSpc>
              <a:spcPct val="90000"/>
            </a:lnSpc>
            <a:spcBef>
              <a:spcPct val="0"/>
            </a:spcBef>
            <a:spcAft>
              <a:spcPct val="35000"/>
            </a:spcAft>
            <a:buNone/>
          </a:pPr>
          <a:r>
            <a:rPr lang="en-US" sz="2000" kern="1200" dirty="0"/>
            <a:t>Elizabeth Cruikshank </a:t>
          </a:r>
        </a:p>
        <a:p>
          <a:pPr marL="0" lvl="0" indent="0" algn="l" defTabSz="889000">
            <a:lnSpc>
              <a:spcPct val="90000"/>
            </a:lnSpc>
            <a:spcBef>
              <a:spcPct val="0"/>
            </a:spcBef>
            <a:spcAft>
              <a:spcPct val="35000"/>
            </a:spcAft>
            <a:buNone/>
          </a:pPr>
          <a:r>
            <a:rPr lang="en-US" sz="2000" kern="1200" dirty="0"/>
            <a:t>Senior Counsel </a:t>
          </a:r>
        </a:p>
        <a:p>
          <a:pPr marL="0" lvl="0" indent="0" algn="l" defTabSz="889000">
            <a:lnSpc>
              <a:spcPct val="90000"/>
            </a:lnSpc>
            <a:spcBef>
              <a:spcPct val="0"/>
            </a:spcBef>
            <a:spcAft>
              <a:spcPct val="35000"/>
            </a:spcAft>
            <a:buNone/>
          </a:pPr>
          <a:r>
            <a:rPr lang="en-US" sz="2000" kern="1200" spc="0" dirty="0"/>
            <a:t>Institute for Constitutional </a:t>
          </a:r>
          <a:r>
            <a:rPr lang="en-US" sz="2000" kern="1200" spc="-50" baseline="0" dirty="0"/>
            <a:t>Advocacy Protection</a:t>
          </a:r>
          <a:endParaRPr lang="en-US" sz="2000" kern="1200" dirty="0"/>
        </a:p>
      </dsp:txBody>
      <dsp:txXfrm>
        <a:off x="6069439" y="1292574"/>
        <a:ext cx="2809817" cy="1938861"/>
      </dsp:txXfrm>
    </dsp:sp>
    <dsp:sp modelId="{0ED2CF4E-D3BB-4C29-B973-22CA47D23F7F}">
      <dsp:nvSpPr>
        <dsp:cNvPr id="0" name=""/>
        <dsp:cNvSpPr/>
      </dsp:nvSpPr>
      <dsp:spPr>
        <a:xfrm>
          <a:off x="6069439" y="255160"/>
          <a:ext cx="2809817" cy="782253"/>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77548" tIns="165100" rIns="277548" bIns="165100" numCol="1" spcCol="1270" anchor="ctr" anchorCtr="0">
          <a:noAutofit/>
        </a:bodyPr>
        <a:lstStyle/>
        <a:p>
          <a:pPr marL="0" lvl="0" indent="0" algn="l" defTabSz="1422400">
            <a:lnSpc>
              <a:spcPct val="90000"/>
            </a:lnSpc>
            <a:spcBef>
              <a:spcPct val="0"/>
            </a:spcBef>
            <a:spcAft>
              <a:spcPct val="35000"/>
            </a:spcAft>
            <a:buNone/>
          </a:pPr>
          <a:r>
            <a:rPr lang="en-US" sz="3200" kern="1200"/>
            <a:t>03</a:t>
          </a:r>
          <a:endParaRPr lang="en-US" sz="3200" kern="1200" dirty="0"/>
        </a:p>
      </dsp:txBody>
      <dsp:txXfrm>
        <a:off x="6069439" y="255160"/>
        <a:ext cx="2809817" cy="782253"/>
      </dsp:txXfrm>
    </dsp:sp>
    <dsp:sp modelId="{5C9B10F0-888E-459F-AACD-DA09C401584B}">
      <dsp:nvSpPr>
        <dsp:cNvPr id="0" name=""/>
        <dsp:cNvSpPr/>
      </dsp:nvSpPr>
      <dsp:spPr>
        <a:xfrm>
          <a:off x="9104042" y="0"/>
          <a:ext cx="2809817" cy="3231436"/>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7548" tIns="0" rIns="277548" bIns="330200" numCol="1" spcCol="1270" anchor="t" anchorCtr="0">
          <a:noAutofit/>
        </a:bodyPr>
        <a:lstStyle/>
        <a:p>
          <a:pPr marL="0" lvl="0" indent="0" algn="l" defTabSz="889000">
            <a:lnSpc>
              <a:spcPct val="90000"/>
            </a:lnSpc>
            <a:spcBef>
              <a:spcPct val="0"/>
            </a:spcBef>
            <a:spcAft>
              <a:spcPct val="35000"/>
            </a:spcAft>
            <a:buNone/>
          </a:pPr>
          <a:r>
            <a:rPr lang="en-US" sz="2000" kern="1200" dirty="0"/>
            <a:t>Malhar Shah</a:t>
          </a:r>
        </a:p>
        <a:p>
          <a:pPr marL="0" lvl="0" indent="0" algn="l" defTabSz="889000">
            <a:lnSpc>
              <a:spcPct val="90000"/>
            </a:lnSpc>
            <a:spcBef>
              <a:spcPct val="0"/>
            </a:spcBef>
            <a:spcAft>
              <a:spcPct val="35000"/>
            </a:spcAft>
            <a:buNone/>
          </a:pPr>
          <a:r>
            <a:rPr lang="en-US" sz="2000" kern="1200" dirty="0"/>
            <a:t>Attorney</a:t>
          </a:r>
        </a:p>
        <a:p>
          <a:pPr marL="0" lvl="0" indent="0" algn="l" defTabSz="889000">
            <a:lnSpc>
              <a:spcPct val="90000"/>
            </a:lnSpc>
            <a:spcBef>
              <a:spcPct val="0"/>
            </a:spcBef>
            <a:spcAft>
              <a:spcPct val="35000"/>
            </a:spcAft>
            <a:buNone/>
          </a:pPr>
          <a:r>
            <a:rPr lang="en-US" sz="2000" kern="1200" dirty="0"/>
            <a:t>ACLU Disability Rights Program</a:t>
          </a:r>
        </a:p>
      </dsp:txBody>
      <dsp:txXfrm>
        <a:off x="9104042" y="1292574"/>
        <a:ext cx="2809817" cy="1938861"/>
      </dsp:txXfrm>
    </dsp:sp>
    <dsp:sp modelId="{48D0C5E5-9A60-46C4-A818-3CF16EA7F552}">
      <dsp:nvSpPr>
        <dsp:cNvPr id="0" name=""/>
        <dsp:cNvSpPr/>
      </dsp:nvSpPr>
      <dsp:spPr>
        <a:xfrm>
          <a:off x="9104042" y="0"/>
          <a:ext cx="2809817" cy="1292574"/>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77548" tIns="165100" rIns="277548" bIns="165100" numCol="1" spcCol="1270" anchor="ctr" anchorCtr="0">
          <a:noAutofit/>
        </a:bodyPr>
        <a:lstStyle/>
        <a:p>
          <a:pPr marL="0" lvl="0" indent="0" algn="l" defTabSz="1422400">
            <a:lnSpc>
              <a:spcPct val="90000"/>
            </a:lnSpc>
            <a:spcBef>
              <a:spcPct val="0"/>
            </a:spcBef>
            <a:spcAft>
              <a:spcPct val="35000"/>
            </a:spcAft>
            <a:buNone/>
          </a:pPr>
          <a:r>
            <a:rPr lang="en-US" sz="3200" kern="1200"/>
            <a:t>04</a:t>
          </a:r>
        </a:p>
      </dsp:txBody>
      <dsp:txXfrm>
        <a:off x="9104042" y="0"/>
        <a:ext cx="2809817" cy="1292574"/>
      </dsp:txXfrm>
    </dsp:sp>
  </dsp:spTree>
</dsp:drawing>
</file>

<file path=ppt/diagrams/layout1.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CB85AB-1B47-4A8B-A5E3-5B468AAEE8BC}" type="datetimeFigureOut">
              <a:rPr lang="en-US" smtClean="0"/>
              <a:t>3/23/2026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17ED72-AD14-44E5-B72F-A825E7A39020}" type="slidenum">
              <a:rPr lang="en-US" smtClean="0"/>
              <a:t>‹#›</a:t>
            </a:fld>
            <a:endParaRPr lang="en-US"/>
          </a:p>
        </p:txBody>
      </p:sp>
    </p:spTree>
    <p:extLst>
      <p:ext uri="{BB962C8B-B14F-4D97-AF65-F5344CB8AC3E}">
        <p14:creationId xmlns:p14="http://schemas.microsoft.com/office/powerpoint/2010/main" val="20421927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aclu.org/cases/sr-v-kenton-county-sheriffs-office" TargetMode="External"/><Relationship Id="rId2" Type="http://schemas.openxmlformats.org/officeDocument/2006/relationships/slide" Target="../slides/slide3.xml"/><Relationship Id="rId1" Type="http://schemas.openxmlformats.org/officeDocument/2006/relationships/notesMaster" Target="../notesMasters/notesMaster1.xml"/><Relationship Id="rId4" Type="http://schemas.openxmlformats.org/officeDocument/2006/relationships/hyperlink" Target="https://dredf.org/c-b-v-mvusd-et-al/" TargetMode="Externa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aclu.org/cases/sr-v-kenton-county-sheriffs-office"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dredf.org/c-b-v-mvusd-et-al/" TargetMode="Externa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aclu.org/cases/bread-for-the-city-v-district-of-columbia" TargetMode="External"/><Relationship Id="rId2" Type="http://schemas.openxmlformats.org/officeDocument/2006/relationships/slide" Target="../slides/slide8.xml"/><Relationship Id="rId1" Type="http://schemas.openxmlformats.org/officeDocument/2006/relationships/notesMaster" Target="../notesMasters/notesMaster1.xml"/><Relationship Id="rId4" Type="http://schemas.openxmlformats.org/officeDocument/2006/relationships/hyperlink" Target="https://www.aclu.org/cases/disability-rights-oregon-v-washington-county-oregon" TargetMode="Externa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aclu.org/cases/sr-v-kenton-county-sheriffs-office"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dredf.org/c-b-v-mvusd-et-al/"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FE8564-374C-E94A-7D7B-CA93E2D3E9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AEE96D-B10B-6A51-C605-9E5DF1E8D0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0E7FF4-1995-2377-369B-3BB0FC9CD6F8}"/>
              </a:ext>
            </a:extLst>
          </p:cNvPr>
          <p:cNvSpPr>
            <a:spLocks noGrp="1"/>
          </p:cNvSpPr>
          <p:nvPr>
            <p:ph type="body" idx="1"/>
          </p:nvPr>
        </p:nvSpPr>
        <p:spPr/>
        <p:txBody>
          <a:bodyPr/>
          <a:lstStyle/>
          <a:p>
            <a:pPr lvl="0"/>
            <a:r>
              <a:rPr lang="en-US" sz="1100" b="1" kern="1200">
                <a:solidFill>
                  <a:schemeClr val="tx1"/>
                </a:solidFill>
                <a:effectLst/>
                <a:latin typeface="+mn-lt"/>
                <a:ea typeface="+mn-ea"/>
                <a:cs typeface="+mn-cs"/>
              </a:rPr>
              <a:t>MALHAR (4 Minutes)</a:t>
            </a:r>
          </a:p>
          <a:p>
            <a:pPr lvl="0"/>
            <a:endParaRPr lang="en-US" sz="1100" kern="1200">
              <a:solidFill>
                <a:schemeClr val="tx1"/>
              </a:solidFill>
              <a:effectLst/>
              <a:latin typeface="+mn-lt"/>
              <a:ea typeface="+mn-ea"/>
              <a:cs typeface="+mn-cs"/>
            </a:endParaRPr>
          </a:p>
          <a:p>
            <a:pPr lvl="2"/>
            <a:r>
              <a:rPr lang="en-US" sz="1100" kern="1200">
                <a:solidFill>
                  <a:schemeClr val="tx1"/>
                </a:solidFill>
                <a:effectLst/>
                <a:latin typeface="+mn-lt"/>
                <a:ea typeface="+mn-ea"/>
                <a:cs typeface="+mn-cs"/>
              </a:rPr>
              <a:t>Shackling </a:t>
            </a:r>
            <a:r>
              <a:rPr lang="en-US" sz="1100" u="sng" kern="1200">
                <a:solidFill>
                  <a:schemeClr val="tx1"/>
                </a:solidFill>
                <a:effectLst/>
                <a:latin typeface="+mn-lt"/>
                <a:ea typeface="+mn-ea"/>
                <a:cs typeface="+mn-cs"/>
                <a:hlinkClick r:id="rId3"/>
              </a:rPr>
              <a:t>https://www.aclu.org/cases/sr-v-kenton-county-sheriffs-office</a:t>
            </a:r>
            <a:r>
              <a:rPr lang="en-US" sz="1100" kern="1200">
                <a:solidFill>
                  <a:schemeClr val="tx1"/>
                </a:solidFill>
                <a:effectLst/>
                <a:latin typeface="+mn-lt"/>
                <a:ea typeface="+mn-ea"/>
                <a:cs typeface="+mn-cs"/>
              </a:rPr>
              <a:t> </a:t>
            </a:r>
          </a:p>
          <a:p>
            <a:pPr lvl="2"/>
            <a:r>
              <a:rPr lang="en-US" sz="1100" kern="1200">
                <a:solidFill>
                  <a:schemeClr val="tx1"/>
                </a:solidFill>
                <a:effectLst/>
                <a:latin typeface="+mn-lt"/>
                <a:ea typeface="+mn-ea"/>
                <a:cs typeface="+mn-cs"/>
              </a:rPr>
              <a:t>Police referrals and arrests </a:t>
            </a:r>
            <a:r>
              <a:rPr lang="en-US" sz="1100" u="sng" kern="1200">
                <a:solidFill>
                  <a:schemeClr val="tx1"/>
                </a:solidFill>
                <a:effectLst/>
                <a:latin typeface="+mn-lt"/>
                <a:ea typeface="+mn-ea"/>
                <a:cs typeface="+mn-cs"/>
                <a:hlinkClick r:id="rId4"/>
              </a:rPr>
              <a:t>https://dredf.org/c-b-v-mvusd-et-al/</a:t>
            </a:r>
            <a:endParaRPr lang="en-US" sz="1100" kern="1200">
              <a:solidFill>
                <a:schemeClr val="tx1"/>
              </a:solidFill>
              <a:effectLst/>
              <a:latin typeface="+mn-lt"/>
              <a:ea typeface="+mn-ea"/>
              <a:cs typeface="+mn-cs"/>
            </a:endParaRPr>
          </a:p>
          <a:p>
            <a:endParaRPr lang="en-US"/>
          </a:p>
        </p:txBody>
      </p:sp>
      <p:sp>
        <p:nvSpPr>
          <p:cNvPr id="4" name="Slide Number Placeholder 3">
            <a:extLst>
              <a:ext uri="{FF2B5EF4-FFF2-40B4-BE49-F238E27FC236}">
                <a16:creationId xmlns:a16="http://schemas.microsoft.com/office/drawing/2014/main" id="{947686DD-C360-1FF5-CD16-EC9EAEDD555E}"/>
              </a:ext>
            </a:extLst>
          </p:cNvPr>
          <p:cNvSpPr>
            <a:spLocks noGrp="1"/>
          </p:cNvSpPr>
          <p:nvPr>
            <p:ph type="sldNum" sz="quarter" idx="5"/>
          </p:nvPr>
        </p:nvSpPr>
        <p:spPr/>
        <p:txBody>
          <a:bodyPr/>
          <a:lstStyle/>
          <a:p>
            <a:fld id="{BB1F8744-264B-CD48-9F3D-2EC066412053}" type="slidenum">
              <a:rPr lang="en-US" smtClean="0"/>
              <a:t>3</a:t>
            </a:fld>
            <a:endParaRPr lang="en-US"/>
          </a:p>
        </p:txBody>
      </p:sp>
    </p:spTree>
    <p:extLst>
      <p:ext uri="{BB962C8B-B14F-4D97-AF65-F5344CB8AC3E}">
        <p14:creationId xmlns:p14="http://schemas.microsoft.com/office/powerpoint/2010/main" val="17844396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100" b="1" kern="1200">
                <a:solidFill>
                  <a:schemeClr val="tx1"/>
                </a:solidFill>
                <a:effectLst/>
                <a:latin typeface="+mn-lt"/>
                <a:ea typeface="+mn-ea"/>
                <a:cs typeface="+mn-cs"/>
              </a:rPr>
              <a:t>MALHAR (4 Minutes)</a:t>
            </a:r>
          </a:p>
          <a:p>
            <a:pPr lvl="0"/>
            <a:endParaRPr lang="en-US" sz="1100" kern="1200">
              <a:solidFill>
                <a:schemeClr val="tx1"/>
              </a:solidFill>
              <a:effectLst/>
              <a:latin typeface="+mn-lt"/>
              <a:ea typeface="+mn-ea"/>
              <a:cs typeface="+mn-cs"/>
            </a:endParaRPr>
          </a:p>
          <a:p>
            <a:pPr lvl="2"/>
            <a:r>
              <a:rPr lang="en-US" sz="1100" kern="1200">
                <a:solidFill>
                  <a:schemeClr val="tx1"/>
                </a:solidFill>
                <a:effectLst/>
                <a:latin typeface="+mn-lt"/>
                <a:ea typeface="+mn-ea"/>
                <a:cs typeface="+mn-cs"/>
              </a:rPr>
              <a:t>Shackling </a:t>
            </a:r>
            <a:r>
              <a:rPr lang="en-US" sz="1100" u="sng" kern="1200">
                <a:solidFill>
                  <a:schemeClr val="tx1"/>
                </a:solidFill>
                <a:effectLst/>
                <a:latin typeface="+mn-lt"/>
                <a:ea typeface="+mn-ea"/>
                <a:cs typeface="+mn-cs"/>
                <a:hlinkClick r:id="rId3"/>
              </a:rPr>
              <a:t>https://www.aclu.org/cases/sr-v-kenton-county-sheriffs-office</a:t>
            </a:r>
            <a:r>
              <a:rPr lang="en-US" sz="1100" kern="1200">
                <a:solidFill>
                  <a:schemeClr val="tx1"/>
                </a:solidFill>
                <a:effectLst/>
                <a:latin typeface="+mn-lt"/>
                <a:ea typeface="+mn-ea"/>
                <a:cs typeface="+mn-cs"/>
              </a:rPr>
              <a:t> </a:t>
            </a:r>
          </a:p>
          <a:p>
            <a:pPr lvl="2"/>
            <a:r>
              <a:rPr lang="en-US" sz="1100" kern="1200">
                <a:solidFill>
                  <a:schemeClr val="tx1"/>
                </a:solidFill>
                <a:effectLst/>
                <a:latin typeface="+mn-lt"/>
                <a:ea typeface="+mn-ea"/>
                <a:cs typeface="+mn-cs"/>
              </a:rPr>
              <a:t>Police referrals and arrests </a:t>
            </a:r>
            <a:r>
              <a:rPr lang="en-US" sz="1100" u="sng" kern="1200">
                <a:solidFill>
                  <a:schemeClr val="tx1"/>
                </a:solidFill>
                <a:effectLst/>
                <a:latin typeface="+mn-lt"/>
                <a:ea typeface="+mn-ea"/>
                <a:cs typeface="+mn-cs"/>
                <a:hlinkClick r:id="rId4"/>
              </a:rPr>
              <a:t>https://dredf.org/c-b-v-mvusd-et-al/</a:t>
            </a:r>
            <a:endParaRPr lang="en-US" sz="1100" kern="1200">
              <a:solidFill>
                <a:schemeClr val="tx1"/>
              </a:solidFill>
              <a:effectLst/>
              <a:latin typeface="+mn-lt"/>
              <a:ea typeface="+mn-ea"/>
              <a:cs typeface="+mn-cs"/>
            </a:endParaRPr>
          </a:p>
          <a:p>
            <a:endParaRPr lang="en-US"/>
          </a:p>
        </p:txBody>
      </p:sp>
      <p:sp>
        <p:nvSpPr>
          <p:cNvPr id="4" name="Slide Number Placeholder 3"/>
          <p:cNvSpPr>
            <a:spLocks noGrp="1"/>
          </p:cNvSpPr>
          <p:nvPr>
            <p:ph type="sldNum" sz="quarter" idx="5"/>
          </p:nvPr>
        </p:nvSpPr>
        <p:spPr/>
        <p:txBody>
          <a:bodyPr/>
          <a:lstStyle/>
          <a:p>
            <a:fld id="{BB1F8744-264B-CD48-9F3D-2EC066412053}" type="slidenum">
              <a:rPr lang="en-US" smtClean="0"/>
              <a:t>4</a:t>
            </a:fld>
            <a:endParaRPr lang="en-US"/>
          </a:p>
        </p:txBody>
      </p:sp>
    </p:spTree>
    <p:extLst>
      <p:ext uri="{BB962C8B-B14F-4D97-AF65-F5344CB8AC3E}">
        <p14:creationId xmlns:p14="http://schemas.microsoft.com/office/powerpoint/2010/main" val="15099416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B750E4-4249-AB89-7036-EB77D2B206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0052C1-F193-91C5-D4D6-D5EF8E46FC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284A97-9D14-3C09-F380-BDDD09B7F959}"/>
              </a:ext>
            </a:extLst>
          </p:cNvPr>
          <p:cNvSpPr>
            <a:spLocks noGrp="1"/>
          </p:cNvSpPr>
          <p:nvPr>
            <p:ph type="body" idx="1"/>
          </p:nvPr>
        </p:nvSpPr>
        <p:spPr/>
        <p:txBody>
          <a:bodyPr/>
          <a:lstStyle/>
          <a:p>
            <a:pPr marL="0" marR="0" lvl="0" indent="0" algn="l" defTabSz="408194" rtl="0" eaLnBrk="1" fontAlgn="auto" latinLnBrk="0" hangingPunct="1">
              <a:lnSpc>
                <a:spcPct val="100000"/>
              </a:lnSpc>
              <a:spcBef>
                <a:spcPts val="0"/>
              </a:spcBef>
              <a:spcAft>
                <a:spcPts val="0"/>
              </a:spcAft>
              <a:buClrTx/>
              <a:buSzTx/>
              <a:buFontTx/>
              <a:buNone/>
              <a:tabLst/>
              <a:defRPr/>
            </a:pPr>
            <a:r>
              <a:rPr lang="en-US"/>
              <a:t>ASHIKA </a:t>
            </a:r>
          </a:p>
          <a:p>
            <a:pPr marL="0" marR="0" lvl="0" indent="0" algn="l" defTabSz="408194" rtl="0" eaLnBrk="1" fontAlgn="auto" latinLnBrk="0" hangingPunct="1">
              <a:lnSpc>
                <a:spcPct val="100000"/>
              </a:lnSpc>
              <a:spcBef>
                <a:spcPts val="0"/>
              </a:spcBef>
              <a:spcAft>
                <a:spcPts val="0"/>
              </a:spcAft>
              <a:buClrTx/>
              <a:buSzTx/>
              <a:buFontTx/>
              <a:buNone/>
              <a:tabLst/>
              <a:defRPr/>
            </a:pPr>
            <a:r>
              <a:rPr lang="en-US"/>
              <a:t>Slides 28-38 (15 mins)</a:t>
            </a:r>
          </a:p>
          <a:p>
            <a:pPr lvl="2"/>
            <a:endParaRPr lang="en-US" sz="1100" kern="1200">
              <a:solidFill>
                <a:schemeClr val="tx1"/>
              </a:solidFill>
              <a:effectLst/>
              <a:latin typeface="+mn-lt"/>
              <a:ea typeface="+mn-ea"/>
              <a:cs typeface="+mn-cs"/>
            </a:endParaRPr>
          </a:p>
          <a:p>
            <a:pPr lvl="2"/>
            <a:r>
              <a:rPr lang="en-US" sz="1100" kern="1200">
                <a:solidFill>
                  <a:schemeClr val="tx1"/>
                </a:solidFill>
                <a:effectLst/>
                <a:latin typeface="+mn-lt"/>
                <a:ea typeface="+mn-ea"/>
                <a:cs typeface="+mn-cs"/>
              </a:rPr>
              <a:t>Bread for the City v. District of Columbia </a:t>
            </a:r>
            <a:r>
              <a:rPr lang="en-US" sz="1100" u="sng" kern="1200">
                <a:solidFill>
                  <a:schemeClr val="tx1"/>
                </a:solidFill>
                <a:effectLst/>
                <a:latin typeface="+mn-lt"/>
                <a:ea typeface="+mn-ea"/>
                <a:cs typeface="+mn-cs"/>
                <a:hlinkClick r:id="rId3"/>
              </a:rPr>
              <a:t>https://www.aclu.org/cases/bread-for-the-city-v-district-of-columbia</a:t>
            </a:r>
            <a:endParaRPr lang="en-US" sz="1100" kern="1200">
              <a:solidFill>
                <a:schemeClr val="tx1"/>
              </a:solidFill>
              <a:effectLst/>
              <a:latin typeface="+mn-lt"/>
              <a:ea typeface="+mn-ea"/>
              <a:cs typeface="+mn-cs"/>
            </a:endParaRPr>
          </a:p>
          <a:p>
            <a:pPr lvl="2"/>
            <a:r>
              <a:rPr lang="en-US" sz="1100" kern="1200">
                <a:solidFill>
                  <a:schemeClr val="tx1"/>
                </a:solidFill>
                <a:effectLst/>
                <a:latin typeface="+mn-lt"/>
                <a:ea typeface="+mn-ea"/>
                <a:cs typeface="+mn-cs"/>
              </a:rPr>
              <a:t>Disability Rights Oregon v. Washington County, Oregon </a:t>
            </a:r>
            <a:r>
              <a:rPr lang="en-US" sz="1100" u="sng" kern="1200">
                <a:solidFill>
                  <a:schemeClr val="tx1"/>
                </a:solidFill>
                <a:effectLst/>
                <a:latin typeface="+mn-lt"/>
                <a:ea typeface="+mn-ea"/>
                <a:cs typeface="+mn-cs"/>
                <a:hlinkClick r:id="rId4"/>
              </a:rPr>
              <a:t>https://www.aclu.org/cases/disability-rights-oregon-v-washington-county-oregon</a:t>
            </a:r>
            <a:endParaRPr lang="en-US" sz="1100" kern="1200">
              <a:solidFill>
                <a:schemeClr val="tx1"/>
              </a:solidFill>
              <a:effectLst/>
              <a:latin typeface="+mn-lt"/>
              <a:ea typeface="+mn-ea"/>
              <a:cs typeface="+mn-cs"/>
            </a:endParaRPr>
          </a:p>
          <a:p>
            <a:endParaRPr lang="en-US"/>
          </a:p>
        </p:txBody>
      </p:sp>
      <p:sp>
        <p:nvSpPr>
          <p:cNvPr id="4" name="Slide Number Placeholder 3">
            <a:extLst>
              <a:ext uri="{FF2B5EF4-FFF2-40B4-BE49-F238E27FC236}">
                <a16:creationId xmlns:a16="http://schemas.microsoft.com/office/drawing/2014/main" id="{7664829D-FAA6-E18E-A17E-A383119BF160}"/>
              </a:ext>
            </a:extLst>
          </p:cNvPr>
          <p:cNvSpPr>
            <a:spLocks noGrp="1"/>
          </p:cNvSpPr>
          <p:nvPr>
            <p:ph type="sldNum" sz="quarter" idx="5"/>
          </p:nvPr>
        </p:nvSpPr>
        <p:spPr/>
        <p:txBody>
          <a:bodyPr/>
          <a:lstStyle/>
          <a:p>
            <a:fld id="{BB1F8744-264B-CD48-9F3D-2EC066412053}" type="slidenum">
              <a:rPr lang="en-US" smtClean="0"/>
              <a:t>8</a:t>
            </a:fld>
            <a:endParaRPr lang="en-US"/>
          </a:p>
        </p:txBody>
      </p:sp>
    </p:spTree>
    <p:extLst>
      <p:ext uri="{BB962C8B-B14F-4D97-AF65-F5344CB8AC3E}">
        <p14:creationId xmlns:p14="http://schemas.microsoft.com/office/powerpoint/2010/main" val="20506472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100" b="1" kern="1200" dirty="0">
                <a:solidFill>
                  <a:schemeClr val="tx1"/>
                </a:solidFill>
                <a:effectLst/>
                <a:latin typeface="+mn-lt"/>
                <a:ea typeface="+mn-ea"/>
                <a:cs typeface="+mn-cs"/>
              </a:rPr>
              <a:t>ELIZABETH</a:t>
            </a:r>
          </a:p>
          <a:p>
            <a:pPr lvl="0"/>
            <a:endParaRPr lang="en-US" sz="1100" kern="1200" dirty="0">
              <a:solidFill>
                <a:schemeClr val="tx1"/>
              </a:solidFill>
              <a:effectLst/>
              <a:latin typeface="+mn-lt"/>
              <a:ea typeface="+mn-ea"/>
              <a:cs typeface="+mn-cs"/>
            </a:endParaRPr>
          </a:p>
          <a:p>
            <a:pPr lvl="2"/>
            <a:r>
              <a:rPr lang="en-US" sz="1100" kern="1200" dirty="0">
                <a:solidFill>
                  <a:schemeClr val="tx1"/>
                </a:solidFill>
                <a:effectLst/>
                <a:latin typeface="+mn-lt"/>
                <a:ea typeface="+mn-ea"/>
                <a:cs typeface="+mn-cs"/>
              </a:rPr>
              <a:t>Shackling </a:t>
            </a:r>
            <a:r>
              <a:rPr lang="en-US" sz="1100" u="sng" kern="1200" dirty="0">
                <a:solidFill>
                  <a:schemeClr val="tx1"/>
                </a:solidFill>
                <a:effectLst/>
                <a:latin typeface="+mn-lt"/>
                <a:ea typeface="+mn-ea"/>
                <a:cs typeface="+mn-cs"/>
                <a:hlinkClick r:id="rId3"/>
              </a:rPr>
              <a:t>https://www.aclu.org/cases/sr-v-kenton-county-sheriffs-office</a:t>
            </a:r>
            <a:r>
              <a:rPr lang="en-US" sz="1100" kern="1200" dirty="0">
                <a:solidFill>
                  <a:schemeClr val="tx1"/>
                </a:solidFill>
                <a:effectLst/>
                <a:latin typeface="+mn-lt"/>
                <a:ea typeface="+mn-ea"/>
                <a:cs typeface="+mn-cs"/>
              </a:rPr>
              <a:t> </a:t>
            </a:r>
          </a:p>
          <a:p>
            <a:pPr lvl="2"/>
            <a:r>
              <a:rPr lang="en-US" sz="1100" kern="1200" dirty="0">
                <a:solidFill>
                  <a:schemeClr val="tx1"/>
                </a:solidFill>
                <a:effectLst/>
                <a:latin typeface="+mn-lt"/>
                <a:ea typeface="+mn-ea"/>
                <a:cs typeface="+mn-cs"/>
              </a:rPr>
              <a:t>Police referrals and arrests </a:t>
            </a:r>
            <a:r>
              <a:rPr lang="en-US" sz="1100" u="sng" kern="1200" dirty="0">
                <a:solidFill>
                  <a:schemeClr val="tx1"/>
                </a:solidFill>
                <a:effectLst/>
                <a:latin typeface="+mn-lt"/>
                <a:ea typeface="+mn-ea"/>
                <a:cs typeface="+mn-cs"/>
                <a:hlinkClick r:id="rId4"/>
              </a:rPr>
              <a:t>https://dredf.org/c-b-v-mvusd-et-al/</a:t>
            </a:r>
            <a:endParaRPr lang="en-US" sz="11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BB1F8744-264B-CD48-9F3D-2EC066412053}" type="slidenum">
              <a:rPr lang="en-US" smtClean="0"/>
              <a:t>10</a:t>
            </a:fld>
            <a:endParaRPr lang="en-US"/>
          </a:p>
        </p:txBody>
      </p:sp>
    </p:spTree>
    <p:extLst>
      <p:ext uri="{BB962C8B-B14F-4D97-AF65-F5344CB8AC3E}">
        <p14:creationId xmlns:p14="http://schemas.microsoft.com/office/powerpoint/2010/main" val="9699586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17ED72-AD14-44E5-B72F-A825E7A39020}" type="slidenum">
              <a:rPr lang="en-US" smtClean="0"/>
              <a:t>15</a:t>
            </a:fld>
            <a:endParaRPr lang="en-US"/>
          </a:p>
        </p:txBody>
      </p:sp>
    </p:spTree>
    <p:extLst>
      <p:ext uri="{BB962C8B-B14F-4D97-AF65-F5344CB8AC3E}">
        <p14:creationId xmlns:p14="http://schemas.microsoft.com/office/powerpoint/2010/main" val="3191820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79F75-6A36-579D-D8C9-120F440AD1C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1604323-CC97-6307-2D58-649274B2D1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00B9FB1-7722-E818-B919-1BBAECACE1D4}"/>
              </a:ext>
            </a:extLst>
          </p:cNvPr>
          <p:cNvSpPr>
            <a:spLocks noGrp="1"/>
          </p:cNvSpPr>
          <p:nvPr>
            <p:ph type="dt" sz="half" idx="10"/>
          </p:nvPr>
        </p:nvSpPr>
        <p:spPr/>
        <p:txBody>
          <a:bodyPr/>
          <a:lstStyle/>
          <a:p>
            <a:fld id="{18D2D63B-1F85-41F1-81C7-E7E4BD0982DA}" type="datetimeFigureOut">
              <a:rPr lang="en-US" smtClean="0"/>
              <a:t>3/23/2026</a:t>
            </a:fld>
            <a:endParaRPr lang="en-US"/>
          </a:p>
        </p:txBody>
      </p:sp>
      <p:sp>
        <p:nvSpPr>
          <p:cNvPr id="5" name="Footer Placeholder 4">
            <a:extLst>
              <a:ext uri="{FF2B5EF4-FFF2-40B4-BE49-F238E27FC236}">
                <a16:creationId xmlns:a16="http://schemas.microsoft.com/office/drawing/2014/main" id="{CEFDF51B-D65D-290A-A4E0-F24282ACEC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7C101D-1910-6150-2FF8-2FF835B21788}"/>
              </a:ext>
            </a:extLst>
          </p:cNvPr>
          <p:cNvSpPr>
            <a:spLocks noGrp="1"/>
          </p:cNvSpPr>
          <p:nvPr>
            <p:ph type="sldNum" sz="quarter" idx="12"/>
          </p:nvPr>
        </p:nvSpPr>
        <p:spPr/>
        <p:txBody>
          <a:bodyPr/>
          <a:lstStyle/>
          <a:p>
            <a:fld id="{6B0EA8B5-4B94-4E51-8A1E-8AD3359EA11E}" type="slidenum">
              <a:rPr lang="en-US" smtClean="0"/>
              <a:t>‹#›</a:t>
            </a:fld>
            <a:endParaRPr lang="en-US"/>
          </a:p>
        </p:txBody>
      </p:sp>
    </p:spTree>
    <p:extLst>
      <p:ext uri="{BB962C8B-B14F-4D97-AF65-F5344CB8AC3E}">
        <p14:creationId xmlns:p14="http://schemas.microsoft.com/office/powerpoint/2010/main" val="7851323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1531E-B3B0-EB85-5F6B-A467E916CD5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DFC0271-7395-CF7C-3E13-CDA1BD2459E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70853B-0773-0ACC-678A-C5E0DC4047D1}"/>
              </a:ext>
            </a:extLst>
          </p:cNvPr>
          <p:cNvSpPr>
            <a:spLocks noGrp="1"/>
          </p:cNvSpPr>
          <p:nvPr>
            <p:ph type="dt" sz="half" idx="10"/>
          </p:nvPr>
        </p:nvSpPr>
        <p:spPr/>
        <p:txBody>
          <a:bodyPr/>
          <a:lstStyle/>
          <a:p>
            <a:fld id="{18D2D63B-1F85-41F1-81C7-E7E4BD0982DA}" type="datetimeFigureOut">
              <a:rPr lang="en-US" smtClean="0"/>
              <a:t>3/23/2026</a:t>
            </a:fld>
            <a:endParaRPr lang="en-US"/>
          </a:p>
        </p:txBody>
      </p:sp>
      <p:sp>
        <p:nvSpPr>
          <p:cNvPr id="5" name="Footer Placeholder 4">
            <a:extLst>
              <a:ext uri="{FF2B5EF4-FFF2-40B4-BE49-F238E27FC236}">
                <a16:creationId xmlns:a16="http://schemas.microsoft.com/office/drawing/2014/main" id="{F7C8B22F-50D8-926A-A4E7-D78034CEB5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388787-D2A0-44CA-9F34-2FD8DCE09980}"/>
              </a:ext>
            </a:extLst>
          </p:cNvPr>
          <p:cNvSpPr>
            <a:spLocks noGrp="1"/>
          </p:cNvSpPr>
          <p:nvPr>
            <p:ph type="sldNum" sz="quarter" idx="12"/>
          </p:nvPr>
        </p:nvSpPr>
        <p:spPr/>
        <p:txBody>
          <a:bodyPr/>
          <a:lstStyle/>
          <a:p>
            <a:fld id="{6B0EA8B5-4B94-4E51-8A1E-8AD3359EA11E}" type="slidenum">
              <a:rPr lang="en-US" smtClean="0"/>
              <a:t>‹#›</a:t>
            </a:fld>
            <a:endParaRPr lang="en-US"/>
          </a:p>
        </p:txBody>
      </p:sp>
    </p:spTree>
    <p:extLst>
      <p:ext uri="{BB962C8B-B14F-4D97-AF65-F5344CB8AC3E}">
        <p14:creationId xmlns:p14="http://schemas.microsoft.com/office/powerpoint/2010/main" val="1503759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5AE6DD5-8428-CEE3-4093-7EE85B1052C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436EFD6-4147-D00A-D546-5C838D20DA8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51DDD3-2996-1FB7-4BE1-187DD1AA5787}"/>
              </a:ext>
            </a:extLst>
          </p:cNvPr>
          <p:cNvSpPr>
            <a:spLocks noGrp="1"/>
          </p:cNvSpPr>
          <p:nvPr>
            <p:ph type="dt" sz="half" idx="10"/>
          </p:nvPr>
        </p:nvSpPr>
        <p:spPr/>
        <p:txBody>
          <a:bodyPr/>
          <a:lstStyle/>
          <a:p>
            <a:fld id="{18D2D63B-1F85-41F1-81C7-E7E4BD0982DA}" type="datetimeFigureOut">
              <a:rPr lang="en-US" smtClean="0"/>
              <a:t>3/23/2026</a:t>
            </a:fld>
            <a:endParaRPr lang="en-US"/>
          </a:p>
        </p:txBody>
      </p:sp>
      <p:sp>
        <p:nvSpPr>
          <p:cNvPr id="5" name="Footer Placeholder 4">
            <a:extLst>
              <a:ext uri="{FF2B5EF4-FFF2-40B4-BE49-F238E27FC236}">
                <a16:creationId xmlns:a16="http://schemas.microsoft.com/office/drawing/2014/main" id="{2DCF253E-0D85-EB8E-4444-A315503F5A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95B70E-1700-8791-8563-0B33B8059079}"/>
              </a:ext>
            </a:extLst>
          </p:cNvPr>
          <p:cNvSpPr>
            <a:spLocks noGrp="1"/>
          </p:cNvSpPr>
          <p:nvPr>
            <p:ph type="sldNum" sz="quarter" idx="12"/>
          </p:nvPr>
        </p:nvSpPr>
        <p:spPr/>
        <p:txBody>
          <a:bodyPr/>
          <a:lstStyle/>
          <a:p>
            <a:fld id="{6B0EA8B5-4B94-4E51-8A1E-8AD3359EA11E}" type="slidenum">
              <a:rPr lang="en-US" smtClean="0"/>
              <a:t>‹#›</a:t>
            </a:fld>
            <a:endParaRPr lang="en-US"/>
          </a:p>
        </p:txBody>
      </p:sp>
    </p:spTree>
    <p:extLst>
      <p:ext uri="{BB962C8B-B14F-4D97-AF65-F5344CB8AC3E}">
        <p14:creationId xmlns:p14="http://schemas.microsoft.com/office/powerpoint/2010/main" val="29888770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Subtitl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08000" y="228600"/>
            <a:ext cx="10972800" cy="1295400"/>
          </a:xfrm>
        </p:spPr>
        <p:txBody>
          <a:bodyPr/>
          <a:lstStyle>
            <a:lvl1pPr algn="l">
              <a:defRPr sz="4267" b="1" i="0" cap="none" baseline="0">
                <a:solidFill>
                  <a:schemeClr val="tx2"/>
                </a:solidFill>
                <a:latin typeface="+mj-lt"/>
              </a:defRPr>
            </a:lvl1pPr>
          </a:lstStyle>
          <a:p>
            <a:r>
              <a:rPr lang="en-US" sz="4267" kern="0">
                <a:solidFill>
                  <a:srgbClr val="333333"/>
                </a:solidFill>
                <a:effectLst/>
                <a:latin typeface="Lora" pitchFamily="2" charset="0"/>
                <a:ea typeface="Times New Roman" panose="02020603050405020304" pitchFamily="18" charset="0"/>
                <a:cs typeface="Times New Roman" panose="02020603050405020304" pitchFamily="18" charset="0"/>
              </a:rPr>
              <a:t>Resilient Organizations:</a:t>
            </a:r>
            <a:endParaRPr lang="en-US"/>
          </a:p>
        </p:txBody>
      </p:sp>
      <p:sp>
        <p:nvSpPr>
          <p:cNvPr id="11" name="Text Placeholder 10"/>
          <p:cNvSpPr>
            <a:spLocks noGrp="1"/>
          </p:cNvSpPr>
          <p:nvPr>
            <p:ph type="body" sz="quarter" idx="10" hasCustomPrompt="1"/>
          </p:nvPr>
        </p:nvSpPr>
        <p:spPr>
          <a:xfrm>
            <a:off x="609600" y="1803400"/>
            <a:ext cx="10972800" cy="3378200"/>
          </a:xfrm>
        </p:spPr>
        <p:txBody>
          <a:bodyPr/>
          <a:lstStyle>
            <a:lvl1pPr marL="0" marR="0" indent="-380990">
              <a:lnSpc>
                <a:spcPct val="107000"/>
              </a:lnSpc>
              <a:spcBef>
                <a:spcPts val="0"/>
              </a:spcBef>
              <a:spcAft>
                <a:spcPts val="1067"/>
              </a:spcAft>
              <a:buClr>
                <a:schemeClr val="tx1"/>
              </a:buClr>
              <a:buFont typeface="Arial" panose="020B0604020202020204" pitchFamily="34" charset="0"/>
              <a:buChar char="•"/>
              <a:defRPr sz="2800">
                <a:solidFill>
                  <a:srgbClr val="433A38"/>
                </a:solidFill>
                <a:latin typeface="+mj-lt"/>
              </a:defRPr>
            </a:lvl1pPr>
            <a:lvl2pPr>
              <a:buClr>
                <a:schemeClr val="tx1"/>
              </a:buClr>
              <a:buFont typeface="Wingdings" charset="2"/>
              <a:buChar char="§"/>
              <a:defRPr sz="2533" b="0" i="0">
                <a:solidFill>
                  <a:srgbClr val="433A38"/>
                </a:solidFill>
                <a:latin typeface="+mj-lt"/>
              </a:defRPr>
            </a:lvl2pPr>
          </a:lstStyle>
          <a:p>
            <a:pPr marL="0" marR="0">
              <a:lnSpc>
                <a:spcPct val="107000"/>
              </a:lnSpc>
              <a:spcBef>
                <a:spcPts val="0"/>
              </a:spcBef>
              <a:spcAft>
                <a:spcPts val="800"/>
              </a:spcAft>
            </a:pPr>
            <a:r>
              <a:rPr lang="en-US" sz="2400" kern="0">
                <a:solidFill>
                  <a:srgbClr val="333333"/>
                </a:solidFill>
                <a:effectLst/>
                <a:latin typeface="Lora" pitchFamily="2" charset="0"/>
                <a:ea typeface="Times New Roman" panose="02020603050405020304" pitchFamily="18" charset="0"/>
                <a:cs typeface="Times New Roman" panose="02020603050405020304" pitchFamily="18" charset="0"/>
              </a:rPr>
              <a:t>Can manage both internal conflict and external crises</a:t>
            </a:r>
          </a:p>
          <a:p>
            <a:pPr marL="0" marR="0">
              <a:lnSpc>
                <a:spcPct val="107000"/>
              </a:lnSpc>
              <a:spcBef>
                <a:spcPts val="0"/>
              </a:spcBef>
              <a:spcAft>
                <a:spcPts val="800"/>
              </a:spcAft>
            </a:pPr>
            <a:r>
              <a:rPr lang="en-US" sz="2400" kern="0">
                <a:solidFill>
                  <a:srgbClr val="333333"/>
                </a:solidFill>
                <a:effectLst/>
                <a:latin typeface="Lora" pitchFamily="2" charset="0"/>
                <a:ea typeface="Times New Roman" panose="02020603050405020304" pitchFamily="18" charset="0"/>
                <a:cs typeface="Times New Roman" panose="02020603050405020304" pitchFamily="18" charset="0"/>
              </a:rPr>
              <a:t>Are structurally sound, ideologically coherent, strategically grounded, and emotionally mature</a:t>
            </a:r>
            <a:endParaRPr lang="en-US"/>
          </a:p>
        </p:txBody>
      </p:sp>
      <p:sp>
        <p:nvSpPr>
          <p:cNvPr id="9" name="TextBox 8"/>
          <p:cNvSpPr txBox="1"/>
          <p:nvPr userDrawn="1"/>
        </p:nvSpPr>
        <p:spPr>
          <a:xfrm>
            <a:off x="11245851" y="6242985"/>
            <a:ext cx="539751" cy="335680"/>
          </a:xfrm>
          <a:prstGeom prst="rect">
            <a:avLst/>
          </a:prstGeom>
          <a:noFill/>
        </p:spPr>
        <p:txBody>
          <a:bodyPr lIns="108852" tIns="54425" rIns="108852" bIns="54425">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fld id="{1E61D8FA-81E0-D749-BCA4-40B60AF23BEF}" type="slidenum">
              <a:rPr lang="en-US" sz="1467" smtClean="0">
                <a:solidFill>
                  <a:srgbClr val="FFFFFF"/>
                </a:solidFill>
                <a:latin typeface="Century Schoolbook" panose="02040604050505020304" pitchFamily="18" charset="0"/>
              </a:rPr>
              <a:pPr eaLnBrk="1" hangingPunct="1">
                <a:defRPr/>
              </a:pPr>
              <a:t>‹#›</a:t>
            </a:fld>
            <a:endParaRPr lang="en-US" sz="1467">
              <a:solidFill>
                <a:srgbClr val="FFFFFF"/>
              </a:solidFill>
              <a:latin typeface="Century Schoolbook" panose="02040604050505020304" pitchFamily="18" charset="0"/>
            </a:endParaRPr>
          </a:p>
        </p:txBody>
      </p:sp>
    </p:spTree>
    <p:extLst>
      <p:ext uri="{BB962C8B-B14F-4D97-AF65-F5344CB8AC3E}">
        <p14:creationId xmlns:p14="http://schemas.microsoft.com/office/powerpoint/2010/main" val="972242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2AC5E-D26A-064B-2BF6-B147F4C484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470C9EB-355E-63A8-41D5-08CCF4DD247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EAD6F2-E9FB-363D-3045-FA7A416A7368}"/>
              </a:ext>
            </a:extLst>
          </p:cNvPr>
          <p:cNvSpPr>
            <a:spLocks noGrp="1"/>
          </p:cNvSpPr>
          <p:nvPr>
            <p:ph type="dt" sz="half" idx="10"/>
          </p:nvPr>
        </p:nvSpPr>
        <p:spPr/>
        <p:txBody>
          <a:bodyPr/>
          <a:lstStyle/>
          <a:p>
            <a:fld id="{18D2D63B-1F85-41F1-81C7-E7E4BD0982DA}" type="datetimeFigureOut">
              <a:rPr lang="en-US" smtClean="0"/>
              <a:t>3/23/2026</a:t>
            </a:fld>
            <a:endParaRPr lang="en-US"/>
          </a:p>
        </p:txBody>
      </p:sp>
      <p:sp>
        <p:nvSpPr>
          <p:cNvPr id="5" name="Footer Placeholder 4">
            <a:extLst>
              <a:ext uri="{FF2B5EF4-FFF2-40B4-BE49-F238E27FC236}">
                <a16:creationId xmlns:a16="http://schemas.microsoft.com/office/drawing/2014/main" id="{6813B6CE-75F1-AEEF-B483-83728E967F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7BED0D-773B-9DB4-5A6E-D5B52E1C6E49}"/>
              </a:ext>
            </a:extLst>
          </p:cNvPr>
          <p:cNvSpPr>
            <a:spLocks noGrp="1"/>
          </p:cNvSpPr>
          <p:nvPr>
            <p:ph type="sldNum" sz="quarter" idx="12"/>
          </p:nvPr>
        </p:nvSpPr>
        <p:spPr/>
        <p:txBody>
          <a:bodyPr/>
          <a:lstStyle/>
          <a:p>
            <a:fld id="{6B0EA8B5-4B94-4E51-8A1E-8AD3359EA11E}" type="slidenum">
              <a:rPr lang="en-US" smtClean="0"/>
              <a:t>‹#›</a:t>
            </a:fld>
            <a:endParaRPr lang="en-US"/>
          </a:p>
        </p:txBody>
      </p:sp>
    </p:spTree>
    <p:extLst>
      <p:ext uri="{BB962C8B-B14F-4D97-AF65-F5344CB8AC3E}">
        <p14:creationId xmlns:p14="http://schemas.microsoft.com/office/powerpoint/2010/main" val="28230394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ED5EE-DB26-0468-6BBD-04150ACF6B3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1630146-9935-1E28-5DA6-D34658E054D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98EEA77-DAE8-D0D3-6866-DDC6626EFFFF}"/>
              </a:ext>
            </a:extLst>
          </p:cNvPr>
          <p:cNvSpPr>
            <a:spLocks noGrp="1"/>
          </p:cNvSpPr>
          <p:nvPr>
            <p:ph type="dt" sz="half" idx="10"/>
          </p:nvPr>
        </p:nvSpPr>
        <p:spPr/>
        <p:txBody>
          <a:bodyPr/>
          <a:lstStyle/>
          <a:p>
            <a:fld id="{18D2D63B-1F85-41F1-81C7-E7E4BD0982DA}" type="datetimeFigureOut">
              <a:rPr lang="en-US" smtClean="0"/>
              <a:t>3/23/2026</a:t>
            </a:fld>
            <a:endParaRPr lang="en-US"/>
          </a:p>
        </p:txBody>
      </p:sp>
      <p:sp>
        <p:nvSpPr>
          <p:cNvPr id="5" name="Footer Placeholder 4">
            <a:extLst>
              <a:ext uri="{FF2B5EF4-FFF2-40B4-BE49-F238E27FC236}">
                <a16:creationId xmlns:a16="http://schemas.microsoft.com/office/drawing/2014/main" id="{63164C49-6F1C-1CCE-2A88-460A61E439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DD61E8-993A-94C5-ED3B-89FDBD038EC6}"/>
              </a:ext>
            </a:extLst>
          </p:cNvPr>
          <p:cNvSpPr>
            <a:spLocks noGrp="1"/>
          </p:cNvSpPr>
          <p:nvPr>
            <p:ph type="sldNum" sz="quarter" idx="12"/>
          </p:nvPr>
        </p:nvSpPr>
        <p:spPr/>
        <p:txBody>
          <a:bodyPr/>
          <a:lstStyle/>
          <a:p>
            <a:fld id="{6B0EA8B5-4B94-4E51-8A1E-8AD3359EA11E}" type="slidenum">
              <a:rPr lang="en-US" smtClean="0"/>
              <a:t>‹#›</a:t>
            </a:fld>
            <a:endParaRPr lang="en-US"/>
          </a:p>
        </p:txBody>
      </p:sp>
    </p:spTree>
    <p:extLst>
      <p:ext uri="{BB962C8B-B14F-4D97-AF65-F5344CB8AC3E}">
        <p14:creationId xmlns:p14="http://schemas.microsoft.com/office/powerpoint/2010/main" val="3350403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FD644-1CF2-7406-F11F-7DCD99DB9E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E36B42-EA4F-97DA-7492-A61FA169C42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E5217AB-09EE-12C7-7D18-7E2BE3E948D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197BC7-1170-EA72-2931-31F0FAD33FEA}"/>
              </a:ext>
            </a:extLst>
          </p:cNvPr>
          <p:cNvSpPr>
            <a:spLocks noGrp="1"/>
          </p:cNvSpPr>
          <p:nvPr>
            <p:ph type="dt" sz="half" idx="10"/>
          </p:nvPr>
        </p:nvSpPr>
        <p:spPr/>
        <p:txBody>
          <a:bodyPr/>
          <a:lstStyle/>
          <a:p>
            <a:fld id="{18D2D63B-1F85-41F1-81C7-E7E4BD0982DA}" type="datetimeFigureOut">
              <a:rPr lang="en-US" smtClean="0"/>
              <a:t>3/23/2026</a:t>
            </a:fld>
            <a:endParaRPr lang="en-US"/>
          </a:p>
        </p:txBody>
      </p:sp>
      <p:sp>
        <p:nvSpPr>
          <p:cNvPr id="6" name="Footer Placeholder 5">
            <a:extLst>
              <a:ext uri="{FF2B5EF4-FFF2-40B4-BE49-F238E27FC236}">
                <a16:creationId xmlns:a16="http://schemas.microsoft.com/office/drawing/2014/main" id="{A4CF35D8-D387-DC8A-6484-A3A00EBF5D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5197DC-4945-AAFF-9ED0-EBAC55C9DEC9}"/>
              </a:ext>
            </a:extLst>
          </p:cNvPr>
          <p:cNvSpPr>
            <a:spLocks noGrp="1"/>
          </p:cNvSpPr>
          <p:nvPr>
            <p:ph type="sldNum" sz="quarter" idx="12"/>
          </p:nvPr>
        </p:nvSpPr>
        <p:spPr/>
        <p:txBody>
          <a:bodyPr/>
          <a:lstStyle/>
          <a:p>
            <a:fld id="{6B0EA8B5-4B94-4E51-8A1E-8AD3359EA11E}" type="slidenum">
              <a:rPr lang="en-US" smtClean="0"/>
              <a:t>‹#›</a:t>
            </a:fld>
            <a:endParaRPr lang="en-US"/>
          </a:p>
        </p:txBody>
      </p:sp>
    </p:spTree>
    <p:extLst>
      <p:ext uri="{BB962C8B-B14F-4D97-AF65-F5344CB8AC3E}">
        <p14:creationId xmlns:p14="http://schemas.microsoft.com/office/powerpoint/2010/main" val="1644029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2A9F9-BBC6-66AE-B435-AB0ED8127CC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AD1F22B-F121-9308-EB7D-AF7A7B7155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2E15E55-4BBB-A52D-EA69-FC25F08FCFA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4A3F9F4-C0F3-2024-B974-F8CED4D347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CF5DC6F-D3F4-934F-3C39-18A31ADFB59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9A75CFC-5C90-35F4-2C6F-2A3C1015D412}"/>
              </a:ext>
            </a:extLst>
          </p:cNvPr>
          <p:cNvSpPr>
            <a:spLocks noGrp="1"/>
          </p:cNvSpPr>
          <p:nvPr>
            <p:ph type="dt" sz="half" idx="10"/>
          </p:nvPr>
        </p:nvSpPr>
        <p:spPr/>
        <p:txBody>
          <a:bodyPr/>
          <a:lstStyle/>
          <a:p>
            <a:fld id="{18D2D63B-1F85-41F1-81C7-E7E4BD0982DA}" type="datetimeFigureOut">
              <a:rPr lang="en-US" smtClean="0"/>
              <a:t>3/23/2026</a:t>
            </a:fld>
            <a:endParaRPr lang="en-US"/>
          </a:p>
        </p:txBody>
      </p:sp>
      <p:sp>
        <p:nvSpPr>
          <p:cNvPr id="8" name="Footer Placeholder 7">
            <a:extLst>
              <a:ext uri="{FF2B5EF4-FFF2-40B4-BE49-F238E27FC236}">
                <a16:creationId xmlns:a16="http://schemas.microsoft.com/office/drawing/2014/main" id="{AD3DD217-4E28-90AB-4B20-8C7B8388B49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897B8BF-C321-1B58-2FD0-AFC505B8BD4B}"/>
              </a:ext>
            </a:extLst>
          </p:cNvPr>
          <p:cNvSpPr>
            <a:spLocks noGrp="1"/>
          </p:cNvSpPr>
          <p:nvPr>
            <p:ph type="sldNum" sz="quarter" idx="12"/>
          </p:nvPr>
        </p:nvSpPr>
        <p:spPr/>
        <p:txBody>
          <a:bodyPr/>
          <a:lstStyle/>
          <a:p>
            <a:fld id="{6B0EA8B5-4B94-4E51-8A1E-8AD3359EA11E}" type="slidenum">
              <a:rPr lang="en-US" smtClean="0"/>
              <a:t>‹#›</a:t>
            </a:fld>
            <a:endParaRPr lang="en-US"/>
          </a:p>
        </p:txBody>
      </p:sp>
    </p:spTree>
    <p:extLst>
      <p:ext uri="{BB962C8B-B14F-4D97-AF65-F5344CB8AC3E}">
        <p14:creationId xmlns:p14="http://schemas.microsoft.com/office/powerpoint/2010/main" val="3375471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DC9D7-6584-8C30-5071-236DF813FA1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5390899-C79D-C8A9-2401-16A8CE3E6BFF}"/>
              </a:ext>
            </a:extLst>
          </p:cNvPr>
          <p:cNvSpPr>
            <a:spLocks noGrp="1"/>
          </p:cNvSpPr>
          <p:nvPr>
            <p:ph type="dt" sz="half" idx="10"/>
          </p:nvPr>
        </p:nvSpPr>
        <p:spPr/>
        <p:txBody>
          <a:bodyPr/>
          <a:lstStyle/>
          <a:p>
            <a:fld id="{18D2D63B-1F85-41F1-81C7-E7E4BD0982DA}" type="datetimeFigureOut">
              <a:rPr lang="en-US" smtClean="0"/>
              <a:t>3/23/2026</a:t>
            </a:fld>
            <a:endParaRPr lang="en-US"/>
          </a:p>
        </p:txBody>
      </p:sp>
      <p:sp>
        <p:nvSpPr>
          <p:cNvPr id="4" name="Footer Placeholder 3">
            <a:extLst>
              <a:ext uri="{FF2B5EF4-FFF2-40B4-BE49-F238E27FC236}">
                <a16:creationId xmlns:a16="http://schemas.microsoft.com/office/drawing/2014/main" id="{6CBAD588-9E77-2C52-7696-ED04816CE3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F8F2AB-67E2-40D2-D5C9-FC73BED773C5}"/>
              </a:ext>
            </a:extLst>
          </p:cNvPr>
          <p:cNvSpPr>
            <a:spLocks noGrp="1"/>
          </p:cNvSpPr>
          <p:nvPr>
            <p:ph type="sldNum" sz="quarter" idx="12"/>
          </p:nvPr>
        </p:nvSpPr>
        <p:spPr/>
        <p:txBody>
          <a:bodyPr/>
          <a:lstStyle/>
          <a:p>
            <a:fld id="{6B0EA8B5-4B94-4E51-8A1E-8AD3359EA11E}" type="slidenum">
              <a:rPr lang="en-US" smtClean="0"/>
              <a:t>‹#›</a:t>
            </a:fld>
            <a:endParaRPr lang="en-US"/>
          </a:p>
        </p:txBody>
      </p:sp>
    </p:spTree>
    <p:extLst>
      <p:ext uri="{BB962C8B-B14F-4D97-AF65-F5344CB8AC3E}">
        <p14:creationId xmlns:p14="http://schemas.microsoft.com/office/powerpoint/2010/main" val="850315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31A6217-41E3-6A83-36ED-2B49B8F77378}"/>
              </a:ext>
            </a:extLst>
          </p:cNvPr>
          <p:cNvSpPr>
            <a:spLocks noGrp="1"/>
          </p:cNvSpPr>
          <p:nvPr>
            <p:ph type="dt" sz="half" idx="10"/>
          </p:nvPr>
        </p:nvSpPr>
        <p:spPr/>
        <p:txBody>
          <a:bodyPr/>
          <a:lstStyle/>
          <a:p>
            <a:fld id="{18D2D63B-1F85-41F1-81C7-E7E4BD0982DA}" type="datetimeFigureOut">
              <a:rPr lang="en-US" smtClean="0"/>
              <a:t>3/23/2026</a:t>
            </a:fld>
            <a:endParaRPr lang="en-US"/>
          </a:p>
        </p:txBody>
      </p:sp>
      <p:sp>
        <p:nvSpPr>
          <p:cNvPr id="3" name="Footer Placeholder 2">
            <a:extLst>
              <a:ext uri="{FF2B5EF4-FFF2-40B4-BE49-F238E27FC236}">
                <a16:creationId xmlns:a16="http://schemas.microsoft.com/office/drawing/2014/main" id="{B5D775A5-7E9D-37D2-1B54-B8970550101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542EE9E-ADC6-25FD-7BF5-99092A66DAF0}"/>
              </a:ext>
            </a:extLst>
          </p:cNvPr>
          <p:cNvSpPr>
            <a:spLocks noGrp="1"/>
          </p:cNvSpPr>
          <p:nvPr>
            <p:ph type="sldNum" sz="quarter" idx="12"/>
          </p:nvPr>
        </p:nvSpPr>
        <p:spPr/>
        <p:txBody>
          <a:bodyPr/>
          <a:lstStyle/>
          <a:p>
            <a:fld id="{6B0EA8B5-4B94-4E51-8A1E-8AD3359EA11E}" type="slidenum">
              <a:rPr lang="en-US" smtClean="0"/>
              <a:t>‹#›</a:t>
            </a:fld>
            <a:endParaRPr lang="en-US"/>
          </a:p>
        </p:txBody>
      </p:sp>
    </p:spTree>
    <p:extLst>
      <p:ext uri="{BB962C8B-B14F-4D97-AF65-F5344CB8AC3E}">
        <p14:creationId xmlns:p14="http://schemas.microsoft.com/office/powerpoint/2010/main" val="1296677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3F448-2F8F-F392-641E-C35CD60D5F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9140B90-AF7D-CB28-E06E-EBA01CC120B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E1925C-818B-0192-40D2-BFB518475C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F77D91-234F-1D5F-E3CE-3D54C6F1928F}"/>
              </a:ext>
            </a:extLst>
          </p:cNvPr>
          <p:cNvSpPr>
            <a:spLocks noGrp="1"/>
          </p:cNvSpPr>
          <p:nvPr>
            <p:ph type="dt" sz="half" idx="10"/>
          </p:nvPr>
        </p:nvSpPr>
        <p:spPr/>
        <p:txBody>
          <a:bodyPr/>
          <a:lstStyle/>
          <a:p>
            <a:fld id="{18D2D63B-1F85-41F1-81C7-E7E4BD0982DA}" type="datetimeFigureOut">
              <a:rPr lang="en-US" smtClean="0"/>
              <a:t>3/23/2026</a:t>
            </a:fld>
            <a:endParaRPr lang="en-US"/>
          </a:p>
        </p:txBody>
      </p:sp>
      <p:sp>
        <p:nvSpPr>
          <p:cNvPr id="6" name="Footer Placeholder 5">
            <a:extLst>
              <a:ext uri="{FF2B5EF4-FFF2-40B4-BE49-F238E27FC236}">
                <a16:creationId xmlns:a16="http://schemas.microsoft.com/office/drawing/2014/main" id="{01980F2D-C1AD-8DA8-6449-12C8A5152DD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B06C10-565C-B3AE-BF2D-E0CA71AA99E5}"/>
              </a:ext>
            </a:extLst>
          </p:cNvPr>
          <p:cNvSpPr>
            <a:spLocks noGrp="1"/>
          </p:cNvSpPr>
          <p:nvPr>
            <p:ph type="sldNum" sz="quarter" idx="12"/>
          </p:nvPr>
        </p:nvSpPr>
        <p:spPr/>
        <p:txBody>
          <a:bodyPr/>
          <a:lstStyle/>
          <a:p>
            <a:fld id="{6B0EA8B5-4B94-4E51-8A1E-8AD3359EA11E}" type="slidenum">
              <a:rPr lang="en-US" smtClean="0"/>
              <a:t>‹#›</a:t>
            </a:fld>
            <a:endParaRPr lang="en-US"/>
          </a:p>
        </p:txBody>
      </p:sp>
    </p:spTree>
    <p:extLst>
      <p:ext uri="{BB962C8B-B14F-4D97-AF65-F5344CB8AC3E}">
        <p14:creationId xmlns:p14="http://schemas.microsoft.com/office/powerpoint/2010/main" val="2962628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CE41F-B978-88A2-425A-1804D94337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323CA5A-70F4-93ED-E027-FDF647C75E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3C1A890-D242-AAA6-2E33-0E413F06FD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361C6E-D7BD-755B-AD38-F024ACE69EA8}"/>
              </a:ext>
            </a:extLst>
          </p:cNvPr>
          <p:cNvSpPr>
            <a:spLocks noGrp="1"/>
          </p:cNvSpPr>
          <p:nvPr>
            <p:ph type="dt" sz="half" idx="10"/>
          </p:nvPr>
        </p:nvSpPr>
        <p:spPr/>
        <p:txBody>
          <a:bodyPr/>
          <a:lstStyle/>
          <a:p>
            <a:fld id="{18D2D63B-1F85-41F1-81C7-E7E4BD0982DA}" type="datetimeFigureOut">
              <a:rPr lang="en-US" smtClean="0"/>
              <a:t>3/23/2026</a:t>
            </a:fld>
            <a:endParaRPr lang="en-US"/>
          </a:p>
        </p:txBody>
      </p:sp>
      <p:sp>
        <p:nvSpPr>
          <p:cNvPr id="6" name="Footer Placeholder 5">
            <a:extLst>
              <a:ext uri="{FF2B5EF4-FFF2-40B4-BE49-F238E27FC236}">
                <a16:creationId xmlns:a16="http://schemas.microsoft.com/office/drawing/2014/main" id="{C0F8BCA0-9D01-16FD-7976-7A379782435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D04E4BC-BA04-FCD8-9DFC-CD18621EE29B}"/>
              </a:ext>
            </a:extLst>
          </p:cNvPr>
          <p:cNvSpPr>
            <a:spLocks noGrp="1"/>
          </p:cNvSpPr>
          <p:nvPr>
            <p:ph type="sldNum" sz="quarter" idx="12"/>
          </p:nvPr>
        </p:nvSpPr>
        <p:spPr/>
        <p:txBody>
          <a:bodyPr/>
          <a:lstStyle/>
          <a:p>
            <a:fld id="{6B0EA8B5-4B94-4E51-8A1E-8AD3359EA11E}" type="slidenum">
              <a:rPr lang="en-US" smtClean="0"/>
              <a:t>‹#›</a:t>
            </a:fld>
            <a:endParaRPr lang="en-US"/>
          </a:p>
        </p:txBody>
      </p:sp>
    </p:spTree>
    <p:extLst>
      <p:ext uri="{BB962C8B-B14F-4D97-AF65-F5344CB8AC3E}">
        <p14:creationId xmlns:p14="http://schemas.microsoft.com/office/powerpoint/2010/main" val="2763144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9EB514E-6D25-3370-29C3-DD21EE0AB9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5CB22D5-8E8D-4EBC-F131-BA67405459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C166E4-B74E-339C-F7D4-6ABA12C737E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8D2D63B-1F85-41F1-81C7-E7E4BD0982DA}" type="datetimeFigureOut">
              <a:rPr lang="en-US" smtClean="0"/>
              <a:t>3/23/2026</a:t>
            </a:fld>
            <a:endParaRPr lang="en-US"/>
          </a:p>
        </p:txBody>
      </p:sp>
      <p:sp>
        <p:nvSpPr>
          <p:cNvPr id="5" name="Footer Placeholder 4">
            <a:extLst>
              <a:ext uri="{FF2B5EF4-FFF2-40B4-BE49-F238E27FC236}">
                <a16:creationId xmlns:a16="http://schemas.microsoft.com/office/drawing/2014/main" id="{A7C9A4C3-3F66-F15E-9607-8174F4467FA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C7378BF-5165-1247-34B6-F328C820F56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B0EA8B5-4B94-4E51-8A1E-8AD3359EA11E}" type="slidenum">
              <a:rPr lang="en-US" smtClean="0"/>
              <a:t>‹#›</a:t>
            </a:fld>
            <a:endParaRPr lang="en-US"/>
          </a:p>
        </p:txBody>
      </p:sp>
    </p:spTree>
    <p:extLst>
      <p:ext uri="{BB962C8B-B14F-4D97-AF65-F5344CB8AC3E}">
        <p14:creationId xmlns:p14="http://schemas.microsoft.com/office/powerpoint/2010/main" val="2553607184"/>
      </p:ext>
    </p:extLst>
  </p:cSld>
  <p:clrMap bg1="lt1" tx1="dk1" bg2="lt2" tx2="dk2" accent1="accent1" accent2="accent2" accent3="accent3" accent4="accent4" accent5="accent5" accent6="accent6" hlink="hlink" folHlink="folHlink"/>
  <p:sldLayoutIdLst>
    <p:sldLayoutId id="2147483850" r:id="rId1"/>
    <p:sldLayoutId id="2147483851" r:id="rId2"/>
    <p:sldLayoutId id="2147483852" r:id="rId3"/>
    <p:sldLayoutId id="2147483853" r:id="rId4"/>
    <p:sldLayoutId id="2147483854" r:id="rId5"/>
    <p:sldLayoutId id="2147483855" r:id="rId6"/>
    <p:sldLayoutId id="2147483856" r:id="rId7"/>
    <p:sldLayoutId id="2147483857" r:id="rId8"/>
    <p:sldLayoutId id="2147483858" r:id="rId9"/>
    <p:sldLayoutId id="2147483859" r:id="rId10"/>
    <p:sldLayoutId id="2147483860" r:id="rId11"/>
    <p:sldLayoutId id="214748386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F506C-FED6-9F4F-978D-E2599EE571F2}"/>
              </a:ext>
            </a:extLst>
          </p:cNvPr>
          <p:cNvSpPr>
            <a:spLocks noGrp="1"/>
          </p:cNvSpPr>
          <p:nvPr>
            <p:ph type="ctrTitle"/>
          </p:nvPr>
        </p:nvSpPr>
        <p:spPr>
          <a:xfrm>
            <a:off x="320040" y="-621792"/>
            <a:ext cx="11445240" cy="3566160"/>
          </a:xfrm>
        </p:spPr>
        <p:txBody>
          <a:bodyPr>
            <a:normAutofit/>
          </a:bodyPr>
          <a:lstStyle/>
          <a:p>
            <a:r>
              <a:rPr lang="en-US" dirty="0"/>
              <a:t>Litigating ADA Cases Involving Police Misconduct and Mental Health Crises:</a:t>
            </a:r>
          </a:p>
        </p:txBody>
      </p:sp>
      <p:sp>
        <p:nvSpPr>
          <p:cNvPr id="3" name="Subtitle 2">
            <a:extLst>
              <a:ext uri="{FF2B5EF4-FFF2-40B4-BE49-F238E27FC236}">
                <a16:creationId xmlns:a16="http://schemas.microsoft.com/office/drawing/2014/main" id="{58C5C7D4-9CC2-DE00-4E85-449BAB1F5A3F}"/>
              </a:ext>
            </a:extLst>
          </p:cNvPr>
          <p:cNvSpPr>
            <a:spLocks noGrp="1"/>
          </p:cNvSpPr>
          <p:nvPr>
            <p:ph type="subTitle" idx="1"/>
          </p:nvPr>
        </p:nvSpPr>
        <p:spPr>
          <a:xfrm>
            <a:off x="1066800" y="3023060"/>
            <a:ext cx="10058400" cy="405940"/>
          </a:xfrm>
        </p:spPr>
        <p:txBody>
          <a:bodyPr>
            <a:normAutofit lnSpcReduction="10000"/>
          </a:bodyPr>
          <a:lstStyle/>
          <a:p>
            <a:r>
              <a:rPr lang="en-US" dirty="0"/>
              <a:t>Recent developments in the case law</a:t>
            </a:r>
          </a:p>
        </p:txBody>
      </p:sp>
      <p:graphicFrame>
        <p:nvGraphicFramePr>
          <p:cNvPr id="6" name="TextBox 3">
            <a:extLst>
              <a:ext uri="{FF2B5EF4-FFF2-40B4-BE49-F238E27FC236}">
                <a16:creationId xmlns:a16="http://schemas.microsoft.com/office/drawing/2014/main" id="{AF0CE3F3-67C8-6FFA-5AC6-9FE9B8E63391}"/>
              </a:ext>
            </a:extLst>
          </p:cNvPr>
          <p:cNvGraphicFramePr/>
          <p:nvPr>
            <p:extLst>
              <p:ext uri="{D42A27DB-BD31-4B8C-83A1-F6EECF244321}">
                <p14:modId xmlns:p14="http://schemas.microsoft.com/office/powerpoint/2010/main" val="2664291640"/>
              </p:ext>
            </p:extLst>
          </p:nvPr>
        </p:nvGraphicFramePr>
        <p:xfrm>
          <a:off x="134471" y="3507692"/>
          <a:ext cx="11914093" cy="32314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411871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CE09D-7133-2EB4-431F-40254B6A5BF6}"/>
              </a:ext>
            </a:extLst>
          </p:cNvPr>
          <p:cNvSpPr>
            <a:spLocks noGrp="1"/>
          </p:cNvSpPr>
          <p:nvPr>
            <p:ph type="title"/>
          </p:nvPr>
        </p:nvSpPr>
        <p:spPr>
          <a:xfrm>
            <a:off x="459347" y="294538"/>
            <a:ext cx="10808204" cy="1033669"/>
          </a:xfrm>
        </p:spPr>
        <p:txBody>
          <a:bodyPr vert="horz" lIns="91440" tIns="45720" rIns="91440" bIns="45720" rtlCol="0">
            <a:noAutofit/>
          </a:bodyPr>
          <a:lstStyle/>
          <a:p>
            <a:pPr algn="ctr"/>
            <a:r>
              <a:rPr lang="en-US" sz="4000" b="1" dirty="0">
                <a:solidFill>
                  <a:schemeClr val="tx2"/>
                </a:solidFill>
                <a:latin typeface="Aptos  (Headings)"/>
              </a:rPr>
              <a:t>Ongoing Litigation: </a:t>
            </a:r>
            <a:r>
              <a:rPr lang="en-US" sz="4000" b="1" i="1" dirty="0">
                <a:solidFill>
                  <a:schemeClr val="tx2"/>
                </a:solidFill>
                <a:latin typeface="Aptos  (Headings)"/>
              </a:rPr>
              <a:t>Rohrer v. City of Gastonia</a:t>
            </a:r>
          </a:p>
        </p:txBody>
      </p:sp>
      <p:sp>
        <p:nvSpPr>
          <p:cNvPr id="3" name="Text Placeholder 2">
            <a:extLst>
              <a:ext uri="{FF2B5EF4-FFF2-40B4-BE49-F238E27FC236}">
                <a16:creationId xmlns:a16="http://schemas.microsoft.com/office/drawing/2014/main" id="{BFED5584-1517-773D-535F-2BE290011221}"/>
              </a:ext>
            </a:extLst>
          </p:cNvPr>
          <p:cNvSpPr>
            <a:spLocks noGrp="1"/>
          </p:cNvSpPr>
          <p:nvPr>
            <p:ph idx="1"/>
          </p:nvPr>
        </p:nvSpPr>
        <p:spPr>
          <a:xfrm>
            <a:off x="429617" y="1103586"/>
            <a:ext cx="11421007" cy="5681262"/>
          </a:xfrm>
        </p:spPr>
        <p:txBody>
          <a:bodyPr vert="horz" lIns="0" tIns="45720" rIns="0" bIns="45720" rtlCol="0" anchor="ctr">
            <a:normAutofit/>
          </a:bodyPr>
          <a:lstStyle/>
          <a:p>
            <a:pPr>
              <a:buClr>
                <a:schemeClr val="accent1"/>
              </a:buClr>
              <a:buFont typeface="Calibri" panose="020F0502020204030204" pitchFamily="34" charset="0"/>
            </a:pPr>
            <a:endParaRPr lang="en-US" b="1" dirty="0">
              <a:latin typeface="Aptos ExtraBold" panose="020F0502020204030204" pitchFamily="34" charset="0"/>
            </a:endParaRPr>
          </a:p>
          <a:p>
            <a:pPr>
              <a:buClr>
                <a:schemeClr val="accent1"/>
              </a:buClr>
              <a:buFont typeface="Calibri" panose="020F0502020204030204" pitchFamily="34" charset="0"/>
            </a:pPr>
            <a:r>
              <a:rPr lang="en-US" b="1" dirty="0">
                <a:latin typeface="Aptos" panose="020B0004020202020204" pitchFamily="34" charset="0"/>
              </a:rPr>
              <a:t>Plaintiff: </a:t>
            </a:r>
            <a:r>
              <a:rPr lang="en-US" dirty="0">
                <a:latin typeface="Aptos" panose="020B0004020202020204" pitchFamily="34" charset="0"/>
              </a:rPr>
              <a:t>Homeless veteran with PTSD and other disabilities.</a:t>
            </a:r>
          </a:p>
          <a:p>
            <a:pPr>
              <a:buClr>
                <a:schemeClr val="accent1"/>
              </a:buClr>
              <a:buFont typeface="Calibri" panose="020F0502020204030204" pitchFamily="34" charset="0"/>
            </a:pPr>
            <a:r>
              <a:rPr lang="en-US" b="1" dirty="0">
                <a:latin typeface="Aptos" panose="020B0004020202020204" pitchFamily="34" charset="0"/>
              </a:rPr>
              <a:t>Jurisdiction: </a:t>
            </a:r>
            <a:r>
              <a:rPr lang="en-US" dirty="0">
                <a:latin typeface="Aptos" panose="020B0004020202020204" pitchFamily="34" charset="0"/>
              </a:rPr>
              <a:t>Western District of North Carolina.</a:t>
            </a:r>
            <a:endParaRPr lang="en-US" b="1" dirty="0">
              <a:latin typeface="Aptos" panose="020B0004020202020204" pitchFamily="34" charset="0"/>
            </a:endParaRPr>
          </a:p>
          <a:p>
            <a:pPr>
              <a:buClr>
                <a:schemeClr val="accent1"/>
              </a:buClr>
              <a:buFont typeface="Calibri" panose="020F0502020204030204" pitchFamily="34" charset="0"/>
            </a:pPr>
            <a:r>
              <a:rPr lang="en-US" b="1" dirty="0">
                <a:latin typeface="Aptos" panose="020B0004020202020204" pitchFamily="34" charset="0"/>
              </a:rPr>
              <a:t>Core allegations:</a:t>
            </a:r>
          </a:p>
          <a:p>
            <a:pPr marL="0" indent="0">
              <a:buClr>
                <a:schemeClr val="accent1"/>
              </a:buClr>
              <a:buNone/>
            </a:pPr>
            <a:endParaRPr lang="en-US" sz="200" b="1" dirty="0">
              <a:latin typeface="Aptos" panose="020B0004020202020204" pitchFamily="34" charset="0"/>
            </a:endParaRPr>
          </a:p>
          <a:p>
            <a:pPr lvl="1">
              <a:buClr>
                <a:schemeClr val="accent1"/>
              </a:buClr>
              <a:buFont typeface="Calibri" panose="020F0502020204030204" pitchFamily="34" charset="0"/>
            </a:pPr>
            <a:r>
              <a:rPr lang="en-US" dirty="0">
                <a:latin typeface="Aptos" panose="020B0004020202020204" pitchFamily="34" charset="0"/>
              </a:rPr>
              <a:t>Plaintiff was standing and waving on a median with his service dog, Sunshine.</a:t>
            </a:r>
          </a:p>
          <a:p>
            <a:pPr lvl="1">
              <a:buClr>
                <a:schemeClr val="accent1"/>
              </a:buClr>
              <a:buFont typeface="Calibri" panose="020F0502020204030204" pitchFamily="34" charset="0"/>
            </a:pPr>
            <a:r>
              <a:rPr lang="en-US" dirty="0">
                <a:latin typeface="Aptos" panose="020B0004020202020204" pitchFamily="34" charset="0"/>
              </a:rPr>
              <a:t>Plaintiff had told officer days earlier that he had a 100 percent disability rating from the VA for PTSD and needed a service animal “to function.”</a:t>
            </a:r>
          </a:p>
          <a:p>
            <a:pPr lvl="1">
              <a:buClr>
                <a:schemeClr val="accent1"/>
              </a:buClr>
              <a:buFont typeface="Calibri" panose="020F0502020204030204" pitchFamily="34" charset="0"/>
            </a:pPr>
            <a:r>
              <a:rPr lang="en-US" dirty="0">
                <a:latin typeface="Aptos" panose="020B0004020202020204" pitchFamily="34" charset="0"/>
              </a:rPr>
              <a:t>Officers forcefully arrested Plaintiff and tased Sunshine, who ran off.</a:t>
            </a:r>
          </a:p>
          <a:p>
            <a:pPr lvl="1">
              <a:buClr>
                <a:schemeClr val="accent1"/>
              </a:buClr>
              <a:buFont typeface="Calibri" panose="020F0502020204030204" pitchFamily="34" charset="0"/>
            </a:pPr>
            <a:r>
              <a:rPr lang="en-US" dirty="0">
                <a:latin typeface="Aptos" panose="020B0004020202020204" pitchFamily="34" charset="0"/>
              </a:rPr>
              <a:t>City used PD Facebook page to bully, harass, and defame the Plaintiff.</a:t>
            </a:r>
            <a:endParaRPr lang="en-US" sz="1200" dirty="0">
              <a:latin typeface="Aptos" panose="020B0004020202020204" pitchFamily="34" charset="0"/>
            </a:endParaRPr>
          </a:p>
          <a:p>
            <a:pPr lvl="1">
              <a:buClr>
                <a:schemeClr val="accent1"/>
              </a:buClr>
              <a:buFont typeface="Calibri" panose="020F0502020204030204" pitchFamily="34" charset="0"/>
            </a:pPr>
            <a:endParaRPr lang="en-US" sz="200" dirty="0">
              <a:latin typeface="Aptos" panose="020B0004020202020204" pitchFamily="34" charset="0"/>
            </a:endParaRPr>
          </a:p>
          <a:p>
            <a:pPr>
              <a:buClr>
                <a:schemeClr val="accent1"/>
              </a:buClr>
              <a:buFont typeface="Calibri" panose="020F0502020204030204" pitchFamily="34" charset="0"/>
            </a:pPr>
            <a:r>
              <a:rPr lang="en-US" b="1" dirty="0">
                <a:latin typeface="Aptos" panose="020B0004020202020204" pitchFamily="34" charset="0"/>
              </a:rPr>
              <a:t>Legal claims: </a:t>
            </a:r>
            <a:r>
              <a:rPr lang="en-US" dirty="0">
                <a:latin typeface="Aptos" panose="020B0004020202020204" pitchFamily="34" charset="0"/>
              </a:rPr>
              <a:t>First Amendment, Fourth Amendment, Title II of the ADA, Section 504, state tort claims.</a:t>
            </a:r>
            <a:endParaRPr lang="en-US" sz="2000" dirty="0">
              <a:latin typeface="+mn-lt"/>
            </a:endParaRPr>
          </a:p>
          <a:p>
            <a:pPr lvl="1" indent="-380990">
              <a:buClr>
                <a:schemeClr val="accent1"/>
              </a:buClr>
              <a:buFont typeface="Calibri" panose="020F0502020204030204" pitchFamily="34" charset="0"/>
              <a:buChar char="o"/>
            </a:pPr>
            <a:endParaRPr lang="en-US" sz="2000" dirty="0">
              <a:latin typeface="+mn-lt"/>
            </a:endParaRPr>
          </a:p>
          <a:p>
            <a:pPr lvl="1" indent="-380990">
              <a:buClr>
                <a:schemeClr val="accent1"/>
              </a:buClr>
              <a:buFont typeface="Calibri" panose="020F0502020204030204" pitchFamily="34" charset="0"/>
              <a:buChar char="o"/>
            </a:pPr>
            <a:endParaRPr lang="en-US" sz="2000" dirty="0">
              <a:latin typeface="+mn-lt"/>
            </a:endParaRPr>
          </a:p>
          <a:p>
            <a:pPr lvl="1" indent="-380990">
              <a:buClr>
                <a:schemeClr val="accent1"/>
              </a:buClr>
              <a:buFont typeface="Calibri" panose="020F0502020204030204" pitchFamily="34" charset="0"/>
              <a:buChar char="o"/>
            </a:pPr>
            <a:endParaRPr lang="en-US" sz="2000" dirty="0">
              <a:latin typeface="+mn-lt"/>
            </a:endParaRPr>
          </a:p>
        </p:txBody>
      </p:sp>
    </p:spTree>
    <p:extLst>
      <p:ext uri="{BB962C8B-B14F-4D97-AF65-F5344CB8AC3E}">
        <p14:creationId xmlns:p14="http://schemas.microsoft.com/office/powerpoint/2010/main" val="40821415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4648C-5948-DCC9-F3C3-8E3CF0ADE7EC}"/>
              </a:ext>
            </a:extLst>
          </p:cNvPr>
          <p:cNvSpPr>
            <a:spLocks noGrp="1"/>
          </p:cNvSpPr>
          <p:nvPr>
            <p:ph type="title"/>
          </p:nvPr>
        </p:nvSpPr>
        <p:spPr>
          <a:xfrm>
            <a:off x="368996" y="-131763"/>
            <a:ext cx="11454008" cy="1325563"/>
          </a:xfrm>
        </p:spPr>
        <p:txBody>
          <a:bodyPr>
            <a:normAutofit/>
          </a:bodyPr>
          <a:lstStyle/>
          <a:p>
            <a:pPr algn="ctr"/>
            <a:r>
              <a:rPr lang="en-US" b="1" dirty="0">
                <a:solidFill>
                  <a:schemeClr val="tx2"/>
                </a:solidFill>
              </a:rPr>
              <a:t>The Context</a:t>
            </a:r>
          </a:p>
        </p:txBody>
      </p:sp>
      <p:sp>
        <p:nvSpPr>
          <p:cNvPr id="3" name="Content Placeholder 2">
            <a:extLst>
              <a:ext uri="{FF2B5EF4-FFF2-40B4-BE49-F238E27FC236}">
                <a16:creationId xmlns:a16="http://schemas.microsoft.com/office/drawing/2014/main" id="{48A33ADE-4DF0-1EA0-ED7C-F81F4584D7C8}"/>
              </a:ext>
            </a:extLst>
          </p:cNvPr>
          <p:cNvSpPr>
            <a:spLocks noGrp="1"/>
          </p:cNvSpPr>
          <p:nvPr>
            <p:ph idx="1"/>
          </p:nvPr>
        </p:nvSpPr>
        <p:spPr>
          <a:xfrm>
            <a:off x="161365" y="1193800"/>
            <a:ext cx="11833411" cy="5527039"/>
          </a:xfrm>
        </p:spPr>
        <p:txBody>
          <a:bodyPr>
            <a:normAutofit lnSpcReduction="10000"/>
          </a:bodyPr>
          <a:lstStyle/>
          <a:p>
            <a:pPr marL="0" indent="0">
              <a:buNone/>
            </a:pPr>
            <a:r>
              <a:rPr lang="en-US" b="1" dirty="0">
                <a:ea typeface="ＭＳ Ｐゴシック"/>
                <a:cs typeface="Arial" panose="020B0604020202020204" pitchFamily="34" charset="0"/>
              </a:rPr>
              <a:t>Homelessness in Gastonia:</a:t>
            </a:r>
          </a:p>
          <a:p>
            <a:pPr lvl="1"/>
            <a:r>
              <a:rPr lang="en-US" sz="2530" dirty="0">
                <a:ea typeface="ＭＳ Ｐゴシック"/>
                <a:cs typeface="Arial" panose="020B0604020202020204" pitchFamily="34" charset="0"/>
              </a:rPr>
              <a:t>Homelessness crisis in Gastonia; no full-time shelters.</a:t>
            </a:r>
          </a:p>
          <a:p>
            <a:pPr lvl="1"/>
            <a:r>
              <a:rPr lang="en-US" sz="2530" dirty="0">
                <a:ea typeface="ＭＳ Ｐゴシック"/>
                <a:cs typeface="Arial" panose="020B0604020202020204" pitchFamily="34" charset="0"/>
              </a:rPr>
              <a:t>Police mandate to “find a solution that would deter the homeless from congregating in open areas that are visible” to passing motorists and the downtown business area.</a:t>
            </a:r>
          </a:p>
          <a:p>
            <a:pPr lvl="1"/>
            <a:r>
              <a:rPr lang="en-US" sz="2530" dirty="0">
                <a:ea typeface="ＭＳ Ｐゴシック"/>
                <a:cs typeface="Arial" panose="020B0604020202020204" pitchFamily="34" charset="0"/>
              </a:rPr>
              <a:t>Anti-solicitation law prohibits panhandling on medians.</a:t>
            </a:r>
          </a:p>
          <a:p>
            <a:pPr lvl="1"/>
            <a:endParaRPr lang="en-US" sz="1200" dirty="0">
              <a:ea typeface="ＭＳ Ｐゴシック"/>
              <a:cs typeface="Arial" panose="020B0604020202020204" pitchFamily="34" charset="0"/>
            </a:endParaRPr>
          </a:p>
          <a:p>
            <a:pPr marL="0" indent="0">
              <a:buNone/>
            </a:pPr>
            <a:r>
              <a:rPr lang="en-US" b="1" dirty="0">
                <a:ea typeface="ＭＳ Ｐゴシック"/>
                <a:cs typeface="Arial" panose="020B0604020202020204" pitchFamily="34" charset="0"/>
              </a:rPr>
              <a:t>Plaintiff and the Police:</a:t>
            </a:r>
          </a:p>
          <a:p>
            <a:pPr lvl="1"/>
            <a:r>
              <a:rPr lang="en-US" sz="2530" dirty="0">
                <a:ea typeface="ＭＳ Ｐゴシック"/>
                <a:cs typeface="Arial" panose="020B0604020202020204" pitchFamily="34" charset="0"/>
              </a:rPr>
              <a:t>Four days before arrest, Plaintiff told Officer Taylor he had a 100 percent disability rating for PTSD and needed a service animal to “function.”</a:t>
            </a:r>
          </a:p>
          <a:p>
            <a:pPr lvl="1"/>
            <a:r>
              <a:rPr lang="en-US" sz="2530" dirty="0">
                <a:ea typeface="ＭＳ Ｐゴシック"/>
                <a:cs typeface="Arial" panose="020B0604020202020204" pitchFamily="34" charset="0"/>
              </a:rPr>
              <a:t>Before the arrest, Plaintiff told Officer Brooks he was a “disabled veteran who’s living in the woods.”</a:t>
            </a:r>
          </a:p>
          <a:p>
            <a:pPr lvl="1"/>
            <a:r>
              <a:rPr lang="en-US" sz="2530" dirty="0">
                <a:ea typeface="ＭＳ Ｐゴシック"/>
                <a:cs typeface="Arial" panose="020B0604020202020204" pitchFamily="34" charset="0"/>
              </a:rPr>
              <a:t>Sunshine wore a vest prominently identifying her as a service animal.</a:t>
            </a:r>
          </a:p>
          <a:p>
            <a:pPr lvl="1"/>
            <a:r>
              <a:rPr lang="en-US" sz="2530" dirty="0">
                <a:ea typeface="ＭＳ Ｐゴシック"/>
                <a:cs typeface="Arial" panose="020B0604020202020204" pitchFamily="34" charset="0"/>
              </a:rPr>
              <a:t>Officer Brooks threatened to separate Plaintiff from Sunshine and call Animal Control on him if he did not comply with her orders.</a:t>
            </a:r>
          </a:p>
          <a:p>
            <a:pPr lvl="1"/>
            <a:endParaRPr lang="en-US" dirty="0">
              <a:ea typeface="ＭＳ Ｐゴシック"/>
              <a:cs typeface="Arial" panose="020B0604020202020204" pitchFamily="34" charset="0"/>
            </a:endParaRPr>
          </a:p>
          <a:p>
            <a:pPr lvl="1"/>
            <a:endParaRPr lang="en-US" dirty="0">
              <a:ea typeface="ＭＳ Ｐゴシック"/>
              <a:cs typeface="Arial" panose="020B0604020202020204" pitchFamily="34" charset="0"/>
            </a:endParaRPr>
          </a:p>
          <a:p>
            <a:endParaRPr lang="en-US" dirty="0">
              <a:ea typeface="ＭＳ Ｐゴシック"/>
              <a:cs typeface="Arial" panose="020B0604020202020204" pitchFamily="34" charset="0"/>
            </a:endParaRPr>
          </a:p>
          <a:p>
            <a:endParaRPr lang="en-US" dirty="0">
              <a:cs typeface="Arial" panose="020B0604020202020204" pitchFamily="34" charset="0"/>
            </a:endParaRPr>
          </a:p>
        </p:txBody>
      </p:sp>
    </p:spTree>
    <p:extLst>
      <p:ext uri="{BB962C8B-B14F-4D97-AF65-F5344CB8AC3E}">
        <p14:creationId xmlns:p14="http://schemas.microsoft.com/office/powerpoint/2010/main" val="6172684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1198B5-3212-DFDA-0287-6B6A9632501D}"/>
              </a:ext>
            </a:extLst>
          </p:cNvPr>
          <p:cNvSpPr>
            <a:spLocks noGrp="1"/>
          </p:cNvSpPr>
          <p:nvPr>
            <p:ph type="ctrTitle"/>
          </p:nvPr>
        </p:nvSpPr>
        <p:spPr/>
        <p:txBody>
          <a:bodyPr/>
          <a:lstStyle/>
          <a:p>
            <a:pPr algn="ctr"/>
            <a:r>
              <a:rPr lang="en-US" dirty="0"/>
              <a:t>The Arrest</a:t>
            </a:r>
          </a:p>
        </p:txBody>
      </p:sp>
      <p:pic>
        <p:nvPicPr>
          <p:cNvPr id="9" name="Picture 8">
            <a:extLst>
              <a:ext uri="{FF2B5EF4-FFF2-40B4-BE49-F238E27FC236}">
                <a16:creationId xmlns:a16="http://schemas.microsoft.com/office/drawing/2014/main" id="{032113E8-61F0-408F-888C-CAA7005424CE}"/>
              </a:ext>
            </a:extLst>
          </p:cNvPr>
          <p:cNvPicPr>
            <a:picLocks noChangeAspect="1"/>
          </p:cNvPicPr>
          <p:nvPr/>
        </p:nvPicPr>
        <p:blipFill>
          <a:blip r:embed="rId2"/>
          <a:stretch>
            <a:fillRect/>
          </a:stretch>
        </p:blipFill>
        <p:spPr>
          <a:xfrm>
            <a:off x="221128" y="876300"/>
            <a:ext cx="3048425" cy="3124636"/>
          </a:xfrm>
          <a:prstGeom prst="rect">
            <a:avLst/>
          </a:prstGeom>
        </p:spPr>
      </p:pic>
      <p:pic>
        <p:nvPicPr>
          <p:cNvPr id="11" name="Picture 10">
            <a:extLst>
              <a:ext uri="{FF2B5EF4-FFF2-40B4-BE49-F238E27FC236}">
                <a16:creationId xmlns:a16="http://schemas.microsoft.com/office/drawing/2014/main" id="{C385049E-9BC5-49C8-A614-551EBA7762DE}"/>
              </a:ext>
            </a:extLst>
          </p:cNvPr>
          <p:cNvPicPr>
            <a:picLocks noChangeAspect="1"/>
          </p:cNvPicPr>
          <p:nvPr/>
        </p:nvPicPr>
        <p:blipFill>
          <a:blip r:embed="rId3"/>
          <a:stretch>
            <a:fillRect/>
          </a:stretch>
        </p:blipFill>
        <p:spPr>
          <a:xfrm>
            <a:off x="3775748" y="3054077"/>
            <a:ext cx="4134496" cy="3575323"/>
          </a:xfrm>
          <a:prstGeom prst="rect">
            <a:avLst/>
          </a:prstGeom>
        </p:spPr>
      </p:pic>
      <p:pic>
        <p:nvPicPr>
          <p:cNvPr id="13" name="Picture 12">
            <a:extLst>
              <a:ext uri="{FF2B5EF4-FFF2-40B4-BE49-F238E27FC236}">
                <a16:creationId xmlns:a16="http://schemas.microsoft.com/office/drawing/2014/main" id="{7BA1E52B-FC00-486D-9C3B-3E1D1F6419B9}"/>
              </a:ext>
            </a:extLst>
          </p:cNvPr>
          <p:cNvPicPr>
            <a:picLocks noChangeAspect="1"/>
          </p:cNvPicPr>
          <p:nvPr/>
        </p:nvPicPr>
        <p:blipFill>
          <a:blip r:embed="rId4"/>
          <a:stretch>
            <a:fillRect/>
          </a:stretch>
        </p:blipFill>
        <p:spPr>
          <a:xfrm>
            <a:off x="8156056" y="876300"/>
            <a:ext cx="3814816" cy="3124636"/>
          </a:xfrm>
          <a:prstGeom prst="rect">
            <a:avLst/>
          </a:prstGeom>
        </p:spPr>
      </p:pic>
      <p:sp>
        <p:nvSpPr>
          <p:cNvPr id="14" name="TextBox 13">
            <a:extLst>
              <a:ext uri="{FF2B5EF4-FFF2-40B4-BE49-F238E27FC236}">
                <a16:creationId xmlns:a16="http://schemas.microsoft.com/office/drawing/2014/main" id="{E3668CBD-5849-4841-BC92-DF9E8690EB38}"/>
              </a:ext>
            </a:extLst>
          </p:cNvPr>
          <p:cNvSpPr txBox="1"/>
          <p:nvPr/>
        </p:nvSpPr>
        <p:spPr>
          <a:xfrm>
            <a:off x="114475" y="4186971"/>
            <a:ext cx="3261729" cy="2954655"/>
          </a:xfrm>
          <a:prstGeom prst="rect">
            <a:avLst/>
          </a:prstGeom>
          <a:noFill/>
        </p:spPr>
        <p:txBody>
          <a:bodyPr wrap="square" rtlCol="0">
            <a:spAutoFit/>
          </a:bodyPr>
          <a:lstStyle/>
          <a:p>
            <a:r>
              <a:rPr lang="en-US" sz="2400" dirty="0"/>
              <a:t>Taylor: “I need your state ID, not your VA ID.”</a:t>
            </a:r>
          </a:p>
          <a:p>
            <a:r>
              <a:rPr lang="en-US" sz="2400" dirty="0"/>
              <a:t>Plaintiff: “It’s not even valid. It’s out of date.”</a:t>
            </a:r>
          </a:p>
          <a:p>
            <a:r>
              <a:rPr lang="en-US" sz="2400" dirty="0"/>
              <a:t>Taylor: “All right, turn around. You’re being arrested.”</a:t>
            </a:r>
          </a:p>
          <a:p>
            <a:endParaRPr lang="en-US" dirty="0"/>
          </a:p>
        </p:txBody>
      </p:sp>
      <p:sp>
        <p:nvSpPr>
          <p:cNvPr id="15" name="TextBox 14">
            <a:extLst>
              <a:ext uri="{FF2B5EF4-FFF2-40B4-BE49-F238E27FC236}">
                <a16:creationId xmlns:a16="http://schemas.microsoft.com/office/drawing/2014/main" id="{7CF9F6E2-8AAB-4555-B08E-43C0E92C0747}"/>
              </a:ext>
            </a:extLst>
          </p:cNvPr>
          <p:cNvSpPr txBox="1"/>
          <p:nvPr/>
        </p:nvSpPr>
        <p:spPr>
          <a:xfrm>
            <a:off x="3777578" y="1278672"/>
            <a:ext cx="4134496" cy="1569660"/>
          </a:xfrm>
          <a:prstGeom prst="rect">
            <a:avLst/>
          </a:prstGeom>
          <a:noFill/>
        </p:spPr>
        <p:txBody>
          <a:bodyPr wrap="square" rtlCol="0">
            <a:spAutoFit/>
          </a:bodyPr>
          <a:lstStyle/>
          <a:p>
            <a:r>
              <a:rPr lang="en-US" sz="2400" dirty="0"/>
              <a:t>Taylor: “Call your dog off.”</a:t>
            </a:r>
          </a:p>
          <a:p>
            <a:r>
              <a:rPr lang="en-US" sz="2400" dirty="0"/>
              <a:t>Brooks: “I don’t think he’s [sic] going to bite.”</a:t>
            </a:r>
          </a:p>
          <a:p>
            <a:r>
              <a:rPr lang="en-US" sz="2400" dirty="0"/>
              <a:t>Taylor: “He just bit me.”</a:t>
            </a:r>
          </a:p>
        </p:txBody>
      </p:sp>
      <p:sp>
        <p:nvSpPr>
          <p:cNvPr id="16" name="TextBox 15">
            <a:extLst>
              <a:ext uri="{FF2B5EF4-FFF2-40B4-BE49-F238E27FC236}">
                <a16:creationId xmlns:a16="http://schemas.microsoft.com/office/drawing/2014/main" id="{11F2E541-75A7-41DD-8094-D9F47E2686F4}"/>
              </a:ext>
            </a:extLst>
          </p:cNvPr>
          <p:cNvSpPr txBox="1"/>
          <p:nvPr/>
        </p:nvSpPr>
        <p:spPr>
          <a:xfrm>
            <a:off x="8585712" y="4186971"/>
            <a:ext cx="2895088" cy="461665"/>
          </a:xfrm>
          <a:prstGeom prst="rect">
            <a:avLst/>
          </a:prstGeom>
          <a:noFill/>
        </p:spPr>
        <p:txBody>
          <a:bodyPr wrap="none" rtlCol="0">
            <a:spAutoFit/>
          </a:bodyPr>
          <a:lstStyle/>
          <a:p>
            <a:r>
              <a:rPr lang="en-US" sz="2400" dirty="0"/>
              <a:t>Moment of the tasing</a:t>
            </a:r>
          </a:p>
        </p:txBody>
      </p:sp>
    </p:spTree>
    <p:extLst>
      <p:ext uri="{BB962C8B-B14F-4D97-AF65-F5344CB8AC3E}">
        <p14:creationId xmlns:p14="http://schemas.microsoft.com/office/powerpoint/2010/main" val="16250481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DC736-DF63-8C53-9EF4-11382252C9D7}"/>
              </a:ext>
            </a:extLst>
          </p:cNvPr>
          <p:cNvSpPr>
            <a:spLocks noGrp="1"/>
          </p:cNvSpPr>
          <p:nvPr>
            <p:ph type="title"/>
          </p:nvPr>
        </p:nvSpPr>
        <p:spPr>
          <a:xfrm>
            <a:off x="838200" y="-199652"/>
            <a:ext cx="10515600" cy="1325563"/>
          </a:xfrm>
        </p:spPr>
        <p:txBody>
          <a:bodyPr/>
          <a:lstStyle/>
          <a:p>
            <a:pPr algn="ctr"/>
            <a:r>
              <a:rPr lang="en-US" b="1" dirty="0">
                <a:solidFill>
                  <a:schemeClr val="tx2"/>
                </a:solidFill>
              </a:rPr>
              <a:t>The Aftermath</a:t>
            </a:r>
            <a:endParaRPr lang="en-US" dirty="0">
              <a:solidFill>
                <a:schemeClr val="tx2"/>
              </a:solidFill>
            </a:endParaRPr>
          </a:p>
        </p:txBody>
      </p:sp>
      <p:sp>
        <p:nvSpPr>
          <p:cNvPr id="3" name="Content Placeholder 2">
            <a:extLst>
              <a:ext uri="{FF2B5EF4-FFF2-40B4-BE49-F238E27FC236}">
                <a16:creationId xmlns:a16="http://schemas.microsoft.com/office/drawing/2014/main" id="{0B100F62-7D4A-0CC6-B9D6-0E761C2D2AF1}"/>
              </a:ext>
            </a:extLst>
          </p:cNvPr>
          <p:cNvSpPr>
            <a:spLocks noGrp="1"/>
          </p:cNvSpPr>
          <p:nvPr>
            <p:ph idx="1"/>
          </p:nvPr>
        </p:nvSpPr>
        <p:spPr>
          <a:xfrm>
            <a:off x="416859" y="874058"/>
            <a:ext cx="11403106" cy="5647765"/>
          </a:xfrm>
        </p:spPr>
        <p:txBody>
          <a:bodyPr>
            <a:normAutofit/>
          </a:bodyPr>
          <a:lstStyle/>
          <a:p>
            <a:r>
              <a:rPr lang="en-US" dirty="0">
                <a:ea typeface="ＭＳ Ｐゴシック"/>
                <a:cs typeface="Arial" panose="020B0604020202020204" pitchFamily="34" charset="0"/>
              </a:rPr>
              <a:t>Sunshine ran off and was picked up by a stranger; police made no effort to retrieve or contain her.</a:t>
            </a:r>
          </a:p>
          <a:p>
            <a:pPr marL="0" indent="0">
              <a:buNone/>
            </a:pPr>
            <a:endParaRPr lang="en-US" sz="1200" dirty="0">
              <a:ea typeface="ＭＳ Ｐゴシック"/>
              <a:cs typeface="Arial" panose="020B0604020202020204" pitchFamily="34" charset="0"/>
            </a:endParaRPr>
          </a:p>
          <a:p>
            <a:r>
              <a:rPr lang="en-US" dirty="0">
                <a:ea typeface="ＭＳ Ｐゴシック"/>
                <a:cs typeface="Arial" panose="020B0604020202020204" pitchFamily="34" charset="0"/>
              </a:rPr>
              <a:t>Days later, she was hit by a car and killed while Plaintiff and others in the community searched for her.</a:t>
            </a:r>
          </a:p>
          <a:p>
            <a:pPr marL="0" indent="0">
              <a:buNone/>
            </a:pPr>
            <a:endParaRPr lang="en-US" sz="1200" dirty="0">
              <a:ea typeface="ＭＳ Ｐゴシック"/>
              <a:cs typeface="Arial" panose="020B0604020202020204" pitchFamily="34" charset="0"/>
            </a:endParaRPr>
          </a:p>
          <a:p>
            <a:r>
              <a:rPr lang="en-US" dirty="0">
                <a:ea typeface="ＭＳ Ｐゴシック"/>
                <a:cs typeface="Arial" panose="020B0604020202020204" pitchFamily="34" charset="0"/>
              </a:rPr>
              <a:t>A public campaign began to support Plaintiff and the homeless community in Gastonia and to urge for the release of the bodycam footage.</a:t>
            </a:r>
          </a:p>
          <a:p>
            <a:pPr marL="0" indent="0">
              <a:buNone/>
            </a:pPr>
            <a:endParaRPr lang="en-US" sz="1200" dirty="0">
              <a:ea typeface="ＭＳ Ｐゴシック"/>
              <a:cs typeface="Arial" panose="020B0604020202020204" pitchFamily="34" charset="0"/>
            </a:endParaRPr>
          </a:p>
          <a:p>
            <a:r>
              <a:rPr lang="en-US" dirty="0">
                <a:ea typeface="ＭＳ Ｐゴシック"/>
                <a:cs typeface="Arial" panose="020B0604020202020204" pitchFamily="34" charset="0"/>
              </a:rPr>
              <a:t>In response, Gastonia Police Department posted hundreds of disparaging, bullying, harassing, and false comments about Plaintiff on its official Facebook page.</a:t>
            </a:r>
          </a:p>
        </p:txBody>
      </p:sp>
    </p:spTree>
    <p:extLst>
      <p:ext uri="{BB962C8B-B14F-4D97-AF65-F5344CB8AC3E}">
        <p14:creationId xmlns:p14="http://schemas.microsoft.com/office/powerpoint/2010/main" val="5617460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DC736-DF63-8C53-9EF4-11382252C9D7}"/>
              </a:ext>
            </a:extLst>
          </p:cNvPr>
          <p:cNvSpPr>
            <a:spLocks noGrp="1"/>
          </p:cNvSpPr>
          <p:nvPr>
            <p:ph type="title"/>
          </p:nvPr>
        </p:nvSpPr>
        <p:spPr>
          <a:xfrm>
            <a:off x="838200" y="0"/>
            <a:ext cx="10515600" cy="1325563"/>
          </a:xfrm>
        </p:spPr>
        <p:txBody>
          <a:bodyPr/>
          <a:lstStyle/>
          <a:p>
            <a:pPr algn="ctr"/>
            <a:r>
              <a:rPr lang="en-US" b="1" dirty="0">
                <a:solidFill>
                  <a:schemeClr val="tx2"/>
                </a:solidFill>
              </a:rPr>
              <a:t>The Complaint</a:t>
            </a:r>
            <a:endParaRPr lang="en-US" dirty="0">
              <a:solidFill>
                <a:schemeClr val="tx2"/>
              </a:solidFill>
            </a:endParaRPr>
          </a:p>
        </p:txBody>
      </p:sp>
      <p:sp>
        <p:nvSpPr>
          <p:cNvPr id="3" name="Content Placeholder 2">
            <a:extLst>
              <a:ext uri="{FF2B5EF4-FFF2-40B4-BE49-F238E27FC236}">
                <a16:creationId xmlns:a16="http://schemas.microsoft.com/office/drawing/2014/main" id="{0B100F62-7D4A-0CC6-B9D6-0E761C2D2AF1}"/>
              </a:ext>
            </a:extLst>
          </p:cNvPr>
          <p:cNvSpPr>
            <a:spLocks noGrp="1"/>
          </p:cNvSpPr>
          <p:nvPr>
            <p:ph idx="1"/>
          </p:nvPr>
        </p:nvSpPr>
        <p:spPr>
          <a:xfrm>
            <a:off x="376517" y="1102659"/>
            <a:ext cx="11524129" cy="5459506"/>
          </a:xfrm>
        </p:spPr>
        <p:txBody>
          <a:bodyPr>
            <a:normAutofit/>
          </a:bodyPr>
          <a:lstStyle/>
          <a:p>
            <a:r>
              <a:rPr lang="en-US" dirty="0">
                <a:ea typeface="ＭＳ Ｐゴシック"/>
                <a:cs typeface="Arial" panose="020B0604020202020204" pitchFamily="34" charset="0"/>
              </a:rPr>
              <a:t>First Amendment: Anti-panhandling law facially unconstitutional.</a:t>
            </a:r>
          </a:p>
          <a:p>
            <a:pPr marL="0" indent="0">
              <a:buNone/>
            </a:pPr>
            <a:endParaRPr lang="en-US" sz="1200" dirty="0">
              <a:ea typeface="ＭＳ Ｐゴシック"/>
              <a:cs typeface="Arial" panose="020B0604020202020204" pitchFamily="34" charset="0"/>
            </a:endParaRPr>
          </a:p>
          <a:p>
            <a:r>
              <a:rPr lang="en-US" dirty="0">
                <a:ea typeface="ＭＳ Ｐゴシック"/>
                <a:cs typeface="Arial" panose="020B0604020202020204" pitchFamily="34" charset="0"/>
              </a:rPr>
              <a:t>Fourth Amendment: </a:t>
            </a:r>
          </a:p>
          <a:p>
            <a:pPr lvl="1"/>
            <a:r>
              <a:rPr lang="en-US" dirty="0">
                <a:ea typeface="ＭＳ Ｐゴシック"/>
                <a:cs typeface="Arial" panose="020B0604020202020204" pitchFamily="34" charset="0"/>
              </a:rPr>
              <a:t>Excessive force (against Plaintiff).</a:t>
            </a:r>
          </a:p>
          <a:p>
            <a:pPr lvl="1"/>
            <a:r>
              <a:rPr lang="en-US" dirty="0">
                <a:ea typeface="ＭＳ Ｐゴシック"/>
                <a:cs typeface="Arial" panose="020B0604020202020204" pitchFamily="34" charset="0"/>
              </a:rPr>
              <a:t>Unreasonable seizure (against Sunshine).</a:t>
            </a:r>
          </a:p>
          <a:p>
            <a:pPr marL="457200" lvl="1" indent="0">
              <a:buNone/>
            </a:pPr>
            <a:endParaRPr lang="en-US" sz="1200" dirty="0">
              <a:ea typeface="ＭＳ Ｐゴシック"/>
              <a:cs typeface="Arial" panose="020B0604020202020204" pitchFamily="34" charset="0"/>
            </a:endParaRPr>
          </a:p>
          <a:p>
            <a:r>
              <a:rPr lang="en-US" dirty="0">
                <a:ea typeface="ＭＳ Ｐゴシック"/>
                <a:cs typeface="Arial" panose="020B0604020202020204" pitchFamily="34" charset="0"/>
              </a:rPr>
              <a:t>Title II and Rehab Act:</a:t>
            </a:r>
          </a:p>
          <a:p>
            <a:pPr lvl="1"/>
            <a:r>
              <a:rPr lang="en-US" dirty="0">
                <a:ea typeface="ＭＳ Ｐゴシック"/>
                <a:cs typeface="Arial" panose="020B0604020202020204" pitchFamily="34" charset="0"/>
              </a:rPr>
              <a:t>Failure to accommodate.</a:t>
            </a:r>
          </a:p>
          <a:p>
            <a:pPr lvl="1"/>
            <a:r>
              <a:rPr lang="en-US" dirty="0">
                <a:ea typeface="ＭＳ Ｐゴシック"/>
                <a:cs typeface="Arial" panose="020B0604020202020204" pitchFamily="34" charset="0"/>
              </a:rPr>
              <a:t>Disability discrimination.</a:t>
            </a:r>
          </a:p>
          <a:p>
            <a:pPr marL="457200" lvl="1" indent="0">
              <a:buNone/>
            </a:pPr>
            <a:endParaRPr lang="en-US" sz="1200" dirty="0">
              <a:ea typeface="ＭＳ Ｐゴシック"/>
              <a:cs typeface="Arial" panose="020B0604020202020204" pitchFamily="34" charset="0"/>
            </a:endParaRPr>
          </a:p>
          <a:p>
            <a:r>
              <a:rPr lang="en-US" dirty="0">
                <a:ea typeface="ＭＳ Ｐゴシック"/>
                <a:cs typeface="Arial" panose="020B0604020202020204" pitchFamily="34" charset="0"/>
              </a:rPr>
              <a:t>First Amendment retaliation and state law tort claims for defamation and IIED.</a:t>
            </a:r>
          </a:p>
          <a:p>
            <a:pPr lvl="1"/>
            <a:endParaRPr lang="en-US" dirty="0">
              <a:ea typeface="ＭＳ Ｐゴシック"/>
              <a:cs typeface="Arial" panose="020B0604020202020204" pitchFamily="34" charset="0"/>
            </a:endParaRPr>
          </a:p>
        </p:txBody>
      </p:sp>
    </p:spTree>
    <p:extLst>
      <p:ext uri="{BB962C8B-B14F-4D97-AF65-F5344CB8AC3E}">
        <p14:creationId xmlns:p14="http://schemas.microsoft.com/office/powerpoint/2010/main" val="27035704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7429C-616C-D930-004D-7412B219C692}"/>
              </a:ext>
            </a:extLst>
          </p:cNvPr>
          <p:cNvSpPr>
            <a:spLocks noGrp="1"/>
          </p:cNvSpPr>
          <p:nvPr>
            <p:ph type="ctrTitle"/>
          </p:nvPr>
        </p:nvSpPr>
        <p:spPr/>
        <p:txBody>
          <a:bodyPr/>
          <a:lstStyle/>
          <a:p>
            <a:pPr algn="ctr"/>
            <a:r>
              <a:rPr lang="en-US" dirty="0"/>
              <a:t>Significant Disability Rights Issues</a:t>
            </a:r>
          </a:p>
        </p:txBody>
      </p:sp>
      <p:sp>
        <p:nvSpPr>
          <p:cNvPr id="3" name="Text Placeholder 2">
            <a:extLst>
              <a:ext uri="{FF2B5EF4-FFF2-40B4-BE49-F238E27FC236}">
                <a16:creationId xmlns:a16="http://schemas.microsoft.com/office/drawing/2014/main" id="{B0B4CF90-AE65-AA67-E8AA-219734353177}"/>
              </a:ext>
            </a:extLst>
          </p:cNvPr>
          <p:cNvSpPr>
            <a:spLocks noGrp="1"/>
          </p:cNvSpPr>
          <p:nvPr>
            <p:ph type="body" sz="quarter" idx="10"/>
          </p:nvPr>
        </p:nvSpPr>
        <p:spPr>
          <a:xfrm>
            <a:off x="609600" y="1252603"/>
            <a:ext cx="10972800" cy="5129909"/>
          </a:xfrm>
        </p:spPr>
        <p:txBody>
          <a:bodyPr>
            <a:normAutofit/>
          </a:bodyPr>
          <a:lstStyle/>
          <a:p>
            <a:endParaRPr lang="en-US" dirty="0">
              <a:solidFill>
                <a:schemeClr val="tx1"/>
              </a:solidFill>
              <a:latin typeface="+mn-lt"/>
            </a:endParaRPr>
          </a:p>
          <a:p>
            <a:r>
              <a:rPr lang="en-US" dirty="0">
                <a:solidFill>
                  <a:schemeClr val="tx1"/>
                </a:solidFill>
                <a:latin typeface="+mn-lt"/>
              </a:rPr>
              <a:t>Failure to accommodate and exigent circumstances.</a:t>
            </a:r>
          </a:p>
          <a:p>
            <a:r>
              <a:rPr lang="en-US" dirty="0">
                <a:solidFill>
                  <a:schemeClr val="tx1"/>
                </a:solidFill>
                <a:latin typeface="+mn-lt"/>
              </a:rPr>
              <a:t>Proving municipal liability for Title II and Rehab Act violations.</a:t>
            </a:r>
          </a:p>
          <a:p>
            <a:r>
              <a:rPr lang="en-US" dirty="0">
                <a:solidFill>
                  <a:schemeClr val="tx1"/>
                </a:solidFill>
                <a:latin typeface="+mn-lt"/>
              </a:rPr>
              <a:t>Damages for Title II and Rehab Act claims post-</a:t>
            </a:r>
            <a:r>
              <a:rPr lang="en-US" i="1" dirty="0">
                <a:solidFill>
                  <a:schemeClr val="tx1"/>
                </a:solidFill>
                <a:latin typeface="+mn-lt"/>
              </a:rPr>
              <a:t>Cummings</a:t>
            </a:r>
            <a:r>
              <a:rPr lang="en-US" dirty="0">
                <a:solidFill>
                  <a:schemeClr val="tx1"/>
                </a:solidFill>
                <a:latin typeface="+mn-lt"/>
              </a:rPr>
              <a:t>.</a:t>
            </a:r>
          </a:p>
        </p:txBody>
      </p:sp>
    </p:spTree>
    <p:extLst>
      <p:ext uri="{BB962C8B-B14F-4D97-AF65-F5344CB8AC3E}">
        <p14:creationId xmlns:p14="http://schemas.microsoft.com/office/powerpoint/2010/main" val="3281886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7764F8DE-6C67-F33E-C9A8-A5B6508F6C25}"/>
              </a:ext>
            </a:extLst>
          </p:cNvPr>
          <p:cNvSpPr txBox="1">
            <a:spLocks/>
          </p:cNvSpPr>
          <p:nvPr/>
        </p:nvSpPr>
        <p:spPr>
          <a:xfrm>
            <a:off x="373380" y="265714"/>
            <a:ext cx="11445240" cy="3943215"/>
          </a:xfrm>
          <a:prstGeom prst="rect">
            <a:avLst/>
          </a:prstGeom>
        </p:spPr>
        <p:txBody>
          <a:bodyP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chemeClr val="tx2"/>
                </a:solidFill>
              </a:rPr>
              <a:t>Three Cases:</a:t>
            </a:r>
          </a:p>
          <a:p>
            <a:endParaRPr lang="en-US" dirty="0"/>
          </a:p>
          <a:p>
            <a:pPr marL="742950" indent="-742950">
              <a:buAutoNum type="arabicPeriod"/>
            </a:pPr>
            <a:r>
              <a:rPr lang="en-US" dirty="0"/>
              <a:t>LeRoux v. Montgomery County</a:t>
            </a:r>
          </a:p>
          <a:p>
            <a:pPr marL="742950" indent="-742950">
              <a:buAutoNum type="arabicPeriod"/>
            </a:pPr>
            <a:endParaRPr lang="en-US" dirty="0"/>
          </a:p>
          <a:p>
            <a:pPr marL="742950" indent="-742950">
              <a:buAutoNum type="arabicPeriod"/>
            </a:pPr>
            <a:r>
              <a:rPr lang="en-US" dirty="0"/>
              <a:t>C.B. v. Moreno Valley Unified School District</a:t>
            </a:r>
          </a:p>
          <a:p>
            <a:pPr marL="742950" indent="-742950">
              <a:buAutoNum type="arabicPeriod"/>
            </a:pPr>
            <a:endParaRPr lang="en-US" dirty="0"/>
          </a:p>
          <a:p>
            <a:pPr marL="742950" indent="-742950">
              <a:buAutoNum type="arabicPeriod"/>
            </a:pPr>
            <a:r>
              <a:rPr lang="en-US" dirty="0">
                <a:latin typeface="Aptos  (Headings)"/>
              </a:rPr>
              <a:t>Rohrer v. City of Gastonia</a:t>
            </a:r>
            <a:endParaRPr lang="en-US" dirty="0"/>
          </a:p>
          <a:p>
            <a:pPr marL="742950" indent="-742950">
              <a:buAutoNum type="arabicPeriod"/>
            </a:pPr>
            <a:endParaRPr lang="en-US" dirty="0"/>
          </a:p>
          <a:p>
            <a:pPr marL="742950" indent="-742950">
              <a:buAutoNum type="arabicPeriod"/>
            </a:pPr>
            <a:endParaRPr lang="en-US" dirty="0"/>
          </a:p>
        </p:txBody>
      </p:sp>
    </p:spTree>
    <p:extLst>
      <p:ext uri="{BB962C8B-B14F-4D97-AF65-F5344CB8AC3E}">
        <p14:creationId xmlns:p14="http://schemas.microsoft.com/office/powerpoint/2010/main" val="2196495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ED494E-2826-D0C5-40F1-0DEE26441A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83802B-FD60-73AA-19A7-D8FAED874F2B}"/>
              </a:ext>
            </a:extLst>
          </p:cNvPr>
          <p:cNvSpPr>
            <a:spLocks noGrp="1"/>
          </p:cNvSpPr>
          <p:nvPr>
            <p:ph type="title"/>
          </p:nvPr>
        </p:nvSpPr>
        <p:spPr>
          <a:xfrm>
            <a:off x="459347" y="294538"/>
            <a:ext cx="10808204" cy="1033669"/>
          </a:xfrm>
        </p:spPr>
        <p:txBody>
          <a:bodyPr vert="horz" lIns="91440" tIns="45720" rIns="91440" bIns="45720" rtlCol="0">
            <a:noAutofit/>
          </a:bodyPr>
          <a:lstStyle/>
          <a:p>
            <a:r>
              <a:rPr lang="en-US" sz="4000" b="1" dirty="0">
                <a:solidFill>
                  <a:schemeClr val="tx2"/>
                </a:solidFill>
                <a:latin typeface="Aptos  (Headings)"/>
              </a:rPr>
              <a:t>LeRoux v. Montgomery County</a:t>
            </a:r>
          </a:p>
        </p:txBody>
      </p:sp>
      <p:sp>
        <p:nvSpPr>
          <p:cNvPr id="3" name="Text Placeholder 2">
            <a:extLst>
              <a:ext uri="{FF2B5EF4-FFF2-40B4-BE49-F238E27FC236}">
                <a16:creationId xmlns:a16="http://schemas.microsoft.com/office/drawing/2014/main" id="{E19055E2-39D0-B97E-BC94-E7C2B9045F00}"/>
              </a:ext>
            </a:extLst>
          </p:cNvPr>
          <p:cNvSpPr>
            <a:spLocks noGrp="1"/>
          </p:cNvSpPr>
          <p:nvPr>
            <p:ph idx="1"/>
          </p:nvPr>
        </p:nvSpPr>
        <p:spPr>
          <a:xfrm>
            <a:off x="429617" y="1103586"/>
            <a:ext cx="11421007" cy="5681262"/>
          </a:xfrm>
        </p:spPr>
        <p:txBody>
          <a:bodyPr vert="horz" lIns="0" tIns="45720" rIns="0" bIns="45720" rtlCol="0" anchor="ctr">
            <a:normAutofit lnSpcReduction="10000"/>
          </a:bodyPr>
          <a:lstStyle/>
          <a:p>
            <a:pPr>
              <a:buClr>
                <a:schemeClr val="accent1"/>
              </a:buClr>
              <a:buFont typeface="Calibri" panose="020F0502020204030204" pitchFamily="34" charset="0"/>
            </a:pPr>
            <a:endParaRPr lang="en-US" b="1" dirty="0">
              <a:latin typeface="Aptos ExtraBold" panose="020F0502020204030204" pitchFamily="34" charset="0"/>
            </a:endParaRPr>
          </a:p>
          <a:p>
            <a:pPr>
              <a:buClr>
                <a:schemeClr val="accent1"/>
              </a:buClr>
              <a:buFont typeface="Calibri" panose="020F0502020204030204" pitchFamily="34" charset="0"/>
            </a:pPr>
            <a:endParaRPr lang="en-US" b="1" dirty="0">
              <a:latin typeface="Aptos" panose="020B0004020202020204" pitchFamily="34" charset="0"/>
            </a:endParaRPr>
          </a:p>
          <a:p>
            <a:pPr>
              <a:buClr>
                <a:schemeClr val="accent1"/>
              </a:buClr>
              <a:buFont typeface="Calibri" panose="020F0502020204030204" pitchFamily="34" charset="0"/>
            </a:pPr>
            <a:r>
              <a:rPr lang="en-US" b="1" dirty="0">
                <a:latin typeface="Aptos" panose="020B0004020202020204" pitchFamily="34" charset="0"/>
              </a:rPr>
              <a:t>Plaintiff:</a:t>
            </a:r>
            <a:r>
              <a:rPr lang="en-US" dirty="0">
                <a:latin typeface="Aptos" panose="020B0004020202020204" pitchFamily="34" charset="0"/>
              </a:rPr>
              <a:t> Estate of Ryan LeRoux, a Black man who had mental health disabilities</a:t>
            </a:r>
          </a:p>
          <a:p>
            <a:pPr>
              <a:buClr>
                <a:schemeClr val="accent1"/>
              </a:buClr>
              <a:buFont typeface="Calibri" panose="020F0502020204030204" pitchFamily="34" charset="0"/>
            </a:pPr>
            <a:r>
              <a:rPr lang="en-US" b="1" dirty="0">
                <a:latin typeface="Aptos" panose="020B0004020202020204" pitchFamily="34" charset="0"/>
              </a:rPr>
              <a:t>Jurisdiction: </a:t>
            </a:r>
            <a:r>
              <a:rPr lang="en-US" dirty="0">
                <a:latin typeface="Aptos" panose="020B0004020202020204" pitchFamily="34" charset="0"/>
              </a:rPr>
              <a:t>District of Maryland</a:t>
            </a:r>
            <a:endParaRPr lang="en-US" b="1" dirty="0">
              <a:latin typeface="Aptos" panose="020B0004020202020204" pitchFamily="34" charset="0"/>
            </a:endParaRPr>
          </a:p>
          <a:p>
            <a:pPr>
              <a:buClr>
                <a:schemeClr val="accent1"/>
              </a:buClr>
              <a:buFont typeface="Calibri" panose="020F0502020204030204" pitchFamily="34" charset="0"/>
            </a:pPr>
            <a:r>
              <a:rPr lang="en-US" b="1" dirty="0">
                <a:latin typeface="Aptos" panose="020B0004020202020204" pitchFamily="34" charset="0"/>
              </a:rPr>
              <a:t>Core allegations:</a:t>
            </a:r>
          </a:p>
          <a:p>
            <a:pPr marL="0" indent="0">
              <a:buClr>
                <a:schemeClr val="accent1"/>
              </a:buClr>
              <a:buNone/>
            </a:pPr>
            <a:endParaRPr lang="en-US" sz="200" b="1" dirty="0">
              <a:latin typeface="Aptos" panose="020B0004020202020204" pitchFamily="34" charset="0"/>
            </a:endParaRPr>
          </a:p>
          <a:p>
            <a:pPr lvl="1">
              <a:buClr>
                <a:schemeClr val="accent1"/>
              </a:buClr>
              <a:buFont typeface="Calibri" panose="020F0502020204030204" pitchFamily="34" charset="0"/>
            </a:pPr>
            <a:r>
              <a:rPr lang="en-US" dirty="0">
                <a:latin typeface="Aptos" panose="020B0004020202020204" pitchFamily="34" charset="0"/>
              </a:rPr>
              <a:t>County police department dispatched an armed officer to respond to call for assistance for Mr. LeRoux, despite confirming he was not acting in threatening or dangerous manner</a:t>
            </a:r>
          </a:p>
          <a:p>
            <a:pPr marL="201168" lvl="1" indent="0">
              <a:buClr>
                <a:schemeClr val="accent1"/>
              </a:buClr>
              <a:buFont typeface="Calibri" panose="020F0502020204030204" pitchFamily="34" charset="0"/>
              <a:buNone/>
            </a:pPr>
            <a:endParaRPr lang="en-US" sz="1200" dirty="0">
              <a:latin typeface="Aptos" panose="020B0004020202020204" pitchFamily="34" charset="0"/>
            </a:endParaRPr>
          </a:p>
          <a:p>
            <a:pPr lvl="1">
              <a:buClr>
                <a:schemeClr val="accent1"/>
              </a:buClr>
              <a:buFont typeface="Calibri" panose="020F0502020204030204" pitchFamily="34" charset="0"/>
            </a:pPr>
            <a:r>
              <a:rPr lang="en-US" dirty="0">
                <a:latin typeface="Aptos" panose="020B0004020202020204" pitchFamily="34" charset="0"/>
              </a:rPr>
              <a:t>Despite knowing that Mr. LeRoux had mental health disabilities that prevented him from complying with orders, officers failed to provide reasonable accommodations and instead escalated the situation then shot and killed him</a:t>
            </a:r>
            <a:endParaRPr lang="en-US" sz="200" dirty="0">
              <a:latin typeface="Aptos" panose="020B0004020202020204" pitchFamily="34" charset="0"/>
            </a:endParaRPr>
          </a:p>
          <a:p>
            <a:pPr>
              <a:buClr>
                <a:schemeClr val="accent1"/>
              </a:buClr>
              <a:buFont typeface="Calibri" panose="020F0502020204030204" pitchFamily="34" charset="0"/>
            </a:pPr>
            <a:r>
              <a:rPr lang="en-US" b="1" dirty="0">
                <a:latin typeface="Aptos" panose="020B0004020202020204" pitchFamily="34" charset="0"/>
              </a:rPr>
              <a:t>Legal claim: </a:t>
            </a:r>
            <a:r>
              <a:rPr lang="en-US" dirty="0">
                <a:latin typeface="Aptos" panose="020B0004020202020204" pitchFamily="34" charset="0"/>
              </a:rPr>
              <a:t>Title II of the ADA, Section 504, Negligence, Wrongful Death</a:t>
            </a:r>
            <a:endParaRPr lang="en-US" b="1" dirty="0">
              <a:latin typeface="Aptos" panose="020B0004020202020204" pitchFamily="34" charset="0"/>
            </a:endParaRPr>
          </a:p>
          <a:p>
            <a:pPr marL="457200" lvl="1" indent="0">
              <a:buClr>
                <a:schemeClr val="accent1"/>
              </a:buClr>
              <a:buFont typeface="Calibri" panose="020F0502020204030204" pitchFamily="34" charset="0"/>
              <a:buNone/>
            </a:pPr>
            <a:endParaRPr lang="en-US" sz="2000" dirty="0">
              <a:latin typeface="+mn-lt"/>
            </a:endParaRPr>
          </a:p>
          <a:p>
            <a:pPr>
              <a:buClr>
                <a:schemeClr val="accent1"/>
              </a:buClr>
              <a:buFont typeface="Calibri" panose="020F0502020204030204" pitchFamily="34" charset="0"/>
            </a:pPr>
            <a:endParaRPr lang="en-US" sz="2000" dirty="0">
              <a:latin typeface="+mn-lt"/>
            </a:endParaRPr>
          </a:p>
          <a:p>
            <a:pPr lvl="1" indent="-380990">
              <a:buClr>
                <a:schemeClr val="accent1"/>
              </a:buClr>
              <a:buFont typeface="Calibri" panose="020F0502020204030204" pitchFamily="34" charset="0"/>
              <a:buChar char="o"/>
            </a:pPr>
            <a:endParaRPr lang="en-US" sz="2000" dirty="0">
              <a:latin typeface="+mn-lt"/>
            </a:endParaRPr>
          </a:p>
          <a:p>
            <a:pPr lvl="1" indent="-380990">
              <a:buClr>
                <a:schemeClr val="accent1"/>
              </a:buClr>
              <a:buFont typeface="Calibri" panose="020F0502020204030204" pitchFamily="34" charset="0"/>
              <a:buChar char="o"/>
            </a:pPr>
            <a:endParaRPr lang="en-US" sz="2000" dirty="0">
              <a:latin typeface="+mn-lt"/>
            </a:endParaRPr>
          </a:p>
          <a:p>
            <a:pPr lvl="1" indent="-380990">
              <a:buClr>
                <a:schemeClr val="accent1"/>
              </a:buClr>
              <a:buFont typeface="Calibri" panose="020F0502020204030204" pitchFamily="34" charset="0"/>
              <a:buChar char="o"/>
            </a:pPr>
            <a:endParaRPr lang="en-US" sz="2000" dirty="0">
              <a:latin typeface="+mn-lt"/>
            </a:endParaRPr>
          </a:p>
        </p:txBody>
      </p:sp>
    </p:spTree>
    <p:extLst>
      <p:ext uri="{BB962C8B-B14F-4D97-AF65-F5344CB8AC3E}">
        <p14:creationId xmlns:p14="http://schemas.microsoft.com/office/powerpoint/2010/main" val="40134317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CE09D-7133-2EB4-431F-40254B6A5BF6}"/>
              </a:ext>
            </a:extLst>
          </p:cNvPr>
          <p:cNvSpPr>
            <a:spLocks noGrp="1"/>
          </p:cNvSpPr>
          <p:nvPr>
            <p:ph type="title"/>
          </p:nvPr>
        </p:nvSpPr>
        <p:spPr>
          <a:xfrm>
            <a:off x="459347" y="294538"/>
            <a:ext cx="10808204" cy="1033669"/>
          </a:xfrm>
        </p:spPr>
        <p:txBody>
          <a:bodyPr vert="horz" lIns="91440" tIns="45720" rIns="91440" bIns="45720" rtlCol="0">
            <a:noAutofit/>
          </a:bodyPr>
          <a:lstStyle/>
          <a:p>
            <a:r>
              <a:rPr lang="en-US" sz="4000" b="1" dirty="0">
                <a:solidFill>
                  <a:schemeClr val="tx2"/>
                </a:solidFill>
                <a:latin typeface="Aptos  (Headings)"/>
              </a:rPr>
              <a:t>C.B. v. Moreno Valley Unified School District</a:t>
            </a:r>
          </a:p>
        </p:txBody>
      </p:sp>
      <p:sp>
        <p:nvSpPr>
          <p:cNvPr id="3" name="Text Placeholder 2">
            <a:extLst>
              <a:ext uri="{FF2B5EF4-FFF2-40B4-BE49-F238E27FC236}">
                <a16:creationId xmlns:a16="http://schemas.microsoft.com/office/drawing/2014/main" id="{BFED5584-1517-773D-535F-2BE290011221}"/>
              </a:ext>
            </a:extLst>
          </p:cNvPr>
          <p:cNvSpPr>
            <a:spLocks noGrp="1"/>
          </p:cNvSpPr>
          <p:nvPr>
            <p:ph idx="1"/>
          </p:nvPr>
        </p:nvSpPr>
        <p:spPr>
          <a:xfrm>
            <a:off x="429617" y="1103586"/>
            <a:ext cx="11421007" cy="5681262"/>
          </a:xfrm>
        </p:spPr>
        <p:txBody>
          <a:bodyPr vert="horz" lIns="0" tIns="45720" rIns="0" bIns="45720" rtlCol="0" anchor="ctr">
            <a:normAutofit/>
          </a:bodyPr>
          <a:lstStyle/>
          <a:p>
            <a:pPr>
              <a:buClr>
                <a:schemeClr val="accent1"/>
              </a:buClr>
              <a:buFont typeface="Calibri" panose="020F0502020204030204" pitchFamily="34" charset="0"/>
            </a:pPr>
            <a:endParaRPr lang="en-US" b="1" dirty="0">
              <a:latin typeface="Aptos ExtraBold" panose="020F0502020204030204" pitchFamily="34" charset="0"/>
            </a:endParaRPr>
          </a:p>
          <a:p>
            <a:pPr>
              <a:buClr>
                <a:schemeClr val="accent1"/>
              </a:buClr>
              <a:buFont typeface="Calibri" panose="020F0502020204030204" pitchFamily="34" charset="0"/>
            </a:pPr>
            <a:endParaRPr lang="en-US" b="1" dirty="0">
              <a:latin typeface="Aptos" panose="020B0004020202020204" pitchFamily="34" charset="0"/>
            </a:endParaRPr>
          </a:p>
          <a:p>
            <a:pPr>
              <a:buClr>
                <a:schemeClr val="accent1"/>
              </a:buClr>
              <a:buFont typeface="Calibri" panose="020F0502020204030204" pitchFamily="34" charset="0"/>
            </a:pPr>
            <a:r>
              <a:rPr lang="en-US" b="1" dirty="0">
                <a:latin typeface="Aptos" panose="020B0004020202020204" pitchFamily="34" charset="0"/>
              </a:rPr>
              <a:t>Plaintiff: </a:t>
            </a:r>
            <a:r>
              <a:rPr lang="en-US" dirty="0">
                <a:latin typeface="Aptos" panose="020B0004020202020204" pitchFamily="34" charset="0"/>
              </a:rPr>
              <a:t>Black, disabled boy with “emotional disturbance”</a:t>
            </a:r>
          </a:p>
          <a:p>
            <a:pPr>
              <a:buClr>
                <a:schemeClr val="accent1"/>
              </a:buClr>
              <a:buFont typeface="Calibri" panose="020F0502020204030204" pitchFamily="34" charset="0"/>
            </a:pPr>
            <a:r>
              <a:rPr lang="en-US" b="1" dirty="0">
                <a:latin typeface="Aptos" panose="020B0004020202020204" pitchFamily="34" charset="0"/>
              </a:rPr>
              <a:t>Jurisdiction: </a:t>
            </a:r>
            <a:r>
              <a:rPr lang="en-US" dirty="0">
                <a:latin typeface="Aptos" panose="020B0004020202020204" pitchFamily="34" charset="0"/>
              </a:rPr>
              <a:t>Central District of California</a:t>
            </a:r>
            <a:endParaRPr lang="en-US" b="1" dirty="0">
              <a:latin typeface="Aptos" panose="020B0004020202020204" pitchFamily="34" charset="0"/>
            </a:endParaRPr>
          </a:p>
          <a:p>
            <a:pPr>
              <a:buClr>
                <a:schemeClr val="accent1"/>
              </a:buClr>
              <a:buFont typeface="Calibri" panose="020F0502020204030204" pitchFamily="34" charset="0"/>
            </a:pPr>
            <a:r>
              <a:rPr lang="en-US" b="1" dirty="0">
                <a:latin typeface="Aptos" panose="020B0004020202020204" pitchFamily="34" charset="0"/>
              </a:rPr>
              <a:t>Core allegations:</a:t>
            </a:r>
          </a:p>
          <a:p>
            <a:pPr marL="0" indent="0">
              <a:buClr>
                <a:schemeClr val="accent1"/>
              </a:buClr>
              <a:buNone/>
            </a:pPr>
            <a:endParaRPr lang="en-US" sz="200" b="1" dirty="0">
              <a:latin typeface="Aptos" panose="020B0004020202020204" pitchFamily="34" charset="0"/>
            </a:endParaRPr>
          </a:p>
          <a:p>
            <a:pPr lvl="1">
              <a:buClr>
                <a:schemeClr val="accent1"/>
              </a:buClr>
              <a:buFont typeface="Calibri" panose="020F0502020204030204" pitchFamily="34" charset="0"/>
            </a:pPr>
            <a:r>
              <a:rPr lang="en-US" dirty="0">
                <a:latin typeface="Aptos" panose="020B0004020202020204" pitchFamily="34" charset="0"/>
              </a:rPr>
              <a:t>District called security/school police on plaintiff four times for disability-related barriers;</a:t>
            </a:r>
          </a:p>
          <a:p>
            <a:pPr marL="201168" lvl="1" indent="0">
              <a:buClr>
                <a:schemeClr val="accent1"/>
              </a:buClr>
              <a:buFont typeface="Calibri" panose="020F0502020204030204" pitchFamily="34" charset="0"/>
              <a:buNone/>
            </a:pPr>
            <a:endParaRPr lang="en-US" sz="1200" dirty="0">
              <a:latin typeface="Aptos" panose="020B0004020202020204" pitchFamily="34" charset="0"/>
            </a:endParaRPr>
          </a:p>
          <a:p>
            <a:pPr lvl="1">
              <a:buClr>
                <a:schemeClr val="accent1"/>
              </a:buClr>
              <a:buFont typeface="Calibri" panose="020F0502020204030204" pitchFamily="34" charset="0"/>
            </a:pPr>
            <a:r>
              <a:rPr lang="en-US" dirty="0">
                <a:latin typeface="Aptos" panose="020B0004020202020204" pitchFamily="34" charset="0"/>
              </a:rPr>
              <a:t>They restrained, handcuffed, and arrested him each time</a:t>
            </a:r>
          </a:p>
          <a:p>
            <a:pPr lvl="1">
              <a:buClr>
                <a:schemeClr val="accent1"/>
              </a:buClr>
              <a:buFont typeface="Calibri" panose="020F0502020204030204" pitchFamily="34" charset="0"/>
            </a:pPr>
            <a:endParaRPr lang="en-US" sz="200" dirty="0">
              <a:latin typeface="Aptos" panose="020B0004020202020204" pitchFamily="34" charset="0"/>
            </a:endParaRPr>
          </a:p>
          <a:p>
            <a:pPr>
              <a:buClr>
                <a:schemeClr val="accent1"/>
              </a:buClr>
              <a:buFont typeface="Calibri" panose="020F0502020204030204" pitchFamily="34" charset="0"/>
            </a:pPr>
            <a:r>
              <a:rPr lang="en-US" b="1" dirty="0">
                <a:latin typeface="Aptos" panose="020B0004020202020204" pitchFamily="34" charset="0"/>
              </a:rPr>
              <a:t>Legal claim: </a:t>
            </a:r>
            <a:r>
              <a:rPr lang="en-US" dirty="0">
                <a:latin typeface="Aptos" panose="020B0004020202020204" pitchFamily="34" charset="0"/>
              </a:rPr>
              <a:t>Title II of the ADA, Section 504 </a:t>
            </a:r>
            <a:endParaRPr lang="en-US" b="1" dirty="0">
              <a:latin typeface="Aptos" panose="020B0004020202020204" pitchFamily="34" charset="0"/>
            </a:endParaRPr>
          </a:p>
          <a:p>
            <a:pPr marL="457200" lvl="1" indent="0">
              <a:buClr>
                <a:schemeClr val="accent1"/>
              </a:buClr>
              <a:buFont typeface="Calibri" panose="020F0502020204030204" pitchFamily="34" charset="0"/>
              <a:buNone/>
            </a:pPr>
            <a:endParaRPr lang="en-US" sz="2000" dirty="0">
              <a:latin typeface="+mn-lt"/>
            </a:endParaRPr>
          </a:p>
          <a:p>
            <a:pPr>
              <a:buClr>
                <a:schemeClr val="accent1"/>
              </a:buClr>
              <a:buFont typeface="Calibri" panose="020F0502020204030204" pitchFamily="34" charset="0"/>
            </a:pPr>
            <a:endParaRPr lang="en-US" sz="2000" dirty="0">
              <a:latin typeface="+mn-lt"/>
            </a:endParaRPr>
          </a:p>
          <a:p>
            <a:pPr lvl="1" indent="-380990">
              <a:buClr>
                <a:schemeClr val="accent1"/>
              </a:buClr>
              <a:buFont typeface="Calibri" panose="020F0502020204030204" pitchFamily="34" charset="0"/>
              <a:buChar char="o"/>
            </a:pPr>
            <a:endParaRPr lang="en-US" sz="2000" dirty="0">
              <a:latin typeface="+mn-lt"/>
            </a:endParaRPr>
          </a:p>
          <a:p>
            <a:pPr lvl="1" indent="-380990">
              <a:buClr>
                <a:schemeClr val="accent1"/>
              </a:buClr>
              <a:buFont typeface="Calibri" panose="020F0502020204030204" pitchFamily="34" charset="0"/>
              <a:buChar char="o"/>
            </a:pPr>
            <a:endParaRPr lang="en-US" sz="2000" dirty="0">
              <a:latin typeface="+mn-lt"/>
            </a:endParaRPr>
          </a:p>
          <a:p>
            <a:pPr lvl="1" indent="-380990">
              <a:buClr>
                <a:schemeClr val="accent1"/>
              </a:buClr>
              <a:buFont typeface="Calibri" panose="020F0502020204030204" pitchFamily="34" charset="0"/>
              <a:buChar char="o"/>
            </a:pPr>
            <a:endParaRPr lang="en-US" sz="2000" dirty="0">
              <a:latin typeface="+mn-lt"/>
            </a:endParaRPr>
          </a:p>
        </p:txBody>
      </p:sp>
    </p:spTree>
    <p:extLst>
      <p:ext uri="{BB962C8B-B14F-4D97-AF65-F5344CB8AC3E}">
        <p14:creationId xmlns:p14="http://schemas.microsoft.com/office/powerpoint/2010/main" val="3690360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1198B5-3212-DFDA-0287-6B6A9632501D}"/>
              </a:ext>
            </a:extLst>
          </p:cNvPr>
          <p:cNvSpPr>
            <a:spLocks noGrp="1"/>
          </p:cNvSpPr>
          <p:nvPr>
            <p:ph type="ctrTitle"/>
          </p:nvPr>
        </p:nvSpPr>
        <p:spPr/>
        <p:txBody>
          <a:bodyPr/>
          <a:lstStyle/>
          <a:p>
            <a:r>
              <a:rPr lang="en-US" dirty="0"/>
              <a:t>Systemic Facts Learned in Discovery</a:t>
            </a:r>
          </a:p>
        </p:txBody>
      </p:sp>
      <p:sp>
        <p:nvSpPr>
          <p:cNvPr id="3" name="Text Placeholder 2">
            <a:extLst>
              <a:ext uri="{FF2B5EF4-FFF2-40B4-BE49-F238E27FC236}">
                <a16:creationId xmlns:a16="http://schemas.microsoft.com/office/drawing/2014/main" id="{1F8D4D1E-C24C-BEE2-0C25-7C6CE05944F3}"/>
              </a:ext>
            </a:extLst>
          </p:cNvPr>
          <p:cNvSpPr>
            <a:spLocks noGrp="1"/>
          </p:cNvSpPr>
          <p:nvPr>
            <p:ph type="body" sz="quarter" idx="10"/>
          </p:nvPr>
        </p:nvSpPr>
        <p:spPr>
          <a:xfrm>
            <a:off x="275573" y="1803400"/>
            <a:ext cx="11799517" cy="4534770"/>
          </a:xfrm>
        </p:spPr>
        <p:txBody>
          <a:bodyPr>
            <a:normAutofit/>
          </a:bodyPr>
          <a:lstStyle/>
          <a:p>
            <a:pPr indent="0">
              <a:buNone/>
            </a:pPr>
            <a:r>
              <a:rPr lang="en-US" b="1" dirty="0"/>
              <a:t>District disproportionately referred and restrained disabled students:</a:t>
            </a:r>
          </a:p>
          <a:p>
            <a:pPr lvl="1"/>
            <a:r>
              <a:rPr lang="en-US" sz="2700" dirty="0"/>
              <a:t>Referred disabled students to police 8.97 times more than others;</a:t>
            </a:r>
          </a:p>
          <a:p>
            <a:pPr lvl="1"/>
            <a:endParaRPr lang="en-US" sz="2700" dirty="0"/>
          </a:p>
          <a:p>
            <a:pPr lvl="1"/>
            <a:r>
              <a:rPr lang="en-US" sz="2700" dirty="0"/>
              <a:t>Referred Black disabled students to police 6.28 times more than others;</a:t>
            </a:r>
          </a:p>
          <a:p>
            <a:pPr lvl="1"/>
            <a:endParaRPr lang="en-US" sz="2700" dirty="0"/>
          </a:p>
          <a:p>
            <a:pPr lvl="1"/>
            <a:r>
              <a:rPr lang="en-US" sz="2700" dirty="0"/>
              <a:t>Police restrained disabled students 2.6 times more than others;</a:t>
            </a:r>
          </a:p>
          <a:p>
            <a:pPr lvl="1"/>
            <a:endParaRPr lang="en-US" sz="2700" dirty="0"/>
          </a:p>
          <a:p>
            <a:pPr lvl="1"/>
            <a:r>
              <a:rPr lang="en-US" sz="2700" dirty="0"/>
              <a:t>Police restrained Black disabled students 3.81 times more than others.</a:t>
            </a:r>
          </a:p>
          <a:p>
            <a:endParaRPr lang="en-US" dirty="0"/>
          </a:p>
        </p:txBody>
      </p:sp>
    </p:spTree>
    <p:extLst>
      <p:ext uri="{BB962C8B-B14F-4D97-AF65-F5344CB8AC3E}">
        <p14:creationId xmlns:p14="http://schemas.microsoft.com/office/powerpoint/2010/main" val="2816411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4648C-5948-DCC9-F3C3-8E3CF0ADE7EC}"/>
              </a:ext>
            </a:extLst>
          </p:cNvPr>
          <p:cNvSpPr>
            <a:spLocks noGrp="1"/>
          </p:cNvSpPr>
          <p:nvPr>
            <p:ph type="title"/>
          </p:nvPr>
        </p:nvSpPr>
        <p:spPr>
          <a:xfrm>
            <a:off x="368996" y="270281"/>
            <a:ext cx="11454008" cy="1325563"/>
          </a:xfrm>
        </p:spPr>
        <p:txBody>
          <a:bodyPr>
            <a:normAutofit/>
          </a:bodyPr>
          <a:lstStyle/>
          <a:p>
            <a:pPr algn="ctr"/>
            <a:r>
              <a:rPr lang="en-US" b="1" dirty="0">
                <a:solidFill>
                  <a:schemeClr val="tx2"/>
                </a:solidFill>
              </a:rPr>
              <a:t>Unfettered Discretion to Refer and Restrain </a:t>
            </a:r>
          </a:p>
        </p:txBody>
      </p:sp>
      <p:sp>
        <p:nvSpPr>
          <p:cNvPr id="3" name="Content Placeholder 2">
            <a:extLst>
              <a:ext uri="{FF2B5EF4-FFF2-40B4-BE49-F238E27FC236}">
                <a16:creationId xmlns:a16="http://schemas.microsoft.com/office/drawing/2014/main" id="{48A33ADE-4DF0-1EA0-ED7C-F81F4584D7C8}"/>
              </a:ext>
            </a:extLst>
          </p:cNvPr>
          <p:cNvSpPr>
            <a:spLocks noGrp="1"/>
          </p:cNvSpPr>
          <p:nvPr>
            <p:ph idx="1"/>
          </p:nvPr>
        </p:nvSpPr>
        <p:spPr>
          <a:xfrm>
            <a:off x="673608" y="1801368"/>
            <a:ext cx="9454896" cy="4919471"/>
          </a:xfrm>
        </p:spPr>
        <p:txBody>
          <a:bodyPr>
            <a:normAutofit/>
          </a:bodyPr>
          <a:lstStyle/>
          <a:p>
            <a:pPr marL="0" indent="0">
              <a:buNone/>
            </a:pPr>
            <a:r>
              <a:rPr lang="en-US" b="1" dirty="0">
                <a:ea typeface="ＭＳ Ｐゴシック"/>
                <a:cs typeface="Arial" panose="020B0604020202020204" pitchFamily="34" charset="0"/>
              </a:rPr>
              <a:t>Staff could refer students to police when:</a:t>
            </a:r>
          </a:p>
          <a:p>
            <a:pPr lvl="1"/>
            <a:r>
              <a:rPr lang="en-US" sz="2530" dirty="0">
                <a:ea typeface="ＭＳ Ｐゴシック"/>
                <a:cs typeface="Arial" panose="020B0604020202020204" pitchFamily="34" charset="0"/>
              </a:rPr>
              <a:t>They “feel they need support”</a:t>
            </a:r>
          </a:p>
          <a:p>
            <a:pPr lvl="1"/>
            <a:r>
              <a:rPr lang="en-US" sz="2530" dirty="0">
                <a:ea typeface="ＭＳ Ｐゴシック"/>
                <a:cs typeface="Arial" panose="020B0604020202020204" pitchFamily="34" charset="0"/>
              </a:rPr>
              <a:t>Behavior “disrupting the educational process for students”</a:t>
            </a:r>
          </a:p>
          <a:p>
            <a:pPr lvl="1"/>
            <a:r>
              <a:rPr lang="en-US" sz="2530" dirty="0">
                <a:ea typeface="ＭＳ Ｐゴシック"/>
                <a:cs typeface="Arial" panose="020B0604020202020204" pitchFamily="34" charset="0"/>
              </a:rPr>
              <a:t>No exceptions for disability-related behaviors</a:t>
            </a:r>
          </a:p>
          <a:p>
            <a:pPr lvl="1"/>
            <a:endParaRPr lang="en-US" dirty="0">
              <a:ea typeface="ＭＳ Ｐゴシック"/>
              <a:cs typeface="Arial" panose="020B0604020202020204" pitchFamily="34" charset="0"/>
            </a:endParaRPr>
          </a:p>
          <a:p>
            <a:pPr marL="0" indent="0">
              <a:buNone/>
            </a:pPr>
            <a:r>
              <a:rPr lang="en-US" b="1" dirty="0">
                <a:ea typeface="ＭＳ Ｐゴシック"/>
                <a:cs typeface="Arial" panose="020B0604020202020204" pitchFamily="34" charset="0"/>
              </a:rPr>
              <a:t>Police could restrain students when:</a:t>
            </a:r>
          </a:p>
          <a:p>
            <a:pPr lvl="1"/>
            <a:r>
              <a:rPr lang="en-US" sz="2530" dirty="0">
                <a:ea typeface="ＭＳ Ｐゴシック"/>
                <a:cs typeface="Arial" panose="020B0604020202020204" pitchFamily="34" charset="0"/>
              </a:rPr>
              <a:t>student attempts to escape or attempts to destroy property</a:t>
            </a:r>
          </a:p>
          <a:p>
            <a:pPr lvl="1"/>
            <a:r>
              <a:rPr lang="en-US" sz="2530" dirty="0">
                <a:ea typeface="ＭＳ Ｐゴシック"/>
                <a:cs typeface="Arial" panose="020B0604020202020204" pitchFamily="34" charset="0"/>
              </a:rPr>
              <a:t>for any act of physical aggression.</a:t>
            </a:r>
          </a:p>
          <a:p>
            <a:pPr lvl="1"/>
            <a:r>
              <a:rPr lang="en-US" sz="2530" dirty="0">
                <a:ea typeface="ＭＳ Ｐゴシック"/>
                <a:cs typeface="Arial" panose="020B0604020202020204" pitchFamily="34" charset="0"/>
              </a:rPr>
              <a:t>No exception for disability-related behaviors. </a:t>
            </a:r>
          </a:p>
          <a:p>
            <a:pPr lvl="1"/>
            <a:endParaRPr lang="en-US" dirty="0">
              <a:ea typeface="ＭＳ Ｐゴシック"/>
              <a:cs typeface="Arial" panose="020B0604020202020204" pitchFamily="34" charset="0"/>
            </a:endParaRPr>
          </a:p>
          <a:p>
            <a:pPr lvl="1"/>
            <a:endParaRPr lang="en-US" dirty="0">
              <a:ea typeface="ＭＳ Ｐゴシック"/>
              <a:cs typeface="Arial" panose="020B0604020202020204" pitchFamily="34" charset="0"/>
            </a:endParaRPr>
          </a:p>
          <a:p>
            <a:endParaRPr lang="en-US" dirty="0">
              <a:ea typeface="ＭＳ Ｐゴシック"/>
              <a:cs typeface="Arial" panose="020B0604020202020204" pitchFamily="34" charset="0"/>
            </a:endParaRPr>
          </a:p>
          <a:p>
            <a:endParaRPr lang="en-US" dirty="0">
              <a:cs typeface="Arial" panose="020B0604020202020204" pitchFamily="34" charset="0"/>
            </a:endParaRPr>
          </a:p>
        </p:txBody>
      </p:sp>
    </p:spTree>
    <p:extLst>
      <p:ext uri="{BB962C8B-B14F-4D97-AF65-F5344CB8AC3E}">
        <p14:creationId xmlns:p14="http://schemas.microsoft.com/office/powerpoint/2010/main" val="1605254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DC736-DF63-8C53-9EF4-11382252C9D7}"/>
              </a:ext>
            </a:extLst>
          </p:cNvPr>
          <p:cNvSpPr>
            <a:spLocks noGrp="1"/>
          </p:cNvSpPr>
          <p:nvPr>
            <p:ph type="title"/>
          </p:nvPr>
        </p:nvSpPr>
        <p:spPr/>
        <p:txBody>
          <a:bodyPr/>
          <a:lstStyle/>
          <a:p>
            <a:r>
              <a:rPr lang="en-US" b="1" dirty="0">
                <a:solidFill>
                  <a:schemeClr val="tx2"/>
                </a:solidFill>
              </a:rPr>
              <a:t>No Policies or Training for De-escalation:</a:t>
            </a:r>
            <a:endParaRPr lang="en-US" dirty="0">
              <a:solidFill>
                <a:schemeClr val="tx2"/>
              </a:solidFill>
            </a:endParaRPr>
          </a:p>
        </p:txBody>
      </p:sp>
      <p:sp>
        <p:nvSpPr>
          <p:cNvPr id="3" name="Content Placeholder 2">
            <a:extLst>
              <a:ext uri="{FF2B5EF4-FFF2-40B4-BE49-F238E27FC236}">
                <a16:creationId xmlns:a16="http://schemas.microsoft.com/office/drawing/2014/main" id="{0B100F62-7D4A-0CC6-B9D6-0E761C2D2AF1}"/>
              </a:ext>
            </a:extLst>
          </p:cNvPr>
          <p:cNvSpPr>
            <a:spLocks noGrp="1"/>
          </p:cNvSpPr>
          <p:nvPr>
            <p:ph idx="1"/>
          </p:nvPr>
        </p:nvSpPr>
        <p:spPr/>
        <p:txBody>
          <a:bodyPr>
            <a:normAutofit/>
          </a:bodyPr>
          <a:lstStyle/>
          <a:p>
            <a:r>
              <a:rPr lang="en-US" b="1" dirty="0">
                <a:ea typeface="ＭＳ Ｐゴシック"/>
                <a:cs typeface="Arial" panose="020B0604020202020204" pitchFamily="34" charset="0"/>
              </a:rPr>
              <a:t>Lack of policies, procedures, or training:</a:t>
            </a:r>
          </a:p>
          <a:p>
            <a:pPr marL="457200" lvl="1" indent="0">
              <a:buNone/>
            </a:pPr>
            <a:endParaRPr lang="en-US" dirty="0">
              <a:ea typeface="ＭＳ Ｐゴシック"/>
              <a:cs typeface="Arial" panose="020B0604020202020204" pitchFamily="34" charset="0"/>
            </a:endParaRPr>
          </a:p>
          <a:p>
            <a:pPr lvl="1"/>
            <a:r>
              <a:rPr lang="en-US" sz="2530" dirty="0">
                <a:ea typeface="ＭＳ Ｐゴシック"/>
                <a:cs typeface="Arial" panose="020B0604020202020204" pitchFamily="34" charset="0"/>
              </a:rPr>
              <a:t>No policies or procedures requiring law enforcement to provide accommodations to disabled students</a:t>
            </a:r>
          </a:p>
          <a:p>
            <a:pPr marL="457200" lvl="1" indent="0">
              <a:buNone/>
            </a:pPr>
            <a:endParaRPr lang="en-US" sz="2530" dirty="0">
              <a:ea typeface="ＭＳ Ｐゴシック"/>
              <a:cs typeface="Arial" panose="020B0604020202020204" pitchFamily="34" charset="0"/>
            </a:endParaRPr>
          </a:p>
          <a:p>
            <a:pPr lvl="1"/>
            <a:r>
              <a:rPr lang="en-US" sz="2530" dirty="0">
                <a:ea typeface="ＭＳ Ｐゴシック"/>
                <a:cs typeface="Arial" panose="020B0604020202020204" pitchFamily="34" charset="0"/>
              </a:rPr>
              <a:t>Training did not teach police how to accommodate disabled students; </a:t>
            </a:r>
          </a:p>
          <a:p>
            <a:pPr lvl="1"/>
            <a:endParaRPr lang="en-US" sz="2530" dirty="0">
              <a:ea typeface="ＭＳ Ｐゴシック"/>
              <a:cs typeface="Arial" panose="020B0604020202020204" pitchFamily="34" charset="0"/>
            </a:endParaRPr>
          </a:p>
          <a:p>
            <a:pPr lvl="1"/>
            <a:r>
              <a:rPr lang="en-US" sz="2530" dirty="0">
                <a:ea typeface="ＭＳ Ｐゴシック"/>
                <a:cs typeface="Arial" panose="020B0604020202020204" pitchFamily="34" charset="0"/>
              </a:rPr>
              <a:t>Existing training did not contemplate students with complex behavioral needs, including autistic students</a:t>
            </a:r>
          </a:p>
          <a:p>
            <a:endParaRPr lang="en-US" dirty="0"/>
          </a:p>
        </p:txBody>
      </p:sp>
    </p:spTree>
    <p:extLst>
      <p:ext uri="{BB962C8B-B14F-4D97-AF65-F5344CB8AC3E}">
        <p14:creationId xmlns:p14="http://schemas.microsoft.com/office/powerpoint/2010/main" val="18865474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ABEEBD-82CC-C43F-05C2-EFCD02B5C8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550B59-6C7D-E289-3E82-05502FD273E4}"/>
              </a:ext>
            </a:extLst>
          </p:cNvPr>
          <p:cNvSpPr>
            <a:spLocks noGrp="1"/>
          </p:cNvSpPr>
          <p:nvPr>
            <p:ph type="ctrTitle"/>
          </p:nvPr>
        </p:nvSpPr>
        <p:spPr>
          <a:xfrm>
            <a:off x="201168" y="-187890"/>
            <a:ext cx="10972800" cy="1295400"/>
          </a:xfrm>
        </p:spPr>
        <p:txBody>
          <a:bodyPr/>
          <a:lstStyle/>
          <a:p>
            <a:r>
              <a:rPr lang="en-US" dirty="0">
                <a:ea typeface="ＭＳ Ｐゴシック"/>
              </a:rPr>
              <a:t>Summary Judgment Decision</a:t>
            </a:r>
            <a:endParaRPr lang="en-US" dirty="0"/>
          </a:p>
        </p:txBody>
      </p:sp>
      <p:sp>
        <p:nvSpPr>
          <p:cNvPr id="3" name="Text Placeholder 2">
            <a:extLst>
              <a:ext uri="{FF2B5EF4-FFF2-40B4-BE49-F238E27FC236}">
                <a16:creationId xmlns:a16="http://schemas.microsoft.com/office/drawing/2014/main" id="{14DE32AA-A057-F325-B53E-FB306EF245F6}"/>
              </a:ext>
            </a:extLst>
          </p:cNvPr>
          <p:cNvSpPr>
            <a:spLocks noGrp="1"/>
          </p:cNvSpPr>
          <p:nvPr>
            <p:ph type="body" sz="quarter" idx="10"/>
          </p:nvPr>
        </p:nvSpPr>
        <p:spPr>
          <a:xfrm>
            <a:off x="201168" y="901874"/>
            <a:ext cx="11841480" cy="5837254"/>
          </a:xfrm>
        </p:spPr>
        <p:txBody>
          <a:bodyPr>
            <a:normAutofit lnSpcReduction="10000"/>
          </a:bodyPr>
          <a:lstStyle/>
          <a:p>
            <a:pPr indent="0">
              <a:buNone/>
            </a:pPr>
            <a:r>
              <a:rPr lang="en-US" sz="3067" b="1" dirty="0">
                <a:latin typeface="+mn-lt"/>
                <a:ea typeface="+mj-lt"/>
                <a:cs typeface="+mj-lt"/>
              </a:rPr>
              <a:t>Methods of Administration:</a:t>
            </a:r>
          </a:p>
          <a:p>
            <a:pPr lvl="1">
              <a:buFont typeface="Wingdings" panose="020B0604020202020204" pitchFamily="34" charset="0"/>
              <a:buChar char="§"/>
            </a:pPr>
            <a:r>
              <a:rPr lang="en-US" sz="3063" dirty="0">
                <a:ea typeface="+mj-lt"/>
                <a:cs typeface="+mj-lt"/>
              </a:rPr>
              <a:t>Unfettered discretion to refer disabled students to police;</a:t>
            </a:r>
          </a:p>
          <a:p>
            <a:pPr lvl="1">
              <a:buFont typeface="Wingdings" panose="020B0604020202020204" pitchFamily="34" charset="0"/>
              <a:buChar char="§"/>
            </a:pPr>
            <a:r>
              <a:rPr lang="en-US" sz="3063" dirty="0">
                <a:ea typeface="+mj-lt"/>
                <a:cs typeface="+mj-lt"/>
              </a:rPr>
              <a:t>Police can restrain disabled students for disability-related behaviors;</a:t>
            </a:r>
          </a:p>
          <a:p>
            <a:pPr lvl="1">
              <a:buFont typeface="Wingdings" panose="020B0604020202020204" pitchFamily="34" charset="0"/>
              <a:buChar char="§"/>
            </a:pPr>
            <a:r>
              <a:rPr lang="en-US" sz="3063" dirty="0">
                <a:ea typeface="+mj-lt"/>
                <a:cs typeface="+mj-lt"/>
              </a:rPr>
              <a:t>No exceptions for disability-related behaviors;</a:t>
            </a:r>
          </a:p>
          <a:p>
            <a:pPr lvl="1">
              <a:buFont typeface="Wingdings" panose="020B0604020202020204" pitchFamily="34" charset="0"/>
              <a:buChar char="§"/>
            </a:pPr>
            <a:r>
              <a:rPr lang="en-US" sz="3063" dirty="0">
                <a:ea typeface="+mj-lt"/>
                <a:cs typeface="+mj-lt"/>
              </a:rPr>
              <a:t>Training does not equip police to avoid use of restraints.</a:t>
            </a:r>
          </a:p>
          <a:p>
            <a:pPr lvl="1">
              <a:buFont typeface="Wingdings" panose="020B0604020202020204" pitchFamily="34" charset="0"/>
              <a:buChar char="§"/>
            </a:pPr>
            <a:endParaRPr lang="en-US" dirty="0">
              <a:ea typeface="Cambria"/>
            </a:endParaRPr>
          </a:p>
          <a:p>
            <a:pPr indent="0">
              <a:buNone/>
            </a:pPr>
            <a:r>
              <a:rPr lang="en-US" sz="3067" b="1" dirty="0">
                <a:latin typeface="+mn-lt"/>
                <a:ea typeface="Cambria"/>
              </a:rPr>
              <a:t>Discriminated against disabled students:</a:t>
            </a:r>
          </a:p>
          <a:p>
            <a:pPr lvl="1">
              <a:buFont typeface="Wingdings" panose="020B0604020202020204" pitchFamily="34" charset="0"/>
              <a:buChar char="§"/>
            </a:pPr>
            <a:r>
              <a:rPr lang="en-US" sz="3063" dirty="0">
                <a:ea typeface="Cambria"/>
              </a:rPr>
              <a:t>Denial of equal opportunity to benefit or participate;</a:t>
            </a:r>
          </a:p>
          <a:p>
            <a:pPr lvl="1">
              <a:buFont typeface="Wingdings" panose="020B0604020202020204" pitchFamily="34" charset="0"/>
              <a:buChar char="§"/>
            </a:pPr>
            <a:r>
              <a:rPr lang="en-US" sz="3063" dirty="0">
                <a:ea typeface="+mj-lt"/>
                <a:cs typeface="+mj-lt"/>
              </a:rPr>
              <a:t>Disabled students disproportionately referred to police;</a:t>
            </a:r>
          </a:p>
          <a:p>
            <a:pPr lvl="1">
              <a:buFont typeface="Wingdings" panose="020B0604020202020204" pitchFamily="34" charset="0"/>
              <a:buChar char="§"/>
            </a:pPr>
            <a:r>
              <a:rPr lang="en-US" sz="3063" dirty="0">
                <a:ea typeface="+mj-lt"/>
                <a:cs typeface="+mj-lt"/>
              </a:rPr>
              <a:t>Disabled students disproportionately removed from class;</a:t>
            </a:r>
          </a:p>
          <a:p>
            <a:pPr lvl="1">
              <a:buFont typeface="Wingdings" panose="020B0604020202020204" pitchFamily="34" charset="0"/>
              <a:buChar char="§"/>
            </a:pPr>
            <a:r>
              <a:rPr lang="en-US" sz="3063" dirty="0">
                <a:ea typeface="+mj-lt"/>
                <a:cs typeface="+mj-lt"/>
              </a:rPr>
              <a:t>Disabled students disproportionately restrained when could be de-escalated.</a:t>
            </a:r>
          </a:p>
          <a:p>
            <a:pPr lvl="2">
              <a:buFont typeface="Wingdings" panose="020B0604020202020204" pitchFamily="34" charset="0"/>
              <a:buChar char="§"/>
            </a:pPr>
            <a:endParaRPr lang="en-US" dirty="0">
              <a:ea typeface="Cambria"/>
            </a:endParaRPr>
          </a:p>
          <a:p>
            <a:endParaRPr lang="en-US" dirty="0"/>
          </a:p>
        </p:txBody>
      </p:sp>
    </p:spTree>
    <p:extLst>
      <p:ext uri="{BB962C8B-B14F-4D97-AF65-F5344CB8AC3E}">
        <p14:creationId xmlns:p14="http://schemas.microsoft.com/office/powerpoint/2010/main" val="29785859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7429C-616C-D930-004D-7412B219C692}"/>
              </a:ext>
            </a:extLst>
          </p:cNvPr>
          <p:cNvSpPr>
            <a:spLocks noGrp="1"/>
          </p:cNvSpPr>
          <p:nvPr>
            <p:ph type="ctrTitle"/>
          </p:nvPr>
        </p:nvSpPr>
        <p:spPr/>
        <p:txBody>
          <a:bodyPr/>
          <a:lstStyle/>
          <a:p>
            <a:r>
              <a:rPr lang="en-US" dirty="0"/>
              <a:t>Permanent Injunction</a:t>
            </a:r>
          </a:p>
        </p:txBody>
      </p:sp>
      <p:sp>
        <p:nvSpPr>
          <p:cNvPr id="3" name="Text Placeholder 2">
            <a:extLst>
              <a:ext uri="{FF2B5EF4-FFF2-40B4-BE49-F238E27FC236}">
                <a16:creationId xmlns:a16="http://schemas.microsoft.com/office/drawing/2014/main" id="{B0B4CF90-AE65-AA67-E8AA-219734353177}"/>
              </a:ext>
            </a:extLst>
          </p:cNvPr>
          <p:cNvSpPr>
            <a:spLocks noGrp="1"/>
          </p:cNvSpPr>
          <p:nvPr>
            <p:ph type="body" sz="quarter" idx="10"/>
          </p:nvPr>
        </p:nvSpPr>
        <p:spPr>
          <a:xfrm>
            <a:off x="609600" y="1252603"/>
            <a:ext cx="10972800" cy="5129909"/>
          </a:xfrm>
        </p:spPr>
        <p:txBody>
          <a:bodyPr>
            <a:normAutofit/>
          </a:bodyPr>
          <a:lstStyle/>
          <a:p>
            <a:r>
              <a:rPr lang="en-US" dirty="0">
                <a:solidFill>
                  <a:schemeClr val="tx1"/>
                </a:solidFill>
                <a:latin typeface="+mn-lt"/>
              </a:rPr>
              <a:t>5-year independent monitor</a:t>
            </a:r>
          </a:p>
          <a:p>
            <a:r>
              <a:rPr lang="en-US" dirty="0">
                <a:solidFill>
                  <a:schemeClr val="tx1"/>
                </a:solidFill>
                <a:latin typeface="+mn-lt"/>
              </a:rPr>
              <a:t>Must create/modify policies, procedures, and trainings to:</a:t>
            </a:r>
          </a:p>
          <a:p>
            <a:pPr lvl="1"/>
            <a:r>
              <a:rPr lang="en-US" dirty="0">
                <a:solidFill>
                  <a:schemeClr val="tx1"/>
                </a:solidFill>
                <a:latin typeface="+mn-lt"/>
              </a:rPr>
              <a:t>Reduce referrals of disabled students to police</a:t>
            </a:r>
          </a:p>
          <a:p>
            <a:pPr lvl="1"/>
            <a:r>
              <a:rPr lang="en-US" dirty="0">
                <a:solidFill>
                  <a:schemeClr val="tx1"/>
                </a:solidFill>
                <a:latin typeface="+mn-lt"/>
              </a:rPr>
              <a:t>Reduce removal of disabled students from class</a:t>
            </a:r>
          </a:p>
          <a:p>
            <a:pPr lvl="1"/>
            <a:r>
              <a:rPr lang="en-US" dirty="0">
                <a:solidFill>
                  <a:schemeClr val="tx1"/>
                </a:solidFill>
                <a:latin typeface="+mn-lt"/>
              </a:rPr>
              <a:t>Reduce restraints of disabled students</a:t>
            </a:r>
          </a:p>
          <a:p>
            <a:pPr lvl="1"/>
            <a:endParaRPr lang="en-US" dirty="0">
              <a:solidFill>
                <a:schemeClr val="tx1"/>
              </a:solidFill>
              <a:latin typeface="+mn-lt"/>
            </a:endParaRPr>
          </a:p>
          <a:p>
            <a:r>
              <a:rPr lang="en-US" dirty="0">
                <a:solidFill>
                  <a:schemeClr val="tx1"/>
                </a:solidFill>
                <a:latin typeface="+mn-lt"/>
              </a:rPr>
              <a:t>Limit staff’s discretion to refer disabled students to police;</a:t>
            </a:r>
          </a:p>
          <a:p>
            <a:r>
              <a:rPr lang="en-US" dirty="0">
                <a:solidFill>
                  <a:schemeClr val="tx1"/>
                </a:solidFill>
                <a:latin typeface="+mn-lt"/>
              </a:rPr>
              <a:t>Create data system for tracking these points and correcting </a:t>
            </a:r>
          </a:p>
          <a:p>
            <a:pPr indent="0">
              <a:buNone/>
            </a:pPr>
            <a:r>
              <a:rPr lang="en-US" dirty="0">
                <a:solidFill>
                  <a:schemeClr val="tx1"/>
                </a:solidFill>
                <a:latin typeface="+mn-lt"/>
              </a:rPr>
              <a:t>     disproportionality </a:t>
            </a:r>
          </a:p>
        </p:txBody>
      </p:sp>
    </p:spTree>
    <p:extLst>
      <p:ext uri="{BB962C8B-B14F-4D97-AF65-F5344CB8AC3E}">
        <p14:creationId xmlns:p14="http://schemas.microsoft.com/office/powerpoint/2010/main" val="3949842312"/>
      </p:ext>
    </p:extLst>
  </p:cSld>
  <p:clrMapOvr>
    <a:masterClrMapping/>
  </p:clrMapOvr>
</p:sld>
</file>

<file path=ppt/theme/theme1.xml><?xml version="1.0" encoding="utf-8"?>
<a:theme xmlns:a="http://schemas.openxmlformats.org/drawingml/2006/main" name="Office Theme">
  <a:themeElements>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Aptos "/>
        <a:ea typeface=""/>
        <a:cs typeface=""/>
      </a:majorFont>
      <a:minorFont>
        <a:latin typeface="Apto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853fc8b8-d7b6-4a49-82ba-35cdad86f4bf}" enabled="1" method="Standard" siteId="{735676e9-2494-4a0f-bf31-4bdea1e91986}" contentBits="0" removed="0"/>
</clbl:labelList>
</file>

<file path=docProps/app.xml><?xml version="1.0" encoding="utf-8"?>
<Properties xmlns="http://schemas.openxmlformats.org/officeDocument/2006/extended-properties" xmlns:vt="http://schemas.openxmlformats.org/officeDocument/2006/docPropsVTypes">
  <Template/>
  <TotalTime>481</TotalTime>
  <Words>1209</Words>
  <Application>Microsoft Office PowerPoint</Application>
  <PresentationFormat>Widescreen</PresentationFormat>
  <Paragraphs>186</Paragraphs>
  <Slides>15</Slides>
  <Notes>5</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15</vt:i4>
      </vt:variant>
    </vt:vector>
  </HeadingPairs>
  <TitlesOfParts>
    <vt:vector size="25" baseType="lpstr">
      <vt:lpstr>Aptos</vt:lpstr>
      <vt:lpstr>Aptos </vt:lpstr>
      <vt:lpstr>Aptos  (Headings)</vt:lpstr>
      <vt:lpstr>Aptos ExtraBold</vt:lpstr>
      <vt:lpstr>Arial</vt:lpstr>
      <vt:lpstr>Calibri</vt:lpstr>
      <vt:lpstr>Century Schoolbook</vt:lpstr>
      <vt:lpstr>Lora</vt:lpstr>
      <vt:lpstr>Wingdings</vt:lpstr>
      <vt:lpstr>Office Theme</vt:lpstr>
      <vt:lpstr>Litigating ADA Cases Involving Police Misconduct and Mental Health Crises:</vt:lpstr>
      <vt:lpstr>PowerPoint Presentation</vt:lpstr>
      <vt:lpstr>LeRoux v. Montgomery County</vt:lpstr>
      <vt:lpstr>C.B. v. Moreno Valley Unified School District</vt:lpstr>
      <vt:lpstr>Systemic Facts Learned in Discovery</vt:lpstr>
      <vt:lpstr>Unfettered Discretion to Refer and Restrain </vt:lpstr>
      <vt:lpstr>No Policies or Training for De-escalation:</vt:lpstr>
      <vt:lpstr>Summary Judgment Decision</vt:lpstr>
      <vt:lpstr>Permanent Injunction</vt:lpstr>
      <vt:lpstr>Ongoing Litigation: Rohrer v. City of Gastonia</vt:lpstr>
      <vt:lpstr>The Context</vt:lpstr>
      <vt:lpstr>The Arrest</vt:lpstr>
      <vt:lpstr>The Aftermath</vt:lpstr>
      <vt:lpstr>The Complaint</vt:lpstr>
      <vt:lpstr>Significant Disability Rights Issues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Litigating ADA Cases Involving Police Misconduct and Mental Health Crises:</dc:title>
  <dc:creator>Malhar Shah</dc:creator>
  <cp:lastModifiedBy>Elizabeth Cruikshank</cp:lastModifiedBy>
  <cp:revision>6</cp:revision>
  <dcterms:created xsi:type="dcterms:W3CDTF">2026-02-23T21:08:40Z</dcterms:created>
  <dcterms:modified xsi:type="dcterms:W3CDTF">2026-03-23T20:28:45Z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984a2ab-60e8-4892-857e-d128821b0f06_Enabled">
    <vt:lpwstr>true</vt:lpwstr>
  </property>
  <property fmtid="{D5CDD505-2E9C-101B-9397-08002B2CF9AE}" pid="3" name="MSIP_Label_e984a2ab-60e8-4892-857e-d128821b0f06_SetDate">
    <vt:lpwstr>2026-02-26T21:39:19Z</vt:lpwstr>
  </property>
  <property fmtid="{D5CDD505-2E9C-101B-9397-08002B2CF9AE}" pid="4" name="MSIP_Label_e984a2ab-60e8-4892-857e-d128821b0f06_Method">
    <vt:lpwstr>Standard</vt:lpwstr>
  </property>
  <property fmtid="{D5CDD505-2E9C-101B-9397-08002B2CF9AE}" pid="5" name="MSIP_Label_e984a2ab-60e8-4892-857e-d128821b0f06_Name">
    <vt:lpwstr>defa4170-0d19-0005-0004-bc88714345d2</vt:lpwstr>
  </property>
  <property fmtid="{D5CDD505-2E9C-101B-9397-08002B2CF9AE}" pid="6" name="MSIP_Label_e984a2ab-60e8-4892-857e-d128821b0f06_SiteId">
    <vt:lpwstr>bd368896-c540-43a7-b8ff-1f5e3b1c5210</vt:lpwstr>
  </property>
  <property fmtid="{D5CDD505-2E9C-101B-9397-08002B2CF9AE}" pid="7" name="MSIP_Label_e984a2ab-60e8-4892-857e-d128821b0f06_ActionId">
    <vt:lpwstr>be58a05c-ff9d-4819-a131-e814b24dc2dc</vt:lpwstr>
  </property>
  <property fmtid="{D5CDD505-2E9C-101B-9397-08002B2CF9AE}" pid="8" name="MSIP_Label_e984a2ab-60e8-4892-857e-d128821b0f06_ContentBits">
    <vt:lpwstr>0</vt:lpwstr>
  </property>
  <property fmtid="{D5CDD505-2E9C-101B-9397-08002B2CF9AE}" pid="9" name="MSIP_Label_e984a2ab-60e8-4892-857e-d128821b0f06_Tag">
    <vt:lpwstr>10, 3, 0, 1</vt:lpwstr>
  </property>
  <property fmtid="{D5CDD505-2E9C-101B-9397-08002B2CF9AE}" pid="10" name="ndDocumentId">
    <vt:lpwstr>4936-6030-5298</vt:lpwstr>
  </property>
</Properties>
</file>