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5" r:id="rId7"/>
    <p:sldId id="264" r:id="rId8"/>
    <p:sldId id="267" r:id="rId9"/>
    <p:sldId id="268" r:id="rId10"/>
    <p:sldId id="269" r:id="rId11"/>
    <p:sldId id="270" r:id="rId12"/>
    <p:sldId id="271" r:id="rId13"/>
    <p:sldId id="272" r:id="rId14"/>
    <p:sldId id="273" r:id="rId15"/>
    <p:sldId id="275" r:id="rId16"/>
    <p:sldId id="274" r:id="rId17"/>
    <p:sldId id="276" r:id="rId18"/>
    <p:sldId id="27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767342-D1C3-6456-D230-6AD3DB9A739C}" name="Jaclyn Deitch" initials="" userId="S::jdeitch@tpmlaw.com::56e463c4-b169-4879-aa44-c3fbfe2999e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8"/>
    <p:restoredTop sz="63262"/>
  </p:normalViewPr>
  <p:slideViewPr>
    <p:cSldViewPr snapToGrid="0" snapToObjects="1">
      <p:cViewPr varScale="1">
        <p:scale>
          <a:sx n="52" d="100"/>
          <a:sy n="52" d="100"/>
        </p:scale>
        <p:origin x="2338"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62BA2C-F0C7-CD47-B0EE-FB5546EF8BEF}" type="datetimeFigureOut">
              <a:rPr lang="en-US" smtClean="0"/>
              <a:t>2/27/2026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D4807F-897D-874F-AC51-F7561B2B4AEB}" type="slidenum">
              <a:rPr lang="en-US" smtClean="0"/>
              <a:t>‹#›</a:t>
            </a:fld>
            <a:endParaRPr lang="en-US"/>
          </a:p>
        </p:txBody>
      </p:sp>
    </p:spTree>
    <p:extLst>
      <p:ext uri="{BB962C8B-B14F-4D97-AF65-F5344CB8AC3E}">
        <p14:creationId xmlns:p14="http://schemas.microsoft.com/office/powerpoint/2010/main" val="2478116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D4807F-897D-874F-AC51-F7561B2B4AEB}" type="slidenum">
              <a:rPr lang="en-US" smtClean="0"/>
              <a:t>1</a:t>
            </a:fld>
            <a:endParaRPr lang="en-US"/>
          </a:p>
        </p:txBody>
      </p:sp>
    </p:spTree>
    <p:extLst>
      <p:ext uri="{BB962C8B-B14F-4D97-AF65-F5344CB8AC3E}">
        <p14:creationId xmlns:p14="http://schemas.microsoft.com/office/powerpoint/2010/main" val="12479999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a:p>
            <a:endParaRPr lang="en-US" dirty="0"/>
          </a:p>
          <a:p>
            <a:pPr marL="171450" indent="-171450">
              <a:buFont typeface="Arial" panose="020B0604020202020204" pitchFamily="34" charset="0"/>
              <a:buChar char="•"/>
            </a:pPr>
            <a:r>
              <a:rPr lang="en-US" dirty="0"/>
              <a:t>We are not going to cover 23(b)(1) since it is not relevant to our discussion. </a:t>
            </a:r>
          </a:p>
          <a:p>
            <a:pPr marL="0" indent="0">
              <a:buFont typeface="Arial" panose="020B0604020202020204" pitchFamily="34" charset="0"/>
              <a:buNone/>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Under Rule 23(b)(2), plaintiffs must prove that the party opposing the class has acted or refused to act…and here is the important language…on </a:t>
            </a:r>
            <a:r>
              <a:rPr lang="en-US" b="1" dirty="0"/>
              <a:t>grounds that apply generally to the class</a:t>
            </a:r>
            <a:r>
              <a:rPr lang="en-US" dirty="0"/>
              <a:t>, </a:t>
            </a:r>
            <a:r>
              <a:rPr lang="en-US" b="1" dirty="0"/>
              <a:t>so that final injunctive relief or declaratory relief is appropriate for the class as a whole</a:t>
            </a:r>
            <a:r>
              <a:rPr lang="en-US" dirty="0"/>
              <a:t>. This is the type of class action that is typically used </a:t>
            </a:r>
            <a:r>
              <a:rPr lang="en-US" sz="1200" b="0" kern="1200" dirty="0">
                <a:solidFill>
                  <a:schemeClr val="tx1"/>
                </a:solidFill>
                <a:effectLst/>
                <a:latin typeface="+mn-lt"/>
                <a:ea typeface="+mn-ea"/>
                <a:cs typeface="+mn-cs"/>
              </a:rPr>
              <a:t>to obtain injunctive relief</a:t>
            </a:r>
            <a:r>
              <a:rPr lang="en-US" b="0" dirty="0"/>
              <a:t> in </a:t>
            </a:r>
            <a:r>
              <a:rPr lang="en-US" dirty="0"/>
              <a:t>the civil rights context, particularly in litigating systemic disability discrimination in the special education context. </a:t>
            </a:r>
          </a:p>
          <a:p>
            <a:endParaRPr lang="en-US" dirty="0"/>
          </a:p>
          <a:p>
            <a:pPr marL="171450" indent="-171450">
              <a:buFont typeface="Arial" panose="020B0604020202020204" pitchFamily="34" charset="0"/>
              <a:buChar char="•"/>
            </a:pPr>
            <a:r>
              <a:rPr lang="en-US" dirty="0"/>
              <a:t>Rule 23(b)(3) is generally applicable when you seek money damages. It can also apply in special education cases when seeking compensatory education or education awards, though that can present problems depending on the complexity of those remedial schemes. We’ll get into that more in a minute. </a:t>
            </a:r>
          </a:p>
          <a:p>
            <a:pPr marL="0" indent="0">
              <a:buFont typeface="Arial" panose="020B0604020202020204" pitchFamily="34" charset="0"/>
              <a:buNone/>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5D4807F-897D-874F-AC51-F7561B2B4AEB}" type="slidenum">
              <a:rPr lang="en-US" smtClean="0"/>
              <a:t>16</a:t>
            </a:fld>
            <a:endParaRPr lang="en-US"/>
          </a:p>
        </p:txBody>
      </p:sp>
    </p:spTree>
    <p:extLst>
      <p:ext uri="{BB962C8B-B14F-4D97-AF65-F5344CB8AC3E}">
        <p14:creationId xmlns:p14="http://schemas.microsoft.com/office/powerpoint/2010/main" val="165409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1" dirty="0"/>
          </a:p>
          <a:p>
            <a:pPr marL="171450" indent="-171450">
              <a:buFont typeface="Arial" panose="020B0604020202020204" pitchFamily="34" charset="0"/>
              <a:buChar char="•"/>
            </a:pPr>
            <a:r>
              <a:rPr lang="en-US" b="1" dirty="0"/>
              <a:t>Background: </a:t>
            </a:r>
          </a:p>
          <a:p>
            <a:pPr marL="628650" lvl="1" indent="-171450">
              <a:buFont typeface="Arial" panose="020B0604020202020204" pitchFamily="34" charset="0"/>
              <a:buChar char="•"/>
            </a:pPr>
            <a:r>
              <a:rPr lang="en-US" b="0" dirty="0"/>
              <a:t>With a few exceptions outside the scope of this case, Congress explicitly applied the IDEA to those that are incarcerated up to age 22. </a:t>
            </a:r>
          </a:p>
          <a:p>
            <a:pPr marL="628650" lvl="1" indent="-171450">
              <a:buFont typeface="Arial" panose="020B0604020202020204" pitchFamily="34" charset="0"/>
              <a:buChar char="•"/>
            </a:pPr>
            <a:r>
              <a:rPr lang="en-US" b="0" dirty="0"/>
              <a:t>This is critical, as the level of disabilities is much higher among people in jails and prisons than it is in the general population. There are lots of issues, from ADHD to various traumas, as well as various issues tied to poverty and lack of resources in the community, that can put children and young adults on a path toward incarceration, or in the all-too familiar school to prison pipeline. </a:t>
            </a:r>
          </a:p>
          <a:p>
            <a:pPr marL="628650" lvl="1" indent="-171450">
              <a:buFont typeface="Arial" panose="020B0604020202020204" pitchFamily="34" charset="0"/>
              <a:buChar char="•"/>
            </a:pPr>
            <a:r>
              <a:rPr lang="en-US" b="0" dirty="0"/>
              <a:t>The importance of receiving special education and related services cannot really be overstated….it can change people’s lives if they can receive an education and a high school diploma.</a:t>
            </a:r>
          </a:p>
          <a:p>
            <a:endParaRPr lang="en-US" b="1" dirty="0"/>
          </a:p>
          <a:p>
            <a:r>
              <a:rPr lang="en-US" b="1" dirty="0"/>
              <a:t>Procedural Background: </a:t>
            </a:r>
          </a:p>
          <a:p>
            <a:endParaRPr lang="en-US" b="1" dirty="0"/>
          </a:p>
          <a:p>
            <a:pPr marL="171450" indent="-171450">
              <a:buFont typeface="Arial" panose="020B0604020202020204" pitchFamily="34" charset="0"/>
              <a:buChar char="•"/>
            </a:pPr>
            <a:r>
              <a:rPr lang="en-US" dirty="0"/>
              <a:t>Alongside School Justice Project and the Washington Lawyers Committee for Civil Rights and Urban Affairs, we filed this case in 2021 after the District completely failed to educate students at the DC Jail during the pandemic. </a:t>
            </a:r>
          </a:p>
          <a:p>
            <a:endParaRPr lang="en-US" dirty="0"/>
          </a:p>
          <a:p>
            <a:pPr marL="171450" indent="-171450">
              <a:buFont typeface="Arial" panose="020B0604020202020204" pitchFamily="34" charset="0"/>
              <a:buChar char="•"/>
            </a:pPr>
            <a:r>
              <a:rPr lang="en-US" dirty="0"/>
              <a:t>We requested a preliminary injunction to require DC to provide students with actual special education and related services at the jail, rather than just handing them some work packets. The court promptly granted that request. </a:t>
            </a:r>
          </a:p>
          <a:p>
            <a:endParaRPr lang="en-US" dirty="0"/>
          </a:p>
          <a:p>
            <a:pPr marL="171450" indent="-171450">
              <a:buFont typeface="Arial" panose="020B0604020202020204" pitchFamily="34" charset="0"/>
              <a:buChar char="•"/>
            </a:pPr>
            <a:r>
              <a:rPr lang="en-US" dirty="0"/>
              <a:t>Lo and behold, DC didn’t change its ways, and we subsequently filed a contempt motion, which was also granted. </a:t>
            </a:r>
          </a:p>
          <a:p>
            <a:endParaRPr lang="en-US" dirty="0"/>
          </a:p>
          <a:p>
            <a:pPr marL="171450" indent="-171450">
              <a:buFont typeface="Arial" panose="020B0604020202020204" pitchFamily="34" charset="0"/>
              <a:buChar char="•"/>
            </a:pPr>
            <a:r>
              <a:rPr lang="en-US" dirty="0"/>
              <a:t>We ultimately settled the case in early 2023. The settlement agreement requires two big things— provision of specialized instruction and related services to all eligible students at the DC jail; and the provision of compensatory education awards to those students who received nothing during the 18 months or so at the height of the pandemic. </a:t>
            </a:r>
          </a:p>
          <a:p>
            <a:endParaRPr lang="en-US" dirty="0"/>
          </a:p>
          <a:p>
            <a:pPr marL="171450" indent="-171450">
              <a:buFont typeface="Arial" panose="020B0604020202020204" pitchFamily="34" charset="0"/>
              <a:buChar char="•"/>
            </a:pPr>
            <a:r>
              <a:rPr lang="en-US" dirty="0"/>
              <a:t>We’re still fighting about whether the District has complied with the Settlement Agreement. We filed one enforcement motion which was granted in March of last year, and we filed a second enforcement motion that is pending now</a:t>
            </a:r>
            <a:r>
              <a:rPr lang="en-US" b="0" dirty="0"/>
              <a:t>. </a:t>
            </a:r>
            <a:r>
              <a:rPr lang="en-US" sz="1200" b="0" kern="1200" dirty="0">
                <a:solidFill>
                  <a:schemeClr val="tx1"/>
                </a:solidFill>
                <a:effectLst/>
                <a:latin typeface="+mn-lt"/>
                <a:ea typeface="+mn-ea"/>
                <a:cs typeface="+mn-cs"/>
              </a:rPr>
              <a:t>For its part, the District of Columbia filed a Rule 59 motion to vacate the Match 2025 enforcement order, but the Court has not ruled on it for many months. </a:t>
            </a:r>
            <a:endParaRPr lang="en-US" b="0" dirty="0"/>
          </a:p>
          <a:p>
            <a:endParaRPr lang="en-US" dirty="0"/>
          </a:p>
          <a:p>
            <a:r>
              <a:rPr lang="en-US" b="1" dirty="0"/>
              <a:t>Classes under Rule 23(b)(3) are sometimes possible but can present their own thorny issues. </a:t>
            </a:r>
          </a:p>
          <a:p>
            <a:pPr marL="171450" indent="-171450" defTabSz="915040">
              <a:buFont typeface="Arial" panose="020B0604020202020204" pitchFamily="34" charset="0"/>
              <a:buChar char="•"/>
              <a:defRPr/>
            </a:pPr>
            <a:r>
              <a:rPr lang="en-US" dirty="0"/>
              <a:t>In </a:t>
            </a:r>
            <a:r>
              <a:rPr lang="en-US" i="1" dirty="0"/>
              <a:t>Charles H.</a:t>
            </a:r>
            <a:r>
              <a:rPr lang="en-US" dirty="0"/>
              <a:t>, we requested a hybrid class certification under Rule 23(b)(2) and Rule 23(b)(3). For the subclass under Rule 23(b)(2), we sought an injunction requiring the District to provide specialized instruction and related services. For the subclass under Rule 23(b)(3), we requested relief including individualized compensatory education awards, which DC agreed to provide in the subsequent settlement based on a formula created by the SEA in DC, OSSE. </a:t>
            </a:r>
          </a:p>
          <a:p>
            <a:pPr defTabSz="915040">
              <a:defRPr/>
            </a:pPr>
            <a:endParaRPr lang="en-US" dirty="0"/>
          </a:p>
          <a:p>
            <a:pPr marL="171450" indent="-171450" defTabSz="915040">
              <a:buFont typeface="Arial" panose="020B0604020202020204" pitchFamily="34" charset="0"/>
              <a:buChar char="•"/>
              <a:defRPr/>
            </a:pPr>
            <a:r>
              <a:rPr lang="en-US" dirty="0"/>
              <a:t>In general, relief for a Rule 23(b)(3) class can be difficult in the special education context. </a:t>
            </a:r>
          </a:p>
          <a:p>
            <a:endParaRPr lang="en-US" dirty="0"/>
          </a:p>
          <a:p>
            <a:pPr marL="171450" indent="-171450">
              <a:buFont typeface="Arial" panose="020B0604020202020204" pitchFamily="34" charset="0"/>
              <a:buChar char="•"/>
            </a:pPr>
            <a:r>
              <a:rPr lang="en-US" dirty="0"/>
              <a:t>A Seventh Circuit case called </a:t>
            </a:r>
            <a:r>
              <a:rPr lang="en-US" i="1" dirty="0"/>
              <a:t>Jamie S.</a:t>
            </a:r>
            <a:r>
              <a:rPr lang="en-US" dirty="0"/>
              <a:t> provides a cautionary tale about seeking this kind of relief. In 2001, in </a:t>
            </a:r>
            <a:r>
              <a:rPr lang="en-US" i="1" dirty="0"/>
              <a:t>Jamie S.</a:t>
            </a:r>
            <a:r>
              <a:rPr lang="en-US" dirty="0"/>
              <a:t> </a:t>
            </a:r>
            <a:r>
              <a:rPr lang="en-CA" i="1" dirty="0"/>
              <a:t>v. Milwaukee Public Schools</a:t>
            </a:r>
            <a:r>
              <a:rPr lang="en-US" dirty="0"/>
              <a:t>, seven students with disabilities sued Milwaukee Public Schools and the Wisconsin Department of Public Instruction on behalf of themselves and “all school age children with disabilities who reside in the Milwaukee Public School District boundaries and who are or may be eligible for special education and related services under IDEA and Wisconsin law.” The complaint alleged numerous violations of the IDEA.</a:t>
            </a:r>
          </a:p>
          <a:p>
            <a:endParaRPr lang="en-US" dirty="0"/>
          </a:p>
          <a:p>
            <a:pPr marL="628650" lvl="1" indent="-171450">
              <a:buFont typeface="Arial" panose="020B0604020202020204" pitchFamily="34" charset="0"/>
              <a:buChar char="•"/>
            </a:pPr>
            <a:r>
              <a:rPr lang="en-CA" dirty="0"/>
              <a:t>The court found the defendants liable for various systemic violations and ordered a complex remedial scheme. That scheme was comprehensive but also extremely complicated and included, for example, a complex dispute resolution process with a team of decision-makers and a complex compensatory education scheme.  </a:t>
            </a:r>
          </a:p>
          <a:p>
            <a:endParaRPr lang="en-CA" dirty="0"/>
          </a:p>
          <a:p>
            <a:pPr marL="628650" lvl="1" indent="-171450">
              <a:buFont typeface="Arial" panose="020B0604020202020204" pitchFamily="34" charset="0"/>
              <a:buChar char="•"/>
            </a:pPr>
            <a:r>
              <a:rPr lang="en-CA" dirty="0"/>
              <a:t>On appeal, the Seventh Circuit vacated the class certification order. The Circuit was particularly bothered by the complex remedial scheme for individualized relief to the members of the class. </a:t>
            </a:r>
          </a:p>
          <a:p>
            <a:endParaRPr lang="en-CA" dirty="0"/>
          </a:p>
          <a:p>
            <a:pPr marL="628650" lvl="1" indent="-171450">
              <a:buFont typeface="Arial" panose="020B0604020202020204" pitchFamily="34" charset="0"/>
              <a:buChar char="•"/>
            </a:pPr>
            <a:r>
              <a:rPr lang="en-CA" dirty="0"/>
              <a:t>The upshot is: the more individualized and complex the remedy provision the more likely it is that the Court will conclude that it runs afoul of </a:t>
            </a:r>
            <a:r>
              <a:rPr lang="en-CA" i="1" dirty="0"/>
              <a:t>Wal-Mart’s </a:t>
            </a:r>
            <a:r>
              <a:rPr lang="en-CA" i="0" dirty="0"/>
              <a:t>commonality requirements. </a:t>
            </a:r>
          </a:p>
          <a:p>
            <a:endParaRPr lang="en-CA" i="0" dirty="0"/>
          </a:p>
          <a:p>
            <a:pPr marL="171450" indent="-171450">
              <a:buFont typeface="Arial" panose="020B0604020202020204" pitchFamily="34" charset="0"/>
              <a:buChar char="•"/>
            </a:pPr>
            <a:r>
              <a:rPr lang="en-CA" dirty="0"/>
              <a:t>The district court in </a:t>
            </a:r>
            <a:r>
              <a:rPr lang="en-CA" i="1" dirty="0"/>
              <a:t>DL</a:t>
            </a:r>
            <a:r>
              <a:rPr lang="en-CA" i="0" dirty="0"/>
              <a:t>, for example, </a:t>
            </a:r>
            <a:r>
              <a:rPr lang="en-CA" dirty="0"/>
              <a:t>expressed concern about a complex compensatory education remedial scheme under for a Rule 23(b)(3) class, and we ultimately chose not to seek individualized relief under Rule 23(b)(3). </a:t>
            </a:r>
          </a:p>
          <a:p>
            <a:pPr marL="0" indent="0">
              <a:buFont typeface="Arial" panose="020B0604020202020204" pitchFamily="34" charset="0"/>
              <a:buNone/>
            </a:pPr>
            <a:endParaRPr lang="en-CA" dirty="0"/>
          </a:p>
          <a:p>
            <a:pPr marL="171450" indent="-171450">
              <a:buFont typeface="Arial" panose="020B0604020202020204" pitchFamily="34" charset="0"/>
              <a:buChar char="•"/>
            </a:pPr>
            <a:r>
              <a:rPr lang="en-US" dirty="0"/>
              <a:t>In </a:t>
            </a:r>
            <a:r>
              <a:rPr lang="en-US" i="1" dirty="0"/>
              <a:t>Charles H., </a:t>
            </a:r>
            <a:r>
              <a:rPr lang="en-US" dirty="0"/>
              <a:t>on the other hand, we decided a class under Rule 23(b)(3) was appropriate. </a:t>
            </a:r>
          </a:p>
          <a:p>
            <a:pPr marL="0" indent="0">
              <a:buFont typeface="Arial" panose="020B0604020202020204" pitchFamily="34" charset="0"/>
              <a:buNone/>
            </a:pPr>
            <a:endParaRPr lang="en-US" dirty="0"/>
          </a:p>
          <a:p>
            <a:pPr marL="628650" lvl="1" indent="-171450">
              <a:buFont typeface="Arial" panose="020B0604020202020204" pitchFamily="34" charset="0"/>
              <a:buChar char="•"/>
            </a:pPr>
            <a:r>
              <a:rPr lang="en-US" dirty="0"/>
              <a:t>There, the facts were so stark—no students at the DC Jail were provided any education or related services for a year and a half during the pandemic—and subsequently were provided only very poor levels of education and related services for a period of months. The class was also readily identifiable—it was all students with IEPs at the DC Jail during that period. </a:t>
            </a:r>
          </a:p>
          <a:p>
            <a:endParaRPr lang="en-US" dirty="0"/>
          </a:p>
          <a:p>
            <a:pPr marL="628650" lvl="1" indent="-171450">
              <a:buFont typeface="Arial" panose="020B0604020202020204" pitchFamily="34" charset="0"/>
              <a:buChar char="•"/>
            </a:pPr>
            <a:r>
              <a:rPr lang="en-US" dirty="0"/>
              <a:t>This case is very different than </a:t>
            </a:r>
            <a:r>
              <a:rPr lang="en-US" i="1" dirty="0"/>
              <a:t>Jamie S</a:t>
            </a:r>
            <a:r>
              <a:rPr lang="en-US" i="0" dirty="0"/>
              <a:t>., which was broad and complex. Instead here, the remedy requires that each student in a limited pool of students receive a compensatory education award to be administered by OSSE and used within a certain time frame. It also gives students the option to convert their awards to educational expense awards, which they can use for most education-related expenses. </a:t>
            </a:r>
          </a:p>
          <a:p>
            <a:endParaRPr lang="en-US" i="0" dirty="0"/>
          </a:p>
          <a:p>
            <a:pPr marL="628650" lvl="1" indent="-171450">
              <a:buFont typeface="Arial" panose="020B0604020202020204" pitchFamily="34" charset="0"/>
              <a:buChar char="•"/>
            </a:pPr>
            <a:r>
              <a:rPr lang="en-US" i="0" dirty="0"/>
              <a:t>I will note that here too, even with stark facts and an agreed upon formula and system in the Settlement Agreement, there </a:t>
            </a:r>
            <a:r>
              <a:rPr lang="en-US" dirty="0"/>
              <a:t>have been enormous difficulties with the District’s ability to administer and provide these individualized awards. This is the subject of ongoing litigation. </a:t>
            </a:r>
            <a:endParaRPr lang="en-US" dirty="0">
              <a:highlight>
                <a:srgbClr val="FFFF00"/>
              </a:highlight>
            </a:endParaRPr>
          </a:p>
          <a:p>
            <a:endParaRPr lang="en-US" dirty="0"/>
          </a:p>
        </p:txBody>
      </p:sp>
      <p:sp>
        <p:nvSpPr>
          <p:cNvPr id="4" name="Slide Number Placeholder 3"/>
          <p:cNvSpPr>
            <a:spLocks noGrp="1"/>
          </p:cNvSpPr>
          <p:nvPr>
            <p:ph type="sldNum" sz="quarter" idx="5"/>
          </p:nvPr>
        </p:nvSpPr>
        <p:spPr/>
        <p:txBody>
          <a:bodyPr/>
          <a:lstStyle/>
          <a:p>
            <a:fld id="{55D4807F-897D-874F-AC51-F7561B2B4AEB}" type="slidenum">
              <a:rPr lang="en-US" smtClean="0"/>
              <a:t>17</a:t>
            </a:fld>
            <a:endParaRPr lang="en-US"/>
          </a:p>
        </p:txBody>
      </p:sp>
    </p:spTree>
    <p:extLst>
      <p:ext uri="{BB962C8B-B14F-4D97-AF65-F5344CB8AC3E}">
        <p14:creationId xmlns:p14="http://schemas.microsoft.com/office/powerpoint/2010/main" val="32195599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from </a:t>
            </a:r>
            <a:r>
              <a:rPr lang="en-US" dirty="0" err="1"/>
              <a:t>Cirkiel</a:t>
            </a:r>
            <a:r>
              <a:rPr lang="en-US" dirty="0"/>
              <a:t> section to TPM</a:t>
            </a:r>
          </a:p>
          <a:p>
            <a:pPr marL="171570" indent="-171570" defTabSz="915040">
              <a:buFont typeface="Arial" panose="020B0604020202020204" pitchFamily="34" charset="0"/>
              <a:buChar char="•"/>
              <a:defRPr/>
            </a:pPr>
            <a:endParaRPr lang="en-US" dirty="0"/>
          </a:p>
          <a:p>
            <a:pPr marL="171570" indent="-171570" defTabSz="915040">
              <a:buFont typeface="Arial" panose="020B0604020202020204" pitchFamily="34" charset="0"/>
              <a:buChar char="•"/>
              <a:defRPr/>
            </a:pPr>
            <a:r>
              <a:rPr lang="en-US" dirty="0"/>
              <a:t>We want to give you an overview of two important tools when initiating systemic education lawsuits and provide insights and takeaways to implement in your own practices.</a:t>
            </a:r>
          </a:p>
          <a:p>
            <a:pPr marL="0" indent="0" defTabSz="915040">
              <a:buFont typeface="Arial" panose="020B0604020202020204" pitchFamily="34" charset="0"/>
              <a:buNone/>
              <a:defRPr/>
            </a:pPr>
            <a:endParaRPr lang="en-US" dirty="0"/>
          </a:p>
          <a:p>
            <a:pPr marL="171570" indent="-171570" defTabSz="915040">
              <a:buFont typeface="Arial" panose="020B0604020202020204" pitchFamily="34" charset="0"/>
              <a:buChar char="•"/>
              <a:defRPr/>
            </a:pPr>
            <a:r>
              <a:rPr lang="en-US" dirty="0"/>
              <a:t>There are two ways to establish standing through systemic cases – through associational/organization standing, which does not require a class and through the more common and traditional class action lawsuit. Each has its own advantages and disadvantages. We will talk about how we used each of these methods in two recent cases.</a:t>
            </a:r>
          </a:p>
          <a:p>
            <a:pPr marL="171570" indent="-171570" defTabSz="915040">
              <a:buFont typeface="Arial" panose="020B0604020202020204" pitchFamily="34" charset="0"/>
              <a:buChar char="•"/>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5D4807F-897D-874F-AC51-F7561B2B4AEB}" type="slidenum">
              <a:rPr lang="en-US" smtClean="0"/>
              <a:t>8</a:t>
            </a:fld>
            <a:endParaRPr lang="en-US"/>
          </a:p>
        </p:txBody>
      </p:sp>
    </p:spTree>
    <p:extLst>
      <p:ext uri="{BB962C8B-B14F-4D97-AF65-F5344CB8AC3E}">
        <p14:creationId xmlns:p14="http://schemas.microsoft.com/office/powerpoint/2010/main" val="757354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indent="-171450">
              <a:buFont typeface="Arial" panose="020B0604020202020204" pitchFamily="34" charset="0"/>
              <a:buChar char="•"/>
            </a:pPr>
            <a:r>
              <a:rPr lang="en-CA" b="0" dirty="0"/>
              <a:t>In systemic discrimination suits, a useful tool is having an </a:t>
            </a:r>
            <a:r>
              <a:rPr lang="en-CA" b="1" dirty="0"/>
              <a:t>association or organization</a:t>
            </a:r>
            <a:r>
              <a:rPr lang="en-CA" b="0" dirty="0"/>
              <a:t> as a plaintiff</a:t>
            </a:r>
          </a:p>
          <a:p>
            <a:pPr marL="171450" indent="-171450">
              <a:buFont typeface="Arial" panose="020B0604020202020204" pitchFamily="34" charset="0"/>
              <a:buChar char="•"/>
            </a:pPr>
            <a:endParaRPr lang="en-CA"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Many of you are likely familiar with P&amp;As, but for those who aren’t, Congress mandated that every state have an official “protection and advocacy” system to protect and advocate for the rights of people with disabilities. P&amp;As have successfully asserted standing in suits to rectify special education violations and other disability discrimination. Standing of organizations like P&amp;As is an important tool for addressing systemic violations.</a:t>
            </a:r>
            <a:endParaRPr lang="en-CA" b="0" dirty="0"/>
          </a:p>
          <a:p>
            <a:pPr marL="171450" indent="-171450">
              <a:buFont typeface="Arial" panose="020B0604020202020204" pitchFamily="34" charset="0"/>
              <a:buChar char="•"/>
            </a:pPr>
            <a:endParaRPr lang="en-CA" b="0" dirty="0"/>
          </a:p>
          <a:p>
            <a:pPr marL="171450" indent="-171450">
              <a:buFont typeface="Arial" panose="020B0604020202020204" pitchFamily="34" charset="0"/>
              <a:buChar char="•"/>
            </a:pPr>
            <a:r>
              <a:rPr lang="en-CA" b="0" dirty="0"/>
              <a:t>P&amp;As are great resources and potential partners and plaintiffs because of their mission and their investigatory and advocacy work</a:t>
            </a:r>
          </a:p>
          <a:p>
            <a:pPr marL="171450" indent="-171450">
              <a:buFont typeface="Arial" panose="020B0604020202020204" pitchFamily="34" charset="0"/>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As with all suits, you will need to properly assert standing. To just highlight some of the basics—there are two ways to assert standing using an organization like a P&amp;A when faced with a systemic violation of students’ rights in the special education context.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r>
              <a:rPr lang="en-US" dirty="0"/>
              <a:t>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5D4807F-897D-874F-AC51-F7561B2B4AEB}" type="slidenum">
              <a:rPr lang="en-US" smtClean="0"/>
              <a:t>9</a:t>
            </a:fld>
            <a:endParaRPr lang="en-US"/>
          </a:p>
        </p:txBody>
      </p:sp>
    </p:spTree>
    <p:extLst>
      <p:ext uri="{BB962C8B-B14F-4D97-AF65-F5344CB8AC3E}">
        <p14:creationId xmlns:p14="http://schemas.microsoft.com/office/powerpoint/2010/main" val="2331846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171450" indent="-171450">
              <a:buFont typeface="Arial" panose="020B0604020202020204" pitchFamily="34" charset="0"/>
              <a:buChar char="•"/>
            </a:pPr>
            <a:r>
              <a:rPr lang="en-US" dirty="0"/>
              <a:t>The big case for </a:t>
            </a:r>
            <a:r>
              <a:rPr lang="en-US" b="0" dirty="0"/>
              <a:t>associational standing </a:t>
            </a:r>
            <a:r>
              <a:rPr lang="en-US" dirty="0"/>
              <a:t>is </a:t>
            </a:r>
            <a:r>
              <a:rPr lang="en-US" i="1" dirty="0"/>
              <a:t>Hunt v. Washington State Apple Advertising </a:t>
            </a:r>
            <a:r>
              <a:rPr lang="en-US" i="0" dirty="0"/>
              <a:t>Commission, which provides the standard for associational standard, a three pronged test:</a:t>
            </a:r>
          </a:p>
          <a:p>
            <a:pPr marL="628650" lvl="1" indent="-171450">
              <a:buFont typeface="Arial" panose="020B0604020202020204" pitchFamily="34" charset="0"/>
              <a:buChar char="•"/>
            </a:pPr>
            <a:r>
              <a:rPr lang="en-US" b="0" u="sng" dirty="0"/>
              <a:t>Prong 1</a:t>
            </a:r>
            <a:r>
              <a:rPr lang="en-US" b="0" dirty="0"/>
              <a:t>: </a:t>
            </a:r>
            <a:r>
              <a:rPr lang="en-CA" b="0" dirty="0">
                <a:solidFill>
                  <a:schemeClr val="tx1"/>
                </a:solidFill>
                <a:latin typeface="Verdana" panose="020B0604030504040204" pitchFamily="34" charset="0"/>
                <a:ea typeface="Verdana" panose="020B0604030504040204" pitchFamily="34" charset="0"/>
                <a:cs typeface="Verdana" panose="020B0604030504040204" pitchFamily="34" charset="0"/>
              </a:rPr>
              <a:t>Members would otherwise have standing to sue in their own right;</a:t>
            </a:r>
          </a:p>
          <a:p>
            <a:pPr marL="628650" lvl="1" indent="-171450">
              <a:buFont typeface="Arial" panose="020B0604020202020204" pitchFamily="34" charset="0"/>
              <a:buChar char="•"/>
            </a:pPr>
            <a:r>
              <a:rPr lang="en-CA" b="0" u="sng" dirty="0">
                <a:solidFill>
                  <a:schemeClr val="tx1"/>
                </a:solidFill>
                <a:latin typeface="Verdana" panose="020B0604030504040204" pitchFamily="34" charset="0"/>
                <a:ea typeface="Verdana" panose="020B0604030504040204" pitchFamily="34" charset="0"/>
                <a:cs typeface="Verdana" panose="020B0604030504040204" pitchFamily="34" charset="0"/>
              </a:rPr>
              <a:t>Prong 2</a:t>
            </a:r>
            <a:r>
              <a:rPr lang="en-CA" b="0" dirty="0">
                <a:solidFill>
                  <a:schemeClr val="tx1"/>
                </a:solidFill>
                <a:latin typeface="Verdana" panose="020B0604030504040204" pitchFamily="34" charset="0"/>
                <a:ea typeface="Verdana" panose="020B0604030504040204" pitchFamily="34" charset="0"/>
                <a:cs typeface="Verdana" panose="020B0604030504040204" pitchFamily="34" charset="0"/>
              </a:rPr>
              <a:t>: Interests the association seeks to protect are germane to the association’s purpose; and</a:t>
            </a:r>
          </a:p>
          <a:p>
            <a:pPr marL="628650" lvl="1" indent="-171450">
              <a:buFont typeface="Arial" panose="020B0604020202020204" pitchFamily="34" charset="0"/>
              <a:buChar char="•"/>
            </a:pPr>
            <a:r>
              <a:rPr lang="en-CA" b="0" u="sng" dirty="0">
                <a:solidFill>
                  <a:schemeClr val="tx1"/>
                </a:solidFill>
                <a:latin typeface="Verdana" panose="020B0604030504040204" pitchFamily="34" charset="0"/>
                <a:ea typeface="Verdana" panose="020B0604030504040204" pitchFamily="34" charset="0"/>
                <a:cs typeface="Verdana" panose="020B0604030504040204" pitchFamily="34" charset="0"/>
              </a:rPr>
              <a:t>Prong 3</a:t>
            </a:r>
            <a:r>
              <a:rPr lang="en-CA" b="0" dirty="0">
                <a:solidFill>
                  <a:schemeClr val="tx1"/>
                </a:solidFill>
                <a:latin typeface="Verdana" panose="020B0604030504040204" pitchFamily="34" charset="0"/>
                <a:ea typeface="Verdana" panose="020B0604030504040204" pitchFamily="34" charset="0"/>
                <a:cs typeface="Verdana" panose="020B0604030504040204" pitchFamily="34" charset="0"/>
              </a:rPr>
              <a:t>: Neither the claim asserted nor the relief requested require the participation of individual members in the lawsuit</a:t>
            </a:r>
          </a:p>
          <a:p>
            <a:pPr marL="171450" indent="-171450">
              <a:buFont typeface="Arial" panose="020B0604020202020204" pitchFamily="34" charset="0"/>
              <a:buChar char="•"/>
            </a:pPr>
            <a:endParaRPr lang="en-US" i="0" dirty="0"/>
          </a:p>
          <a:p>
            <a:pPr marL="171450" indent="-171450">
              <a:buFont typeface="Arial" panose="020B0604020202020204" pitchFamily="34" charset="0"/>
              <a:buChar char="•"/>
            </a:pPr>
            <a:r>
              <a:rPr lang="en-US" dirty="0"/>
              <a:t>A growing number of cases have found that P&amp;As satisfy associational standing requirements. On the other hand, courts have not universally found that P&amp;As have standing. I will talk about this in a few minutes when I discuss the risks.</a:t>
            </a:r>
          </a:p>
          <a:p>
            <a:pPr marL="171450" indent="-171450">
              <a:buFont typeface="Arial" panose="020B0604020202020204" pitchFamily="34" charset="0"/>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First</a:t>
            </a:r>
            <a:r>
              <a:rPr lang="en-US" sz="1200" kern="1200" dirty="0">
                <a:solidFill>
                  <a:schemeClr val="tx1"/>
                </a:solidFill>
                <a:effectLst/>
                <a:latin typeface="+mn-lt"/>
                <a:ea typeface="+mn-ea"/>
                <a:cs typeface="+mn-cs"/>
              </a:rPr>
              <a:t>, P&amp;A constituents would have standing to bring IDEA claims in their own right because students denied FAPE have standing (satisfying prong 1). [We would recommend that you look closely at the administrative exhaustion case law in your jurisdiction, and generally should ensure that at least a few constituents have exhausted on the issues in the lawsuit].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Second, the statute and regulations regarding P&amp;As demonstrate that their central purpose is advocating for people with disabilities (satisfying prong 2).</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As to the third prong, some courts, such as the Ninth Circuit, have found prong 3 does not apply to P&amp;As. Even so, when you litigate a systemic suit, you do not need the participation of all constituents because you aren’t addressing individual issues (satisfying prong 3). </a:t>
            </a:r>
            <a:endParaRPr lang="en-US" dirty="0"/>
          </a:p>
          <a:p>
            <a:endParaRPr lang="en-CA" dirty="0"/>
          </a:p>
          <a:p>
            <a:endParaRPr lang="en-US" dirty="0"/>
          </a:p>
          <a:p>
            <a:endParaRPr lang="en-US" dirty="0"/>
          </a:p>
        </p:txBody>
      </p:sp>
      <p:sp>
        <p:nvSpPr>
          <p:cNvPr id="4" name="Slide Number Placeholder 3"/>
          <p:cNvSpPr>
            <a:spLocks noGrp="1"/>
          </p:cNvSpPr>
          <p:nvPr>
            <p:ph type="sldNum" sz="quarter" idx="5"/>
          </p:nvPr>
        </p:nvSpPr>
        <p:spPr/>
        <p:txBody>
          <a:bodyPr/>
          <a:lstStyle/>
          <a:p>
            <a:fld id="{55D4807F-897D-874F-AC51-F7561B2B4AEB}" type="slidenum">
              <a:rPr lang="en-US" smtClean="0"/>
              <a:t>10</a:t>
            </a:fld>
            <a:endParaRPr lang="en-US"/>
          </a:p>
        </p:txBody>
      </p:sp>
    </p:spTree>
    <p:extLst>
      <p:ext uri="{BB962C8B-B14F-4D97-AF65-F5344CB8AC3E}">
        <p14:creationId xmlns:p14="http://schemas.microsoft.com/office/powerpoint/2010/main" val="2521144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5040">
              <a:defRPr/>
            </a:pPr>
            <a:endParaRPr lang="en-US" b="1" dirty="0"/>
          </a:p>
          <a:p>
            <a:pPr marL="171450" indent="-171450" defTabSz="915040">
              <a:buFont typeface="Arial" panose="020B0604020202020204" pitchFamily="34" charset="0"/>
              <a:buChar char="•"/>
              <a:defRPr/>
            </a:pPr>
            <a:r>
              <a:rPr lang="en-US" b="0" dirty="0"/>
              <a:t>Organizational standing is </a:t>
            </a:r>
            <a:r>
              <a:rPr lang="en-US" dirty="0"/>
              <a:t>another way to bring suit by an association. </a:t>
            </a:r>
          </a:p>
          <a:p>
            <a:pPr defTabSz="915040">
              <a:defRPr/>
            </a:pPr>
            <a:endParaRPr lang="en-US" dirty="0"/>
          </a:p>
          <a:p>
            <a:pPr marL="171450" indent="-171450" defTabSz="915040">
              <a:buFont typeface="Arial" panose="020B0604020202020204" pitchFamily="34" charset="0"/>
              <a:buChar char="•"/>
              <a:defRPr/>
            </a:pPr>
            <a:r>
              <a:rPr lang="en-US" dirty="0"/>
              <a:t>Organizations can have standing to challenge actions that cause them direct injury. </a:t>
            </a:r>
          </a:p>
          <a:p>
            <a:pPr defTabSz="915040">
              <a:defRPr/>
            </a:pPr>
            <a:endParaRPr lang="en-US" dirty="0"/>
          </a:p>
          <a:p>
            <a:pPr marL="171450" indent="-171450" defTabSz="915040">
              <a:buFont typeface="Arial" panose="020B0604020202020204" pitchFamily="34" charset="0"/>
              <a:buChar char="•"/>
              <a:defRPr/>
            </a:pPr>
            <a:r>
              <a:rPr lang="en-US" dirty="0"/>
              <a:t>To have organizational standing, the claims must attempt to remedy a concrete and demonstrable injury to the organization’s activities. </a:t>
            </a:r>
          </a:p>
          <a:p>
            <a:pPr marL="0" indent="0" defTabSz="915040">
              <a:buFont typeface="Arial" panose="020B0604020202020204" pitchFamily="34" charset="0"/>
              <a:buNone/>
              <a:defRPr/>
            </a:pPr>
            <a:endParaRPr lang="en-US" dirty="0"/>
          </a:p>
          <a:p>
            <a:pPr marL="171450" indent="-171450" defTabSz="915040">
              <a:buFont typeface="Arial" panose="020B0604020202020204" pitchFamily="34" charset="0"/>
              <a:buChar char="•"/>
              <a:defRPr/>
            </a:pPr>
            <a:r>
              <a:rPr lang="en-US" dirty="0"/>
              <a:t>This is the standard from the Supreme Court decision in </a:t>
            </a:r>
            <a:r>
              <a:rPr lang="en-US" i="1" dirty="0"/>
              <a:t>Havens Realty Corporation v. Coleman</a:t>
            </a:r>
            <a:r>
              <a:rPr lang="en-US" dirty="0"/>
              <a:t>. In </a:t>
            </a:r>
            <a:r>
              <a:rPr lang="en-US" i="1" dirty="0"/>
              <a:t>Havens</a:t>
            </a:r>
            <a:r>
              <a:rPr lang="en-US" dirty="0"/>
              <a:t> the Supreme Court found that organizational “injury” can be shown based on either 1) a diversion of resources to identify or counteract the alleged unlawful action or 2) the action frustrates the organization’s mission. </a:t>
            </a:r>
            <a:endParaRPr lang="en-CA" dirty="0"/>
          </a:p>
          <a:p>
            <a:endParaRPr lang="en-US" dirty="0"/>
          </a:p>
          <a:p>
            <a:endParaRPr lang="en-US" dirty="0"/>
          </a:p>
        </p:txBody>
      </p:sp>
      <p:sp>
        <p:nvSpPr>
          <p:cNvPr id="4" name="Slide Number Placeholder 3"/>
          <p:cNvSpPr>
            <a:spLocks noGrp="1"/>
          </p:cNvSpPr>
          <p:nvPr>
            <p:ph type="sldNum" sz="quarter" idx="5"/>
          </p:nvPr>
        </p:nvSpPr>
        <p:spPr/>
        <p:txBody>
          <a:bodyPr/>
          <a:lstStyle/>
          <a:p>
            <a:fld id="{55D4807F-897D-874F-AC51-F7561B2B4AEB}" type="slidenum">
              <a:rPr lang="en-US" smtClean="0"/>
              <a:t>11</a:t>
            </a:fld>
            <a:endParaRPr lang="en-US"/>
          </a:p>
        </p:txBody>
      </p:sp>
    </p:spTree>
    <p:extLst>
      <p:ext uri="{BB962C8B-B14F-4D97-AF65-F5344CB8AC3E}">
        <p14:creationId xmlns:p14="http://schemas.microsoft.com/office/powerpoint/2010/main" val="1595082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CLASI overview</a:t>
            </a:r>
          </a:p>
          <a:p>
            <a:pPr marL="171570" indent="-171570">
              <a:buFont typeface="Arial" panose="020B0604020202020204" pitchFamily="34" charset="0"/>
              <a:buChar char="•"/>
            </a:pPr>
            <a:endParaRPr lang="en-US" dirty="0"/>
          </a:p>
          <a:p>
            <a:pPr marL="171570" indent="-171570">
              <a:buFont typeface="Arial" panose="020B0604020202020204" pitchFamily="34" charset="0"/>
              <a:buChar char="•"/>
            </a:pPr>
            <a:r>
              <a:rPr lang="en-US" dirty="0"/>
              <a:t>Summarize claims: </a:t>
            </a:r>
            <a:r>
              <a:rPr lang="en-US" sz="1200" kern="1200" dirty="0">
                <a:solidFill>
                  <a:schemeClr val="tx1"/>
                </a:solidFill>
                <a:effectLst/>
                <a:latin typeface="+mn-lt"/>
                <a:ea typeface="+mn-ea"/>
                <a:cs typeface="+mn-cs"/>
              </a:rPr>
              <a:t>In </a:t>
            </a:r>
            <a:r>
              <a:rPr lang="en-US" sz="1200" i="1" kern="1200" dirty="0">
                <a:solidFill>
                  <a:schemeClr val="tx1"/>
                </a:solidFill>
                <a:effectLst/>
                <a:latin typeface="+mn-lt"/>
                <a:ea typeface="+mn-ea"/>
                <a:cs typeface="+mn-cs"/>
              </a:rPr>
              <a:t>CLASI v. APER</a:t>
            </a:r>
            <a:r>
              <a:rPr lang="en-US" sz="1200" kern="1200" dirty="0">
                <a:solidFill>
                  <a:schemeClr val="tx1"/>
                </a:solidFill>
                <a:effectLst/>
                <a:latin typeface="+mn-lt"/>
                <a:ea typeface="+mn-ea"/>
                <a:cs typeface="+mn-cs"/>
              </a:rPr>
              <a:t>, we filed suit on behalf of the Delaware P&amp;A alleging the failure to provide special education and related services to students aged 18-22 incarcerated in Delaware.</a:t>
            </a:r>
            <a:endParaRPr lang="en-US" dirty="0"/>
          </a:p>
          <a:p>
            <a:pPr marL="171570" indent="-171570">
              <a:buFont typeface="Arial" panose="020B0604020202020204" pitchFamily="34" charset="0"/>
              <a:buChar char="•"/>
            </a:pPr>
            <a:endParaRPr lang="en-US" dirty="0"/>
          </a:p>
          <a:p>
            <a:pPr marL="171570" indent="-171570">
              <a:buFont typeface="Arial" panose="020B0604020202020204" pitchFamily="34" charset="0"/>
              <a:buChar char="•"/>
            </a:pPr>
            <a:r>
              <a:rPr lang="en-US" dirty="0"/>
              <a:t>Gagnon: “The most basic core components of explicit instruction (review, presentation, guided practice, corrections and feedback, independent practice, and weekly and monthly reviews) are missing at Groves at Young and Vaughn. This is not a surprise given that, for example, students on the West Side of Young have received only 30-45 minutes of “instruction” for 2-3 days per week.”</a:t>
            </a:r>
          </a:p>
          <a:p>
            <a:pPr marL="171570" indent="-171570">
              <a:buFont typeface="Arial" panose="020B0604020202020204" pitchFamily="34" charset="0"/>
              <a:buChar char="•"/>
            </a:pPr>
            <a:endParaRPr lang="en-US" dirty="0"/>
          </a:p>
          <a:p>
            <a:pPr marL="171570" indent="-171570">
              <a:buFont typeface="Arial" panose="020B0604020202020204" pitchFamily="34" charset="0"/>
              <a:buChar char="•"/>
            </a:pPr>
            <a:r>
              <a:rPr lang="en-US" dirty="0"/>
              <a:t>About 30 students failing to receive essentially any education at all at two facilities at any given time.</a:t>
            </a:r>
          </a:p>
          <a:p>
            <a:pPr marL="171570" indent="-171570">
              <a:buFont typeface="Arial" panose="020B0604020202020204" pitchFamily="34" charset="0"/>
              <a:buChar char="•"/>
            </a:pPr>
            <a:endParaRPr lang="en-US" dirty="0"/>
          </a:p>
          <a:p>
            <a:pPr marL="171570" indent="-171570">
              <a:buFont typeface="Arial" panose="020B0604020202020204" pitchFamily="34" charset="0"/>
              <a:buChar char="•"/>
            </a:pPr>
            <a:r>
              <a:rPr lang="en-US" dirty="0"/>
              <a:t>Guided self-study for the most part.</a:t>
            </a:r>
          </a:p>
          <a:p>
            <a:pPr marL="171570" indent="-171570">
              <a:buFont typeface="Arial" panose="020B0604020202020204" pitchFamily="34" charset="0"/>
              <a:buChar char="•"/>
            </a:pPr>
            <a:endParaRPr lang="en-US" dirty="0"/>
          </a:p>
          <a:p>
            <a:pPr marL="171570" indent="-171570">
              <a:buFont typeface="Arial" panose="020B0604020202020204" pitchFamily="34" charset="0"/>
              <a:buChar char="•"/>
            </a:pPr>
            <a:r>
              <a:rPr lang="en-US" dirty="0"/>
              <a:t>The Department of Education in Delaware was failing to provide nearly any education to </a:t>
            </a:r>
            <a:r>
              <a:rPr lang="en-US" b="0" dirty="0"/>
              <a:t>students with IEPs.</a:t>
            </a:r>
          </a:p>
          <a:p>
            <a:endParaRPr lang="en-US" dirty="0"/>
          </a:p>
          <a:p>
            <a:r>
              <a:rPr lang="en-US" b="1" dirty="0"/>
              <a:t>Associational standing</a:t>
            </a:r>
          </a:p>
          <a:p>
            <a:endParaRPr lang="en-US" b="1" dirty="0"/>
          </a:p>
          <a:p>
            <a:pPr marL="171570" indent="-171570">
              <a:buFont typeface="Arial" panose="020B0604020202020204" pitchFamily="34" charset="0"/>
              <a:buChar char="•"/>
            </a:pPr>
            <a:r>
              <a:rPr lang="en-US" dirty="0"/>
              <a:t>Plaintiff is the Delaware P&amp;A</a:t>
            </a:r>
          </a:p>
          <a:p>
            <a:pPr marL="171570" indent="-171570">
              <a:buFont typeface="Arial" panose="020B0604020202020204" pitchFamily="34" charset="0"/>
              <a:buChar char="•"/>
            </a:pPr>
            <a:endParaRPr lang="en-US" dirty="0"/>
          </a:p>
          <a:p>
            <a:pPr marL="171570" indent="-171570">
              <a:buFont typeface="Arial" panose="020B0604020202020204" pitchFamily="34" charset="0"/>
              <a:buChar char="•"/>
            </a:pPr>
            <a:r>
              <a:rPr lang="en-US" dirty="0"/>
              <a:t>Court found that CLASI has associational standing.</a:t>
            </a:r>
          </a:p>
          <a:p>
            <a:pPr marL="171570" indent="-171570">
              <a:buFont typeface="Arial" panose="020B0604020202020204" pitchFamily="34" charset="0"/>
              <a:buChar char="•"/>
            </a:pPr>
            <a:endParaRPr lang="en-US" dirty="0"/>
          </a:p>
          <a:p>
            <a:pPr marL="171570" indent="-171570">
              <a:buFont typeface="Arial" panose="020B0604020202020204" pitchFamily="34" charset="0"/>
              <a:buChar char="•"/>
            </a:pPr>
            <a:r>
              <a:rPr lang="en-US" dirty="0"/>
              <a:t>Court did not need to get to our arguments related to organizational standing.</a:t>
            </a:r>
          </a:p>
          <a:p>
            <a:endParaRPr lang="en-US" dirty="0"/>
          </a:p>
          <a:p>
            <a:pPr defTabSz="915040">
              <a:defRPr/>
            </a:pPr>
            <a:r>
              <a:rPr lang="en-US" b="1" dirty="0"/>
              <a:t>Status</a:t>
            </a:r>
          </a:p>
          <a:p>
            <a:endParaRPr lang="en-US" dirty="0"/>
          </a:p>
          <a:p>
            <a:pPr marL="171570" indent="-171570">
              <a:buFont typeface="Arial" panose="020B0604020202020204" pitchFamily="34" charset="0"/>
              <a:buChar char="•"/>
            </a:pPr>
            <a:r>
              <a:rPr lang="en-US" dirty="0"/>
              <a:t>The parties then went to mediation and I am happy to report that, in December, the Court entered a Consent Decree related to the provision of needed special education and related services to the students at issue.</a:t>
            </a:r>
          </a:p>
          <a:p>
            <a:endParaRPr lang="en-US" dirty="0"/>
          </a:p>
          <a:p>
            <a:pPr marL="171570" indent="-171570">
              <a:buFont typeface="Arial" panose="020B0604020202020204" pitchFamily="34" charset="0"/>
              <a:buChar char="•"/>
            </a:pPr>
            <a:r>
              <a:rPr lang="en-US" dirty="0"/>
              <a:t>That and other useful documents related to this and other cases we mentioned are on our website.</a:t>
            </a:r>
          </a:p>
          <a:p>
            <a:endParaRPr lang="en-US" dirty="0"/>
          </a:p>
          <a:p>
            <a:endParaRPr lang="en-US" dirty="0"/>
          </a:p>
        </p:txBody>
      </p:sp>
      <p:sp>
        <p:nvSpPr>
          <p:cNvPr id="4" name="Slide Number Placeholder 3"/>
          <p:cNvSpPr>
            <a:spLocks noGrp="1"/>
          </p:cNvSpPr>
          <p:nvPr>
            <p:ph type="sldNum" sz="quarter" idx="5"/>
          </p:nvPr>
        </p:nvSpPr>
        <p:spPr/>
        <p:txBody>
          <a:bodyPr/>
          <a:lstStyle/>
          <a:p>
            <a:fld id="{55D4807F-897D-874F-AC51-F7561B2B4AEB}" type="slidenum">
              <a:rPr lang="en-US" smtClean="0"/>
              <a:t>12</a:t>
            </a:fld>
            <a:endParaRPr lang="en-US"/>
          </a:p>
        </p:txBody>
      </p:sp>
    </p:spTree>
    <p:extLst>
      <p:ext uri="{BB962C8B-B14F-4D97-AF65-F5344CB8AC3E}">
        <p14:creationId xmlns:p14="http://schemas.microsoft.com/office/powerpoint/2010/main" val="1077308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defTabSz="915040">
              <a:buFont typeface="Arial" panose="020B0604020202020204" pitchFamily="34" charset="0"/>
              <a:buChar char="•"/>
              <a:defRPr/>
            </a:pPr>
            <a:r>
              <a:rPr lang="en-US" b="0" dirty="0"/>
              <a:t>Organizational and associational standing are not without their risks, however. </a:t>
            </a:r>
          </a:p>
          <a:p>
            <a:pPr marL="171450" indent="-171450" defTabSz="915040">
              <a:buFont typeface="Arial" panose="020B0604020202020204" pitchFamily="34" charset="0"/>
              <a:buChar char="•"/>
              <a:defRPr/>
            </a:pPr>
            <a:endParaRPr lang="en-US" b="0" dirty="0"/>
          </a:p>
          <a:p>
            <a:pPr marL="171450" marR="0" lvl="0" indent="-171450" algn="l" defTabSz="91504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First, </a:t>
            </a:r>
            <a:r>
              <a:rPr lang="en-US" b="0" dirty="0">
                <a:highlight>
                  <a:srgbClr val="FFFF00"/>
                </a:highlight>
              </a:rPr>
              <a:t>courts have not universally found that P&amp;As have standing (First, Fifth, and Eighth Circuits have rejected P&amp;A standing). </a:t>
            </a:r>
          </a:p>
          <a:p>
            <a:pPr marL="171450" marR="0" lvl="0" indent="-171450" algn="l" defTabSz="91504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dirty="0"/>
          </a:p>
          <a:p>
            <a:pPr marL="171450" indent="-171450">
              <a:buFont typeface="Arial" panose="020B0604020202020204" pitchFamily="34" charset="0"/>
              <a:buChar char="•"/>
            </a:pPr>
            <a:r>
              <a:rPr lang="en-US" b="0" dirty="0"/>
              <a:t>Second, recent Supreme Court opinions have showcased the Court’s (or at least some Justices’) antipathy to both organizational and associational standing doctrines.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FDA v. Alliance for Hippocratic Medicine</a:t>
            </a:r>
            <a:r>
              <a:rPr lang="en-US" dirty="0"/>
              <a:t>, 602 U.S. 367 (2024):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Justice Kavanaugh, for a unanimous court, held that spending money to gather information and advocate against the defendant’s actions alone is not sufficient to establish organizational standing, and underscored that “</a:t>
            </a:r>
            <a:r>
              <a:rPr lang="en-US" sz="1200" i="1" kern="1200" dirty="0">
                <a:solidFill>
                  <a:schemeClr val="tx1"/>
                </a:solidFill>
                <a:effectLst/>
                <a:latin typeface="+mn-lt"/>
                <a:ea typeface="+mn-ea"/>
                <a:cs typeface="+mn-cs"/>
              </a:rPr>
              <a:t>Havens </a:t>
            </a:r>
            <a:r>
              <a:rPr lang="en-US" sz="1200" kern="1200" dirty="0">
                <a:solidFill>
                  <a:schemeClr val="tx1"/>
                </a:solidFill>
                <a:effectLst/>
                <a:latin typeface="+mn-lt"/>
                <a:ea typeface="+mn-ea"/>
                <a:cs typeface="+mn-cs"/>
              </a:rPr>
              <a:t>was an unusual case, and this Court has been careful not to extend the </a:t>
            </a:r>
            <a:r>
              <a:rPr lang="en-US" sz="1200" i="1" kern="1200" dirty="0">
                <a:solidFill>
                  <a:schemeClr val="tx1"/>
                </a:solidFill>
                <a:effectLst/>
                <a:latin typeface="+mn-lt"/>
                <a:ea typeface="+mn-ea"/>
                <a:cs typeface="+mn-cs"/>
              </a:rPr>
              <a:t>Havens </a:t>
            </a:r>
            <a:r>
              <a:rPr lang="en-US" sz="1200" kern="1200" dirty="0">
                <a:solidFill>
                  <a:schemeClr val="tx1"/>
                </a:solidFill>
                <a:effectLst/>
                <a:latin typeface="+mn-lt"/>
                <a:ea typeface="+mn-ea"/>
                <a:cs typeface="+mn-cs"/>
              </a:rPr>
              <a:t>holding beyond its context.” The Court further noted that the plaintiff in </a:t>
            </a:r>
            <a:r>
              <a:rPr lang="en-US" sz="1200" i="1" kern="1200" dirty="0">
                <a:solidFill>
                  <a:schemeClr val="tx1"/>
                </a:solidFill>
                <a:effectLst/>
                <a:latin typeface="+mn-lt"/>
                <a:ea typeface="+mn-ea"/>
                <a:cs typeface="+mn-cs"/>
              </a:rPr>
              <a:t>Havens</a:t>
            </a:r>
            <a:r>
              <a:rPr lang="en-US" sz="1200" kern="1200" dirty="0">
                <a:solidFill>
                  <a:schemeClr val="tx1"/>
                </a:solidFill>
                <a:effectLst/>
                <a:latin typeface="+mn-lt"/>
                <a:ea typeface="+mn-ea"/>
                <a:cs typeface="+mn-cs"/>
              </a:rPr>
              <a:t> was both an “issue-advocacy organization” and “operated a housing counseling service.” </a:t>
            </a:r>
            <a:r>
              <a:rPr lang="en-US" sz="1200" i="1" kern="1200" dirty="0">
                <a:solidFill>
                  <a:schemeClr val="tx1"/>
                </a:solidFill>
                <a:effectLst/>
                <a:latin typeface="+mn-lt"/>
                <a:ea typeface="+mn-ea"/>
                <a:cs typeface="+mn-cs"/>
              </a:rPr>
              <a:t>Id. </a:t>
            </a:r>
            <a:r>
              <a:rPr lang="en-US" sz="1200" kern="1200" dirty="0">
                <a:solidFill>
                  <a:schemeClr val="tx1"/>
                </a:solidFill>
                <a:effectLst/>
                <a:latin typeface="+mn-lt"/>
                <a:ea typeface="+mn-ea"/>
                <a:cs typeface="+mn-cs"/>
              </a:rPr>
              <a:t>at</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395. Defendant’s actions “directly affected and interfered with [plaintiff’s] core business activities” by impairing its ability to provide counseling and referral services. </a:t>
            </a:r>
            <a:r>
              <a:rPr lang="en-US" sz="1200" i="1" kern="1200" dirty="0">
                <a:solidFill>
                  <a:schemeClr val="tx1"/>
                </a:solidFill>
                <a:effectLst/>
                <a:latin typeface="+mn-lt"/>
                <a:ea typeface="+mn-ea"/>
                <a:cs typeface="+mn-cs"/>
              </a:rPr>
              <a:t>Id.</a:t>
            </a:r>
            <a:r>
              <a:rPr lang="en-US" sz="1200" kern="1200" dirty="0">
                <a:solidFill>
                  <a:schemeClr val="tx1"/>
                </a:solidFill>
                <a:effectLst/>
                <a:latin typeface="+mn-lt"/>
                <a:ea typeface="+mn-ea"/>
                <a:cs typeface="+mn-cs"/>
              </a:rPr>
              <a:t> The Court contrasted that injury with what was alleged in </a:t>
            </a:r>
            <a:r>
              <a:rPr lang="en-US" sz="1200" i="1" kern="1200" dirty="0">
                <a:solidFill>
                  <a:schemeClr val="tx1"/>
                </a:solidFill>
                <a:effectLst/>
                <a:latin typeface="+mn-lt"/>
                <a:ea typeface="+mn-ea"/>
                <a:cs typeface="+mn-cs"/>
              </a:rPr>
              <a:t>Alliance for Hippocratic Medicine</a:t>
            </a:r>
            <a:r>
              <a:rPr lang="en-US" sz="1200" kern="1200" dirty="0">
                <a:solidFill>
                  <a:schemeClr val="tx1"/>
                </a:solidFill>
                <a:effectLst/>
                <a:latin typeface="+mn-lt"/>
                <a:ea typeface="+mn-ea"/>
                <a:cs typeface="+mn-cs"/>
              </a:rPr>
              <a:t>, where “FDA’s actions relaxing regulation of mifepristone have not imposed any similar impediment to the medical associations’ advocacy business.” </a:t>
            </a:r>
            <a:r>
              <a:rPr lang="en-US" sz="1200" i="1" kern="1200" dirty="0">
                <a:solidFill>
                  <a:schemeClr val="tx1"/>
                </a:solidFill>
                <a:effectLst/>
                <a:latin typeface="+mn-lt"/>
                <a:ea typeface="+mn-ea"/>
                <a:cs typeface="+mn-cs"/>
              </a:rPr>
              <a:t>Id.</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Justice Thomas’ concurrence urged the Court to reconsider the constitutionality of associational standing. He also stated that associational standing is an end run around satisfying the class action requirements in Rule 23.</a:t>
            </a:r>
            <a:endParaRPr lang="en-US" b="0" dirty="0"/>
          </a:p>
          <a:p>
            <a:pPr marL="171450" indent="-171450">
              <a:buFont typeface="Arial" panose="020B0604020202020204" pitchFamily="34" charset="0"/>
              <a:buChar char="•"/>
            </a:pPr>
            <a:endParaRPr lang="en-US" b="0" dirty="0">
              <a:highlight>
                <a:srgbClr val="FFFF00"/>
              </a:high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We are hopeful that the Courts won’t further unwind these important doctrines, but we urge you to consider these risks when deciding whether to pursue associational or organizational standing in your systemic litigation case. </a:t>
            </a:r>
          </a:p>
          <a:p>
            <a:pPr marL="171450" indent="-171450">
              <a:buFont typeface="Arial" panose="020B0604020202020204" pitchFamily="34" charset="0"/>
              <a:buChar char="•"/>
            </a:pPr>
            <a:endParaRPr lang="en-US" b="0" dirty="0"/>
          </a:p>
          <a:p>
            <a:endParaRPr lang="en-US" dirty="0"/>
          </a:p>
        </p:txBody>
      </p:sp>
      <p:sp>
        <p:nvSpPr>
          <p:cNvPr id="4" name="Slide Number Placeholder 3"/>
          <p:cNvSpPr>
            <a:spLocks noGrp="1"/>
          </p:cNvSpPr>
          <p:nvPr>
            <p:ph type="sldNum" sz="quarter" idx="5"/>
          </p:nvPr>
        </p:nvSpPr>
        <p:spPr/>
        <p:txBody>
          <a:bodyPr/>
          <a:lstStyle/>
          <a:p>
            <a:fld id="{55D4807F-897D-874F-AC51-F7561B2B4AEB}" type="slidenum">
              <a:rPr lang="en-US" smtClean="0"/>
              <a:t>13</a:t>
            </a:fld>
            <a:endParaRPr lang="en-US"/>
          </a:p>
        </p:txBody>
      </p:sp>
    </p:spTree>
    <p:extLst>
      <p:ext uri="{BB962C8B-B14F-4D97-AF65-F5344CB8AC3E}">
        <p14:creationId xmlns:p14="http://schemas.microsoft.com/office/powerpoint/2010/main" val="4165264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Most common way to litigate a systemic suit is through a class action. This is not a simple process - it takes time and has the potential for many contentious fights. You will need to satisfy several requirements. We will only provide a basic overview of certain key requirements here.</a:t>
            </a:r>
          </a:p>
          <a:p>
            <a:endParaRPr lang="en-US" b="0" dirty="0"/>
          </a:p>
          <a:p>
            <a:pPr marL="171450" indent="-171450">
              <a:buFont typeface="Arial" panose="020B0604020202020204" pitchFamily="34" charset="0"/>
              <a:buChar char="•"/>
            </a:pPr>
            <a:r>
              <a:rPr lang="en-US" b="0" dirty="0"/>
              <a:t>Rule 23 of the Federal Rules of Civil Procedure is the rule that guides a class action. </a:t>
            </a:r>
          </a:p>
          <a:p>
            <a:endParaRPr lang="en-US" dirty="0"/>
          </a:p>
          <a:p>
            <a:pPr marL="171450" indent="-171450">
              <a:buFont typeface="Arial" panose="020B0604020202020204" pitchFamily="34" charset="0"/>
              <a:buChar char="•"/>
            </a:pPr>
            <a:r>
              <a:rPr lang="en-US" dirty="0"/>
              <a:t>Under Rule 23(a), you need to show </a:t>
            </a:r>
            <a:r>
              <a:rPr lang="en-US" b="1" dirty="0"/>
              <a:t>numerosity</a:t>
            </a:r>
            <a:r>
              <a:rPr lang="en-US" dirty="0"/>
              <a:t>—enough people so that joinder would not work, </a:t>
            </a:r>
            <a:r>
              <a:rPr lang="en-US" b="1" dirty="0"/>
              <a:t>commonality </a:t>
            </a:r>
            <a:r>
              <a:rPr lang="en-US" dirty="0"/>
              <a:t>- more about that in a minute, </a:t>
            </a:r>
            <a:r>
              <a:rPr lang="en-US" b="1" dirty="0"/>
              <a:t>typicality</a:t>
            </a:r>
            <a:r>
              <a:rPr lang="en-US" dirty="0"/>
              <a:t>—the claims of the class representatives are typical of the class, and </a:t>
            </a:r>
            <a:r>
              <a:rPr lang="en-US" b="1" dirty="0"/>
              <a:t>adequate representation</a:t>
            </a:r>
            <a:r>
              <a:rPr lang="en-US" dirty="0"/>
              <a:t>—that is of both the class representatives and the attorneys. </a:t>
            </a:r>
          </a:p>
          <a:p>
            <a:endParaRPr lang="en-US" dirty="0"/>
          </a:p>
          <a:p>
            <a:pPr marL="171450" indent="-171450" defTabSz="915040">
              <a:buFont typeface="Arial" panose="020B0604020202020204" pitchFamily="34" charset="0"/>
              <a:buChar char="•"/>
              <a:defRPr/>
            </a:pPr>
            <a:r>
              <a:rPr lang="en-US" b="0" u="none" dirty="0"/>
              <a:t>In terms of numerosity, in systemic special education litigation, we are often talking about </a:t>
            </a:r>
            <a:r>
              <a:rPr lang="en-US" dirty="0"/>
              <a:t>40 or more people.  As few as 15 people has been held to be sufficient for numerosity. Note that most classes in systemic special education cases will be dynamic because students are often moving classrooms or grades or schools. In our two jail related cases, </a:t>
            </a:r>
            <a:r>
              <a:rPr lang="en-US" i="1" dirty="0"/>
              <a:t>Charles H. </a:t>
            </a:r>
            <a:r>
              <a:rPr lang="en-US" dirty="0"/>
              <a:t>and </a:t>
            </a:r>
            <a:r>
              <a:rPr lang="en-US" i="1" dirty="0"/>
              <a:t>CLASI</a:t>
            </a:r>
            <a:r>
              <a:rPr lang="en-US" dirty="0"/>
              <a:t>, people are also particularly transient. People will go in and come out. This reality helps you to meet the numerosity requirement.</a:t>
            </a:r>
          </a:p>
          <a:p>
            <a:endParaRPr lang="en-US" dirty="0"/>
          </a:p>
          <a:p>
            <a:endParaRPr lang="en-US" dirty="0"/>
          </a:p>
        </p:txBody>
      </p:sp>
      <p:sp>
        <p:nvSpPr>
          <p:cNvPr id="4" name="Slide Number Placeholder 3"/>
          <p:cNvSpPr>
            <a:spLocks noGrp="1"/>
          </p:cNvSpPr>
          <p:nvPr>
            <p:ph type="sldNum" sz="quarter" idx="5"/>
          </p:nvPr>
        </p:nvSpPr>
        <p:spPr/>
        <p:txBody>
          <a:bodyPr/>
          <a:lstStyle/>
          <a:p>
            <a:fld id="{55D4807F-897D-874F-AC51-F7561B2B4AEB}" type="slidenum">
              <a:rPr lang="en-US" smtClean="0"/>
              <a:t>14</a:t>
            </a:fld>
            <a:endParaRPr lang="en-US"/>
          </a:p>
        </p:txBody>
      </p:sp>
    </p:spTree>
    <p:extLst>
      <p:ext uri="{BB962C8B-B14F-4D97-AF65-F5344CB8AC3E}">
        <p14:creationId xmlns:p14="http://schemas.microsoft.com/office/powerpoint/2010/main" val="14326649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Commonality </a:t>
            </a:r>
            <a:r>
              <a:rPr lang="en-US" b="0" dirty="0"/>
              <a:t>is often the crux of the dispute.</a:t>
            </a:r>
            <a:r>
              <a:rPr lang="en-US" b="1" dirty="0"/>
              <a:t> </a:t>
            </a:r>
            <a:r>
              <a:rPr lang="en-US" b="0" dirty="0"/>
              <a:t>Here, </a:t>
            </a:r>
            <a:r>
              <a:rPr lang="en-US" i="1" dirty="0"/>
              <a:t>Wal-Mart v. Dukes</a:t>
            </a:r>
            <a:r>
              <a:rPr lang="en-US" dirty="0"/>
              <a:t> is the key case from the Supreme Court.</a:t>
            </a:r>
          </a:p>
          <a:p>
            <a:endParaRPr lang="en-US" dirty="0"/>
          </a:p>
          <a:p>
            <a:r>
              <a:rPr lang="en-US" b="1" i="1" dirty="0"/>
              <a:t>Wal-Mart</a:t>
            </a:r>
          </a:p>
          <a:p>
            <a:endParaRPr lang="en-US" dirty="0"/>
          </a:p>
          <a:p>
            <a:pPr marL="171570" indent="-171570">
              <a:buFont typeface="Arial" panose="020B0604020202020204" pitchFamily="34" charset="0"/>
              <a:buChar char="•"/>
            </a:pPr>
            <a:r>
              <a:rPr lang="en-US" dirty="0"/>
              <a:t>Five named plaintiffs, representing a group of </a:t>
            </a:r>
            <a:r>
              <a:rPr lang="en-US" b="1" dirty="0"/>
              <a:t>1.5 million </a:t>
            </a:r>
            <a:r>
              <a:rPr lang="en-US" dirty="0"/>
              <a:t>current or former female Wal-Mart employees, alleged that the company discriminated against them on the basis of their gender by denying them equal pay or promotions.</a:t>
            </a:r>
          </a:p>
          <a:p>
            <a:endParaRPr lang="en-US" dirty="0"/>
          </a:p>
          <a:p>
            <a:pPr marL="171570" indent="-171570">
              <a:buFont typeface="Arial" panose="020B0604020202020204" pitchFamily="34" charset="0"/>
              <a:buChar char="•"/>
            </a:pPr>
            <a:r>
              <a:rPr lang="en-US" dirty="0"/>
              <a:t>No express corporate policy against the advancement of women</a:t>
            </a:r>
          </a:p>
          <a:p>
            <a:pPr marL="171570" indent="-171570">
              <a:buFont typeface="Arial" panose="020B0604020202020204" pitchFamily="34" charset="0"/>
              <a:buChar char="•"/>
            </a:pPr>
            <a:endParaRPr lang="en-US" dirty="0"/>
          </a:p>
          <a:p>
            <a:pPr marL="171570" indent="-171570">
              <a:buFont typeface="Arial" panose="020B0604020202020204" pitchFamily="34" charset="0"/>
              <a:buChar char="•"/>
            </a:pPr>
            <a:r>
              <a:rPr lang="en-US" dirty="0"/>
              <a:t>Alleged a “strong and uniform corporate culture” which permitted bias against women to infect discretionary decision-making of managers.</a:t>
            </a:r>
          </a:p>
          <a:p>
            <a:pPr marL="171570" indent="-171570">
              <a:buFont typeface="Arial" panose="020B0604020202020204" pitchFamily="34" charset="0"/>
              <a:buChar char="•"/>
            </a:pPr>
            <a:endParaRPr lang="en-US" dirty="0"/>
          </a:p>
          <a:p>
            <a:pPr marL="171570" indent="-171570">
              <a:buFont typeface="Arial" panose="020B0604020202020204" pitchFamily="34" charset="0"/>
              <a:buChar char="•"/>
            </a:pPr>
            <a:r>
              <a:rPr lang="en-US" dirty="0"/>
              <a:t>Supreme Court stated that “[r]</a:t>
            </a:r>
            <a:r>
              <a:rPr lang="en-US" dirty="0" err="1"/>
              <a:t>espondents</a:t>
            </a:r>
            <a:r>
              <a:rPr lang="en-US" dirty="0"/>
              <a:t> have not identified a common mode of exercising discretion that pervades the entire company.”</a:t>
            </a:r>
          </a:p>
          <a:p>
            <a:pPr marL="171570" indent="-171570">
              <a:buFont typeface="Arial" panose="020B0604020202020204" pitchFamily="34" charset="0"/>
              <a:buChar char="•"/>
            </a:pPr>
            <a:endParaRPr lang="en-US" dirty="0"/>
          </a:p>
          <a:p>
            <a:pPr marL="171570" indent="-171570">
              <a:buFont typeface="Arial" panose="020B0604020202020204" pitchFamily="34" charset="0"/>
              <a:buChar char="•"/>
            </a:pPr>
            <a:r>
              <a:rPr lang="en-US" dirty="0"/>
              <a:t>The Court explained that they lacked “some glue holding the alleged reasons for all those [subjective] decisions together,” thus failing to “produce a common answer to the crucial question why was [each employee] disfavored.”</a:t>
            </a:r>
          </a:p>
          <a:p>
            <a:pPr marL="0" indent="0">
              <a:buFont typeface="Arial" panose="020B0604020202020204" pitchFamily="34" charset="0"/>
              <a:buNone/>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5D4807F-897D-874F-AC51-F7561B2B4AEB}" type="slidenum">
              <a:rPr lang="en-US" smtClean="0"/>
              <a:t>15</a:t>
            </a:fld>
            <a:endParaRPr lang="en-US"/>
          </a:p>
        </p:txBody>
      </p:sp>
    </p:spTree>
    <p:extLst>
      <p:ext uri="{BB962C8B-B14F-4D97-AF65-F5344CB8AC3E}">
        <p14:creationId xmlns:p14="http://schemas.microsoft.com/office/powerpoint/2010/main" val="2242410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5843" y="914400"/>
            <a:ext cx="8417176" cy="3939540"/>
          </a:xfrm>
          <a:prstGeom prst="rect">
            <a:avLst/>
          </a:prstGeom>
          <a:noFill/>
        </p:spPr>
        <p:txBody>
          <a:bodyPr wrap="none">
            <a:spAutoFit/>
          </a:bodyPr>
          <a:lstStyle/>
          <a:p>
            <a:pPr algn="ctr">
              <a:defRPr sz="5000" b="1">
                <a:solidFill>
                  <a:srgbClr val="000000"/>
                </a:solidFill>
                <a:latin typeface="Calibri"/>
              </a:defRPr>
            </a:pPr>
            <a:r>
              <a:rPr lang="en-US" dirty="0"/>
              <a:t>Integrating Special Education,</a:t>
            </a:r>
          </a:p>
          <a:p>
            <a:pPr algn="ctr">
              <a:defRPr sz="5000" b="1">
                <a:solidFill>
                  <a:srgbClr val="000000"/>
                </a:solidFill>
                <a:latin typeface="Calibri"/>
              </a:defRPr>
            </a:pPr>
            <a:r>
              <a:rPr lang="en-US" dirty="0"/>
              <a:t>Medicaid, and Civil Rights</a:t>
            </a:r>
          </a:p>
          <a:p>
            <a:pPr algn="ctr">
              <a:defRPr sz="5000" b="1">
                <a:solidFill>
                  <a:srgbClr val="000000"/>
                </a:solidFill>
                <a:latin typeface="Calibri"/>
              </a:defRPr>
            </a:pPr>
            <a:r>
              <a:rPr lang="en-US" dirty="0"/>
              <a:t>Litigation for Maximum Impact</a:t>
            </a:r>
          </a:p>
          <a:p>
            <a:pPr algn="ctr">
              <a:defRPr sz="5000" b="1">
                <a:solidFill>
                  <a:srgbClr val="000000"/>
                </a:solidFill>
                <a:latin typeface="Calibri"/>
              </a:defRPr>
            </a:pPr>
            <a:r>
              <a:rPr lang="en-US" dirty="0"/>
              <a:t>In Schools and the </a:t>
            </a:r>
          </a:p>
          <a:p>
            <a:pPr algn="ctr">
              <a:defRPr sz="5000" b="1">
                <a:solidFill>
                  <a:srgbClr val="000000"/>
                </a:solidFill>
                <a:latin typeface="Calibri"/>
              </a:defRPr>
            </a:pPr>
            <a:r>
              <a:rPr lang="en-US" dirty="0"/>
              <a:t>Carceral Setting</a:t>
            </a:r>
            <a:endParaRPr dirty="0"/>
          </a:p>
        </p:txBody>
      </p:sp>
      <p:sp>
        <p:nvSpPr>
          <p:cNvPr id="4" name="TextBox 3"/>
          <p:cNvSpPr txBox="1"/>
          <p:nvPr/>
        </p:nvSpPr>
        <p:spPr>
          <a:xfrm>
            <a:off x="747524" y="5149790"/>
            <a:ext cx="7648952" cy="400110"/>
          </a:xfrm>
          <a:prstGeom prst="rect">
            <a:avLst/>
          </a:prstGeom>
          <a:noFill/>
        </p:spPr>
        <p:txBody>
          <a:bodyPr wrap="none">
            <a:spAutoFit/>
          </a:bodyPr>
          <a:lstStyle/>
          <a:p>
            <a:pPr algn="ctr">
              <a:defRPr sz="2000">
                <a:solidFill>
                  <a:srgbClr val="003366"/>
                </a:solidFill>
                <a:latin typeface="Calibri"/>
              </a:defRPr>
            </a:pPr>
            <a:r>
              <a:rPr lang="en-US" b="1" dirty="0"/>
              <a:t>Martin Cirkiel</a:t>
            </a:r>
            <a:r>
              <a:rPr lang="en-US" dirty="0"/>
              <a:t> | Attorney/LMSW-AP      </a:t>
            </a:r>
            <a:r>
              <a:rPr lang="en-US" b="1" dirty="0"/>
              <a:t>Robin S. Petty </a:t>
            </a:r>
            <a:r>
              <a:rPr lang="en-US" dirty="0"/>
              <a:t>| Advocate/LMSW</a:t>
            </a:r>
            <a:endParaRPr dirty="0"/>
          </a:p>
        </p:txBody>
      </p:sp>
      <p:sp>
        <p:nvSpPr>
          <p:cNvPr id="5" name="Rectangle 4"/>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58F175AB-545E-6294-8DC6-4433615F6759}"/>
              </a:ext>
            </a:extLst>
          </p:cNvPr>
          <p:cNvSpPr txBox="1"/>
          <p:nvPr/>
        </p:nvSpPr>
        <p:spPr>
          <a:xfrm>
            <a:off x="231354" y="5483800"/>
            <a:ext cx="7746045" cy="400110"/>
          </a:xfrm>
          <a:prstGeom prst="rect">
            <a:avLst/>
          </a:prstGeom>
          <a:noFill/>
        </p:spPr>
        <p:txBody>
          <a:bodyPr wrap="square">
            <a:spAutoFit/>
          </a:bodyPr>
          <a:lstStyle/>
          <a:p>
            <a:pPr algn="ctr">
              <a:defRPr sz="2000">
                <a:solidFill>
                  <a:srgbClr val="003366"/>
                </a:solidFill>
                <a:latin typeface="Calibri"/>
              </a:defRPr>
            </a:pPr>
            <a:r>
              <a:rPr lang="en-US" b="1" dirty="0"/>
              <a:t>Zenia Sanchez Fuentes</a:t>
            </a:r>
            <a:r>
              <a:rPr lang="en-US" dirty="0"/>
              <a:t> | Attorney         </a:t>
            </a:r>
            <a:r>
              <a:rPr lang="en-US" b="1" dirty="0"/>
              <a:t>Jaclyn Deitch</a:t>
            </a:r>
            <a:r>
              <a:rPr lang="en-US" dirty="0"/>
              <a:t>| Attorney</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3891A-E60D-F7AF-A3B3-45AFF15F65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868AE52-72C0-A3C6-B2F8-A28F5C369520}"/>
              </a:ext>
            </a:extLst>
          </p:cNvPr>
          <p:cNvSpPr txBox="1"/>
          <p:nvPr/>
        </p:nvSpPr>
        <p:spPr>
          <a:xfrm>
            <a:off x="0" y="833552"/>
            <a:ext cx="9144000" cy="1631216"/>
          </a:xfrm>
          <a:prstGeom prst="rect">
            <a:avLst/>
          </a:prstGeom>
          <a:noFill/>
        </p:spPr>
        <p:txBody>
          <a:bodyPr wrap="square">
            <a:spAutoFit/>
          </a:bodyPr>
          <a:lstStyle/>
          <a:p>
            <a:pPr algn="ctr">
              <a:defRPr sz="5000" b="1">
                <a:solidFill>
                  <a:srgbClr val="000000"/>
                </a:solidFill>
                <a:latin typeface="Calibri"/>
              </a:defRPr>
            </a:pPr>
            <a:r>
              <a:rPr lang="en-CA" b="1" dirty="0">
                <a:latin typeface="Calibri" panose="020F0502020204030204" pitchFamily="34" charset="0"/>
                <a:ea typeface="Verdana" panose="020B0604030504040204" pitchFamily="34" charset="0"/>
                <a:cs typeface="Calibri" panose="020F0502020204030204" pitchFamily="34" charset="0"/>
              </a:rPr>
              <a:t>Associational Standing: </a:t>
            </a:r>
            <a:br>
              <a:rPr lang="en-CA" b="1" dirty="0">
                <a:latin typeface="Calibri" panose="020F0502020204030204" pitchFamily="34" charset="0"/>
                <a:ea typeface="Verdana" panose="020B0604030504040204" pitchFamily="34" charset="0"/>
                <a:cs typeface="Calibri" panose="020F0502020204030204" pitchFamily="34" charset="0"/>
              </a:rPr>
            </a:br>
            <a:r>
              <a:rPr lang="en-CA" b="1" dirty="0">
                <a:latin typeface="Calibri" panose="020F0502020204030204" pitchFamily="34" charset="0"/>
                <a:ea typeface="Verdana" panose="020B0604030504040204" pitchFamily="34" charset="0"/>
                <a:cs typeface="Calibri" panose="020F0502020204030204" pitchFamily="34" charset="0"/>
              </a:rPr>
              <a:t>The </a:t>
            </a:r>
            <a:r>
              <a:rPr lang="en-CA" b="1" i="1" dirty="0">
                <a:latin typeface="Calibri" panose="020F0502020204030204" pitchFamily="34" charset="0"/>
                <a:ea typeface="Verdana" panose="020B0604030504040204" pitchFamily="34" charset="0"/>
                <a:cs typeface="Calibri" panose="020F0502020204030204" pitchFamily="34" charset="0"/>
              </a:rPr>
              <a:t>Hunt</a:t>
            </a:r>
            <a:r>
              <a:rPr lang="en-CA" b="1" dirty="0">
                <a:latin typeface="Calibri" panose="020F0502020204030204" pitchFamily="34" charset="0"/>
                <a:ea typeface="Verdana" panose="020B0604030504040204" pitchFamily="34" charset="0"/>
                <a:cs typeface="Calibri" panose="020F0502020204030204" pitchFamily="34" charset="0"/>
              </a:rPr>
              <a:t> Test</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16751200-1B56-7F21-B537-2BBB128359EE}"/>
              </a:ext>
            </a:extLst>
          </p:cNvPr>
          <p:cNvSpPr txBox="1"/>
          <p:nvPr/>
        </p:nvSpPr>
        <p:spPr>
          <a:xfrm>
            <a:off x="1052188" y="2580734"/>
            <a:ext cx="7315200" cy="2785378"/>
          </a:xfrm>
          <a:prstGeom prst="rect">
            <a:avLst/>
          </a:prstGeom>
          <a:noFill/>
        </p:spPr>
        <p:txBody>
          <a:bodyPr wrap="square">
            <a:spAutoFit/>
          </a:bodyPr>
          <a:lstStyle/>
          <a:p>
            <a:pPr marL="457200" indent="-457200">
              <a:buAutoNum type="arabicPeriod"/>
            </a:pPr>
            <a:r>
              <a:rPr lang="en-CA" sz="2500" dirty="0">
                <a:latin typeface="Calibri" panose="020F0502020204030204" pitchFamily="34" charset="0"/>
                <a:ea typeface="Verdana" panose="020B0604030504040204" pitchFamily="34" charset="0"/>
                <a:cs typeface="Calibri" panose="020F0502020204030204" pitchFamily="34" charset="0"/>
              </a:rPr>
              <a:t>Members would otherwise have standing to sue in their own right;</a:t>
            </a:r>
          </a:p>
          <a:p>
            <a:pPr marL="457200" indent="-457200">
              <a:buAutoNum type="arabicPeriod"/>
            </a:pPr>
            <a:r>
              <a:rPr lang="en-CA" sz="2500" dirty="0">
                <a:latin typeface="Calibri" panose="020F0502020204030204" pitchFamily="34" charset="0"/>
                <a:ea typeface="Verdana" panose="020B0604030504040204" pitchFamily="34" charset="0"/>
                <a:cs typeface="Calibri" panose="020F0502020204030204" pitchFamily="34" charset="0"/>
              </a:rPr>
              <a:t>Interests the association seeks to protect are germane to the association’s purpose; and </a:t>
            </a:r>
          </a:p>
          <a:p>
            <a:pPr marL="457200" indent="-457200">
              <a:buAutoNum type="arabicPeriod"/>
            </a:pPr>
            <a:r>
              <a:rPr lang="en-CA" sz="2500" dirty="0">
                <a:latin typeface="Calibri" panose="020F0502020204030204" pitchFamily="34" charset="0"/>
                <a:ea typeface="Verdana" panose="020B0604030504040204" pitchFamily="34" charset="0"/>
                <a:cs typeface="Calibri" panose="020F0502020204030204" pitchFamily="34" charset="0"/>
              </a:rPr>
              <a:t>Neither the claim asserted nor the relief requested require the participation of individual members in the lawsuit</a:t>
            </a:r>
          </a:p>
        </p:txBody>
      </p:sp>
      <p:sp>
        <p:nvSpPr>
          <p:cNvPr id="4" name="TextBox 3">
            <a:extLst>
              <a:ext uri="{FF2B5EF4-FFF2-40B4-BE49-F238E27FC236}">
                <a16:creationId xmlns:a16="http://schemas.microsoft.com/office/drawing/2014/main" id="{A77B7E87-902E-C9F7-4423-CE6A4D510352}"/>
              </a:ext>
            </a:extLst>
          </p:cNvPr>
          <p:cNvSpPr txBox="1"/>
          <p:nvPr/>
        </p:nvSpPr>
        <p:spPr>
          <a:xfrm>
            <a:off x="1494300" y="5366112"/>
            <a:ext cx="6155403" cy="707886"/>
          </a:xfrm>
          <a:prstGeom prst="rect">
            <a:avLst/>
          </a:prstGeom>
          <a:noFill/>
        </p:spPr>
        <p:txBody>
          <a:bodyPr wrap="none">
            <a:spAutoFit/>
          </a:bodyPr>
          <a:lstStyle/>
          <a:p>
            <a:pPr algn="ctr"/>
            <a:r>
              <a:rPr lang="en-US" sz="2000" b="1" dirty="0">
                <a:solidFill>
                  <a:schemeClr val="tx2"/>
                </a:solidFill>
                <a:latin typeface="Calibri" panose="020F0502020204030204" pitchFamily="34" charset="0"/>
                <a:ea typeface="Verdana" panose="020B0604030504040204" pitchFamily="34" charset="0"/>
                <a:cs typeface="Calibri" panose="020F0502020204030204" pitchFamily="34" charset="0"/>
              </a:rPr>
              <a:t>Hunt v. Washington State Apple Advertising Commission</a:t>
            </a:r>
          </a:p>
          <a:p>
            <a:pPr algn="ctr"/>
            <a:r>
              <a:rPr lang="en-US" sz="2000" dirty="0">
                <a:solidFill>
                  <a:schemeClr val="tx2"/>
                </a:solidFill>
                <a:latin typeface="Calibri" panose="020F0502020204030204" pitchFamily="34" charset="0"/>
                <a:ea typeface="Verdana" panose="020B0604030504040204" pitchFamily="34" charset="0"/>
                <a:cs typeface="Calibri" panose="020F0502020204030204" pitchFamily="34" charset="0"/>
              </a:rPr>
              <a:t>432 U.S. 333 (1977)</a:t>
            </a:r>
            <a:endParaRPr lang="en-CA" sz="2000" dirty="0">
              <a:solidFill>
                <a:schemeClr val="tx2"/>
              </a:solidFill>
              <a:latin typeface="Calibri" panose="020F0502020204030204" pitchFamily="34" charset="0"/>
              <a:ea typeface="Verdana" panose="020B060403050404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037653AE-8B23-5DD7-CF9A-1B68E7FF5281}"/>
              </a:ext>
            </a:extLst>
          </p:cNvPr>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42461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400D9-9429-3B8B-FCFF-730FB50C02E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4B4E974-3664-1FC7-54BA-40810684E1A7}"/>
              </a:ext>
            </a:extLst>
          </p:cNvPr>
          <p:cNvSpPr txBox="1"/>
          <p:nvPr/>
        </p:nvSpPr>
        <p:spPr>
          <a:xfrm>
            <a:off x="0" y="833552"/>
            <a:ext cx="9143999" cy="1631216"/>
          </a:xfrm>
          <a:prstGeom prst="rect">
            <a:avLst/>
          </a:prstGeom>
          <a:noFill/>
        </p:spPr>
        <p:txBody>
          <a:bodyPr wrap="square">
            <a:spAutoFit/>
          </a:bodyPr>
          <a:lstStyle/>
          <a:p>
            <a:pPr algn="ctr">
              <a:defRPr sz="5000" b="1">
                <a:solidFill>
                  <a:srgbClr val="000000"/>
                </a:solidFill>
                <a:latin typeface="Calibri"/>
              </a:defRPr>
            </a:pPr>
            <a:r>
              <a:rPr lang="en-CA" b="1" dirty="0">
                <a:latin typeface="Calibri" panose="020F0502020204030204" pitchFamily="34" charset="0"/>
                <a:ea typeface="Verdana" panose="020B0604030504040204" pitchFamily="34" charset="0"/>
                <a:cs typeface="Calibri" panose="020F0502020204030204" pitchFamily="34" charset="0"/>
              </a:rPr>
              <a:t>Organizational Standing: </a:t>
            </a:r>
            <a:br>
              <a:rPr lang="en-CA" b="1" dirty="0">
                <a:latin typeface="Calibri" panose="020F0502020204030204" pitchFamily="34" charset="0"/>
                <a:ea typeface="Verdana" panose="020B0604030504040204" pitchFamily="34" charset="0"/>
                <a:cs typeface="Calibri" panose="020F0502020204030204" pitchFamily="34" charset="0"/>
              </a:rPr>
            </a:br>
            <a:r>
              <a:rPr lang="en-CA" b="1" i="1" dirty="0">
                <a:latin typeface="Calibri" panose="020F0502020204030204" pitchFamily="34" charset="0"/>
                <a:ea typeface="Verdana" panose="020B0604030504040204" pitchFamily="34" charset="0"/>
                <a:cs typeface="Calibri" panose="020F0502020204030204" pitchFamily="34" charset="0"/>
              </a:rPr>
              <a:t>Havens</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5B8430AE-F052-1C77-EBCC-BE573E5584BC}"/>
              </a:ext>
            </a:extLst>
          </p:cNvPr>
          <p:cNvSpPr txBox="1"/>
          <p:nvPr/>
        </p:nvSpPr>
        <p:spPr>
          <a:xfrm>
            <a:off x="1069120" y="2762017"/>
            <a:ext cx="7315200" cy="1631216"/>
          </a:xfrm>
          <a:prstGeom prst="rect">
            <a:avLst/>
          </a:prstGeom>
          <a:noFill/>
        </p:spPr>
        <p:txBody>
          <a:bodyPr wrap="square">
            <a:spAutoFit/>
          </a:bodyPr>
          <a:lstStyle/>
          <a:p>
            <a:r>
              <a:rPr lang="en-US" sz="2500" dirty="0">
                <a:latin typeface="Calibri" panose="020F0502020204030204" pitchFamily="34" charset="0"/>
                <a:ea typeface="Verdana" panose="020B0604030504040204" pitchFamily="34" charset="0"/>
                <a:cs typeface="Calibri" panose="020F0502020204030204" pitchFamily="34" charset="0"/>
              </a:rPr>
              <a:t>Organizational “injury” can be shown based on either: </a:t>
            </a:r>
          </a:p>
          <a:p>
            <a:pPr marL="457200" indent="-457200">
              <a:buFont typeface="+mj-lt"/>
              <a:buAutoNum type="arabicPeriod"/>
            </a:pPr>
            <a:r>
              <a:rPr lang="en-US" sz="2500" dirty="0">
                <a:latin typeface="Calibri" panose="020F0502020204030204" pitchFamily="34" charset="0"/>
                <a:ea typeface="Verdana" panose="020B0604030504040204" pitchFamily="34" charset="0"/>
                <a:cs typeface="Calibri" panose="020F0502020204030204" pitchFamily="34" charset="0"/>
              </a:rPr>
              <a:t>a diversion of resources to identify or counteract the alleged unlawful action; or </a:t>
            </a:r>
          </a:p>
          <a:p>
            <a:pPr marL="457200" indent="-457200">
              <a:buFont typeface="+mj-lt"/>
              <a:buAutoNum type="arabicPeriod"/>
            </a:pPr>
            <a:r>
              <a:rPr lang="en-US" sz="2500" dirty="0">
                <a:latin typeface="Calibri" panose="020F0502020204030204" pitchFamily="34" charset="0"/>
                <a:ea typeface="Verdana" panose="020B0604030504040204" pitchFamily="34" charset="0"/>
                <a:cs typeface="Calibri" panose="020F0502020204030204" pitchFamily="34" charset="0"/>
              </a:rPr>
              <a:t>the action frustrates the organization’s mission. </a:t>
            </a:r>
          </a:p>
        </p:txBody>
      </p:sp>
      <p:sp>
        <p:nvSpPr>
          <p:cNvPr id="4" name="TextBox 3">
            <a:extLst>
              <a:ext uri="{FF2B5EF4-FFF2-40B4-BE49-F238E27FC236}">
                <a16:creationId xmlns:a16="http://schemas.microsoft.com/office/drawing/2014/main" id="{265996A7-8744-C2B0-B113-6A9DCF0BC57E}"/>
              </a:ext>
            </a:extLst>
          </p:cNvPr>
          <p:cNvSpPr txBox="1"/>
          <p:nvPr/>
        </p:nvSpPr>
        <p:spPr>
          <a:xfrm>
            <a:off x="2804079" y="5132457"/>
            <a:ext cx="3535840" cy="707886"/>
          </a:xfrm>
          <a:prstGeom prst="rect">
            <a:avLst/>
          </a:prstGeom>
          <a:noFill/>
        </p:spPr>
        <p:txBody>
          <a:bodyPr wrap="none">
            <a:spAutoFit/>
          </a:bodyPr>
          <a:lstStyle/>
          <a:p>
            <a:pPr algn="ctr"/>
            <a:r>
              <a:rPr lang="en-US" sz="2000" b="1" dirty="0">
                <a:solidFill>
                  <a:schemeClr val="tx2"/>
                </a:solidFill>
                <a:latin typeface="Calibri" panose="020F0502020204030204" pitchFamily="34" charset="0"/>
                <a:ea typeface="Verdana" panose="020B0604030504040204" pitchFamily="34" charset="0"/>
                <a:cs typeface="Calibri" panose="020F0502020204030204" pitchFamily="34" charset="0"/>
              </a:rPr>
              <a:t>Havens Realty Corp. v. Coleman</a:t>
            </a:r>
          </a:p>
          <a:p>
            <a:pPr algn="ctr"/>
            <a:r>
              <a:rPr lang="en-US" sz="2000" dirty="0">
                <a:solidFill>
                  <a:schemeClr val="tx2"/>
                </a:solidFill>
                <a:latin typeface="Calibri" panose="020F0502020204030204" pitchFamily="34" charset="0"/>
                <a:ea typeface="Verdana" panose="020B0604030504040204" pitchFamily="34" charset="0"/>
                <a:cs typeface="Calibri" panose="020F0502020204030204" pitchFamily="34" charset="0"/>
              </a:rPr>
              <a:t>455 U.S. 363 (1982)</a:t>
            </a:r>
          </a:p>
        </p:txBody>
      </p:sp>
      <p:sp>
        <p:nvSpPr>
          <p:cNvPr id="5" name="Rectangle 4">
            <a:extLst>
              <a:ext uri="{FF2B5EF4-FFF2-40B4-BE49-F238E27FC236}">
                <a16:creationId xmlns:a16="http://schemas.microsoft.com/office/drawing/2014/main" id="{98F36474-85FF-1D5B-3FFB-BF013BE6FA69}"/>
              </a:ext>
            </a:extLst>
          </p:cNvPr>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52968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C1A74-8EF9-2D58-567C-3625BB054B6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9607CAB-EC26-4411-5156-57C179610057}"/>
              </a:ext>
            </a:extLst>
          </p:cNvPr>
          <p:cNvSpPr txBox="1"/>
          <p:nvPr/>
        </p:nvSpPr>
        <p:spPr>
          <a:xfrm>
            <a:off x="1" y="833552"/>
            <a:ext cx="9144000" cy="2400657"/>
          </a:xfrm>
          <a:prstGeom prst="rect">
            <a:avLst/>
          </a:prstGeom>
          <a:noFill/>
        </p:spPr>
        <p:txBody>
          <a:bodyPr wrap="square">
            <a:spAutoFit/>
          </a:bodyPr>
          <a:lstStyle/>
          <a:p>
            <a:pPr algn="ctr">
              <a:defRPr sz="5000" b="1">
                <a:solidFill>
                  <a:srgbClr val="000000"/>
                </a:solidFill>
                <a:latin typeface="Calibri"/>
              </a:defRPr>
            </a:pPr>
            <a:r>
              <a:rPr lang="en-US" sz="5000" dirty="0">
                <a:latin typeface="Calibri" panose="020F0502020204030204" pitchFamily="34" charset="0"/>
                <a:ea typeface="Calibri" panose="020F0502020204030204" pitchFamily="34" charset="0"/>
                <a:cs typeface="Calibri" panose="020F0502020204030204" pitchFamily="34" charset="0"/>
              </a:rPr>
              <a:t>Example: </a:t>
            </a:r>
          </a:p>
          <a:p>
            <a:pPr algn="ctr">
              <a:defRPr sz="5000" b="1">
                <a:solidFill>
                  <a:srgbClr val="000000"/>
                </a:solidFill>
                <a:latin typeface="Calibri"/>
              </a:defRPr>
            </a:pPr>
            <a:r>
              <a:rPr lang="en-US" sz="5000" dirty="0">
                <a:latin typeface="Calibri" panose="020F0502020204030204" pitchFamily="34" charset="0"/>
                <a:ea typeface="Calibri" panose="020F0502020204030204" pitchFamily="34" charset="0"/>
                <a:cs typeface="Calibri" panose="020F0502020204030204" pitchFamily="34" charset="0"/>
              </a:rPr>
              <a:t>Incarcerated Students in Delaware </a:t>
            </a:r>
            <a:endParaRPr sz="50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109C7ECE-53BC-22FB-CD6F-DF4055853BA7}"/>
              </a:ext>
            </a:extLst>
          </p:cNvPr>
          <p:cNvSpPr txBox="1"/>
          <p:nvPr/>
        </p:nvSpPr>
        <p:spPr>
          <a:xfrm>
            <a:off x="914400" y="3352336"/>
            <a:ext cx="7685413" cy="2015936"/>
          </a:xfrm>
          <a:prstGeom prst="rect">
            <a:avLst/>
          </a:prstGeom>
          <a:noFill/>
        </p:spPr>
        <p:txBody>
          <a:bodyPr wrap="square">
            <a:spAutoFit/>
          </a:bodyPr>
          <a:lstStyle/>
          <a:p>
            <a:r>
              <a:rPr lang="en-US" sz="2500" dirty="0">
                <a:latin typeface="Calibri" panose="020F0502020204030204" pitchFamily="34" charset="0"/>
                <a:ea typeface="Verdana" panose="020B0604030504040204" pitchFamily="34" charset="0"/>
                <a:cs typeface="Calibri" panose="020F0502020204030204" pitchFamily="34" charset="0"/>
              </a:rPr>
              <a:t>Plaintiff’s expert: “In over 20 years of evaluating and researching … in adult and juvenile correctional facilities, I have rarely reviewed evidence of such widespread and systemic violations to the provision of [FAPE].”</a:t>
            </a:r>
            <a:endParaRPr lang="en-CA" sz="2500" dirty="0">
              <a:latin typeface="Calibri" panose="020F0502020204030204" pitchFamily="34" charset="0"/>
              <a:ea typeface="Verdana" panose="020B0604030504040204" pitchFamily="34" charset="0"/>
              <a:cs typeface="Calibri" panose="020F0502020204030204" pitchFamily="34" charset="0"/>
            </a:endParaRPr>
          </a:p>
          <a:p>
            <a:endParaRPr lang="en-US" sz="2500" dirty="0">
              <a:latin typeface="Calibri" panose="020F0502020204030204" pitchFamily="34" charset="0"/>
              <a:ea typeface="Verdana" panose="020B060403050404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33DDAFDC-A9C5-0EE5-9949-5ADB72D0F2F2}"/>
              </a:ext>
            </a:extLst>
          </p:cNvPr>
          <p:cNvSpPr txBox="1"/>
          <p:nvPr/>
        </p:nvSpPr>
        <p:spPr>
          <a:xfrm>
            <a:off x="186730" y="5176682"/>
            <a:ext cx="8770541" cy="707886"/>
          </a:xfrm>
          <a:prstGeom prst="rect">
            <a:avLst/>
          </a:prstGeom>
          <a:noFill/>
        </p:spPr>
        <p:txBody>
          <a:bodyPr wrap="none">
            <a:spAutoFit/>
          </a:bodyPr>
          <a:lstStyle/>
          <a:p>
            <a:pPr algn="ctr">
              <a:defRPr sz="2000">
                <a:solidFill>
                  <a:srgbClr val="003366"/>
                </a:solidFill>
                <a:latin typeface="Calibri"/>
              </a:defRPr>
            </a:pPr>
            <a:r>
              <a:rPr lang="en-US" sz="2000" b="1" dirty="0">
                <a:latin typeface="Calibri" panose="020F0502020204030204" pitchFamily="34" charset="0"/>
                <a:ea typeface="Verdana" panose="020B0604030504040204" pitchFamily="34" charset="0"/>
                <a:cs typeface="Calibri" panose="020F0502020204030204" pitchFamily="34" charset="0"/>
              </a:rPr>
              <a:t>Community Legal Aid Society v. Adult and Prison Education Resources Workgroup</a:t>
            </a:r>
          </a:p>
          <a:p>
            <a:pPr algn="ctr">
              <a:defRPr sz="2000">
                <a:solidFill>
                  <a:srgbClr val="003366"/>
                </a:solidFill>
                <a:latin typeface="Calibri"/>
              </a:defRPr>
            </a:pPr>
            <a:r>
              <a:rPr lang="en-US" sz="2000" dirty="0">
                <a:latin typeface="Calibri" panose="020F0502020204030204" pitchFamily="34" charset="0"/>
                <a:ea typeface="Verdana" panose="020B0604030504040204" pitchFamily="34" charset="0"/>
                <a:cs typeface="Calibri" panose="020F0502020204030204" pitchFamily="34" charset="0"/>
              </a:rPr>
              <a:t>Civ. No. 24-615 (D. Del.)</a:t>
            </a:r>
            <a:endParaRPr sz="2000" dirty="0">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47A4C0C9-266A-D44C-5019-3D6C945B85F1}"/>
              </a:ext>
            </a:extLst>
          </p:cNvPr>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07122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230F8-DC1F-A903-8997-B5A8815F44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0905754-7C85-E530-3006-827A02AFA3EE}"/>
              </a:ext>
            </a:extLst>
          </p:cNvPr>
          <p:cNvSpPr txBox="1"/>
          <p:nvPr/>
        </p:nvSpPr>
        <p:spPr>
          <a:xfrm>
            <a:off x="1" y="833552"/>
            <a:ext cx="9143999" cy="1631216"/>
          </a:xfrm>
          <a:prstGeom prst="rect">
            <a:avLst/>
          </a:prstGeom>
          <a:noFill/>
        </p:spPr>
        <p:txBody>
          <a:bodyPr wrap="square">
            <a:spAutoFit/>
          </a:bodyPr>
          <a:lstStyle/>
          <a:p>
            <a:pPr algn="ctr">
              <a:defRPr sz="5000" b="1">
                <a:solidFill>
                  <a:srgbClr val="000000"/>
                </a:solidFill>
                <a:latin typeface="Calibri"/>
              </a:defRPr>
            </a:pPr>
            <a:r>
              <a:rPr lang="en-US" b="1" dirty="0">
                <a:latin typeface="Calibri" panose="020F0502020204030204" pitchFamily="34" charset="0"/>
                <a:ea typeface="Verdana" panose="020B0604030504040204" pitchFamily="34" charset="0"/>
                <a:cs typeface="Calibri" panose="020F0502020204030204" pitchFamily="34" charset="0"/>
              </a:rPr>
              <a:t>Risks to Organizational and Associational Standing</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5F117B3D-9CB7-0F49-26F9-11A94BF16A31}"/>
              </a:ext>
            </a:extLst>
          </p:cNvPr>
          <p:cNvSpPr txBox="1"/>
          <p:nvPr/>
        </p:nvSpPr>
        <p:spPr>
          <a:xfrm>
            <a:off x="914400" y="2605118"/>
            <a:ext cx="7162800" cy="3323987"/>
          </a:xfrm>
          <a:prstGeom prst="rect">
            <a:avLst/>
          </a:prstGeom>
          <a:noFill/>
        </p:spPr>
        <p:txBody>
          <a:bodyPr wrap="square">
            <a:spAutoFit/>
          </a:bodyPr>
          <a:lstStyle/>
          <a:p>
            <a:pPr marL="457200" indent="-457200">
              <a:buFont typeface="Arial" panose="020B0604020202020204" pitchFamily="34" charset="0"/>
              <a:buChar char="•"/>
            </a:pPr>
            <a:r>
              <a:rPr lang="en-US" sz="3000" dirty="0">
                <a:latin typeface="Calibri" panose="020F0502020204030204" pitchFamily="34" charset="0"/>
                <a:ea typeface="Verdana" panose="020B0604030504040204" pitchFamily="34" charset="0"/>
                <a:cs typeface="Calibri" panose="020F0502020204030204" pitchFamily="34" charset="0"/>
              </a:rPr>
              <a:t>First, Fifth, and Eighth Circuits have rejected P&amp;A standing</a:t>
            </a:r>
          </a:p>
          <a:p>
            <a:pPr marL="457200" indent="-457200">
              <a:buFont typeface="Arial" panose="020B0604020202020204" pitchFamily="34" charset="0"/>
              <a:buChar char="•"/>
            </a:pPr>
            <a:r>
              <a:rPr lang="en-US" sz="3000" dirty="0">
                <a:latin typeface="Calibri" panose="020F0502020204030204" pitchFamily="34" charset="0"/>
                <a:ea typeface="Verdana" panose="020B0604030504040204" pitchFamily="34" charset="0"/>
                <a:cs typeface="Calibri" panose="020F0502020204030204" pitchFamily="34" charset="0"/>
              </a:rPr>
              <a:t>Supreme Court has shown some antipathy to doctrines of organizational and associational standing</a:t>
            </a:r>
          </a:p>
          <a:p>
            <a:endParaRPr lang="en-US" sz="3000" dirty="0">
              <a:latin typeface="Calibri" panose="020F0502020204030204" pitchFamily="34" charset="0"/>
              <a:ea typeface="Verdana" panose="020B0604030504040204" pitchFamily="34" charset="0"/>
              <a:cs typeface="Calibri" panose="020F0502020204030204" pitchFamily="34" charset="0"/>
            </a:endParaRPr>
          </a:p>
          <a:p>
            <a:pPr marL="457200" indent="-457200">
              <a:buFont typeface="Arial" panose="020B0604020202020204" pitchFamily="34" charset="0"/>
              <a:buChar char="•"/>
            </a:pPr>
            <a:endParaRPr lang="en-US" sz="3000" dirty="0">
              <a:latin typeface="Calibri" panose="020F0502020204030204" pitchFamily="34" charset="0"/>
              <a:ea typeface="Verdana" panose="020B060403050404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0DB73033-E147-AD95-8D6A-81E314B6E5B3}"/>
              </a:ext>
            </a:extLst>
          </p:cNvPr>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8A708454-E15D-7C11-6084-ACEE9E494BF6}"/>
              </a:ext>
            </a:extLst>
          </p:cNvPr>
          <p:cNvSpPr txBox="1"/>
          <p:nvPr/>
        </p:nvSpPr>
        <p:spPr>
          <a:xfrm>
            <a:off x="0" y="5375556"/>
            <a:ext cx="9144000" cy="707886"/>
          </a:xfrm>
          <a:prstGeom prst="rect">
            <a:avLst/>
          </a:prstGeom>
          <a:noFill/>
        </p:spPr>
        <p:txBody>
          <a:bodyPr wrap="square">
            <a:spAutoFit/>
          </a:bodyPr>
          <a:lstStyle/>
          <a:p>
            <a:pPr algn="ctr"/>
            <a:r>
              <a:rPr lang="en-US" sz="2000" b="1" dirty="0">
                <a:solidFill>
                  <a:schemeClr val="tx2"/>
                </a:solidFill>
                <a:latin typeface="Calibri" panose="020F0502020204030204" pitchFamily="34" charset="0"/>
                <a:ea typeface="Verdana" panose="020B0604030504040204" pitchFamily="34" charset="0"/>
                <a:cs typeface="Calibri" panose="020F0502020204030204" pitchFamily="34" charset="0"/>
              </a:rPr>
              <a:t>FDA v. Alliance for Hippocratic Medicine</a:t>
            </a:r>
          </a:p>
          <a:p>
            <a:pPr algn="ctr"/>
            <a:r>
              <a:rPr lang="en-US" sz="2000" dirty="0">
                <a:solidFill>
                  <a:schemeClr val="tx2"/>
                </a:solidFill>
                <a:latin typeface="Calibri" panose="020F0502020204030204" pitchFamily="34" charset="0"/>
                <a:ea typeface="Verdana" panose="020B0604030504040204" pitchFamily="34" charset="0"/>
                <a:cs typeface="Calibri" panose="020F0502020204030204" pitchFamily="34" charset="0"/>
              </a:rPr>
              <a:t>602 U.S. 367 (2024)</a:t>
            </a:r>
          </a:p>
        </p:txBody>
      </p:sp>
    </p:spTree>
    <p:extLst>
      <p:ext uri="{BB962C8B-B14F-4D97-AF65-F5344CB8AC3E}">
        <p14:creationId xmlns:p14="http://schemas.microsoft.com/office/powerpoint/2010/main" val="2989080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4D62A-460A-FE2E-5718-C34BC835535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6186DAE-59E3-3C77-C2F2-58B723C6E076}"/>
              </a:ext>
            </a:extLst>
          </p:cNvPr>
          <p:cNvSpPr txBox="1"/>
          <p:nvPr/>
        </p:nvSpPr>
        <p:spPr>
          <a:xfrm>
            <a:off x="0" y="833552"/>
            <a:ext cx="9143999" cy="861774"/>
          </a:xfrm>
          <a:prstGeom prst="rect">
            <a:avLst/>
          </a:prstGeom>
          <a:noFill/>
        </p:spPr>
        <p:txBody>
          <a:bodyPr wrap="square">
            <a:spAutoFit/>
          </a:bodyPr>
          <a:lstStyle/>
          <a:p>
            <a:pPr algn="ctr">
              <a:defRPr sz="5000" b="1">
                <a:solidFill>
                  <a:srgbClr val="000000"/>
                </a:solidFill>
                <a:latin typeface="Calibri"/>
              </a:defRPr>
            </a:pPr>
            <a:r>
              <a:rPr lang="en-CA" b="1" dirty="0">
                <a:latin typeface="Calibri" panose="020F0502020204030204" pitchFamily="34" charset="0"/>
                <a:ea typeface="Verdana" panose="020B0604030504040204" pitchFamily="34" charset="0"/>
                <a:cs typeface="Calibri" panose="020F0502020204030204" pitchFamily="34" charset="0"/>
              </a:rPr>
              <a:t>Class Actions</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C1450F35-E33E-E4B2-275C-EF4AE65BB725}"/>
              </a:ext>
            </a:extLst>
          </p:cNvPr>
          <p:cNvSpPr txBox="1"/>
          <p:nvPr/>
        </p:nvSpPr>
        <p:spPr>
          <a:xfrm>
            <a:off x="1526321" y="2024775"/>
            <a:ext cx="6415413" cy="2862322"/>
          </a:xfrm>
          <a:prstGeom prst="rect">
            <a:avLst/>
          </a:prstGeom>
          <a:noFill/>
        </p:spPr>
        <p:txBody>
          <a:bodyPr wrap="square">
            <a:spAutoFit/>
          </a:bodyPr>
          <a:lstStyle/>
          <a:p>
            <a:r>
              <a:rPr lang="en-US" sz="3000" dirty="0">
                <a:latin typeface="Calibri" panose="020F0502020204030204" pitchFamily="34" charset="0"/>
                <a:ea typeface="Verdana" panose="020B0604030504040204" pitchFamily="34" charset="0"/>
                <a:cs typeface="Calibri" panose="020F0502020204030204" pitchFamily="34" charset="0"/>
              </a:rPr>
              <a:t>Class certification prerequisites:</a:t>
            </a:r>
          </a:p>
          <a:p>
            <a:pPr marL="457200" indent="-457200">
              <a:buAutoNum type="arabicPeriod"/>
            </a:pPr>
            <a:r>
              <a:rPr lang="en-US" sz="3000" dirty="0">
                <a:latin typeface="Calibri" panose="020F0502020204030204" pitchFamily="34" charset="0"/>
                <a:ea typeface="Verdana" panose="020B0604030504040204" pitchFamily="34" charset="0"/>
                <a:cs typeface="Calibri" panose="020F0502020204030204" pitchFamily="34" charset="0"/>
              </a:rPr>
              <a:t>Numerosity</a:t>
            </a:r>
          </a:p>
          <a:p>
            <a:pPr marL="457200" indent="-457200">
              <a:buAutoNum type="arabicPeriod"/>
            </a:pPr>
            <a:r>
              <a:rPr lang="en-US" sz="3000" dirty="0">
                <a:latin typeface="Calibri" panose="020F0502020204030204" pitchFamily="34" charset="0"/>
                <a:ea typeface="Verdana" panose="020B0604030504040204" pitchFamily="34" charset="0"/>
                <a:cs typeface="Calibri" panose="020F0502020204030204" pitchFamily="34" charset="0"/>
              </a:rPr>
              <a:t>Commonality</a:t>
            </a:r>
          </a:p>
          <a:p>
            <a:pPr marL="457200" indent="-457200">
              <a:buAutoNum type="arabicPeriod"/>
            </a:pPr>
            <a:r>
              <a:rPr lang="en-US" sz="3000" dirty="0">
                <a:latin typeface="Calibri" panose="020F0502020204030204" pitchFamily="34" charset="0"/>
                <a:ea typeface="Verdana" panose="020B0604030504040204" pitchFamily="34" charset="0"/>
                <a:cs typeface="Calibri" panose="020F0502020204030204" pitchFamily="34" charset="0"/>
              </a:rPr>
              <a:t>Typicality</a:t>
            </a:r>
          </a:p>
          <a:p>
            <a:pPr marL="457200" indent="-457200">
              <a:buAutoNum type="arabicPeriod"/>
            </a:pPr>
            <a:r>
              <a:rPr lang="en-US" sz="3000" dirty="0">
                <a:latin typeface="Calibri" panose="020F0502020204030204" pitchFamily="34" charset="0"/>
                <a:ea typeface="Verdana" panose="020B0604030504040204" pitchFamily="34" charset="0"/>
                <a:cs typeface="Calibri" panose="020F0502020204030204" pitchFamily="34" charset="0"/>
              </a:rPr>
              <a:t>Adequacy of representation</a:t>
            </a:r>
          </a:p>
          <a:p>
            <a:endParaRPr lang="en-US" sz="3000" dirty="0">
              <a:latin typeface="Calibri" panose="020F0502020204030204" pitchFamily="34" charset="0"/>
              <a:ea typeface="Verdana" panose="020B060403050404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34088BBE-0E5A-D8D3-7014-9347A8EDACCC}"/>
              </a:ext>
            </a:extLst>
          </p:cNvPr>
          <p:cNvSpPr txBox="1"/>
          <p:nvPr/>
        </p:nvSpPr>
        <p:spPr>
          <a:xfrm>
            <a:off x="3914735" y="5352453"/>
            <a:ext cx="1314527" cy="400110"/>
          </a:xfrm>
          <a:prstGeom prst="rect">
            <a:avLst/>
          </a:prstGeom>
          <a:noFill/>
        </p:spPr>
        <p:txBody>
          <a:bodyPr wrap="none">
            <a:spAutoFit/>
          </a:bodyPr>
          <a:lstStyle/>
          <a:p>
            <a:pPr algn="ctr">
              <a:defRPr sz="2000">
                <a:solidFill>
                  <a:srgbClr val="003366"/>
                </a:solidFill>
                <a:latin typeface="Calibri"/>
              </a:defRPr>
            </a:pPr>
            <a:r>
              <a:rPr lang="en-US" b="1" dirty="0">
                <a:solidFill>
                  <a:schemeClr val="tx2"/>
                </a:solidFill>
                <a:latin typeface="Calibri" panose="020F0502020204030204" pitchFamily="34" charset="0"/>
                <a:cs typeface="Calibri" panose="020F0502020204030204" pitchFamily="34" charset="0"/>
              </a:rPr>
              <a:t>FRCP </a:t>
            </a:r>
            <a:r>
              <a:rPr lang="en-US" dirty="0">
                <a:solidFill>
                  <a:schemeClr val="tx2"/>
                </a:solidFill>
                <a:latin typeface="Calibri" panose="020F0502020204030204" pitchFamily="34" charset="0"/>
                <a:cs typeface="Calibri" panose="020F0502020204030204" pitchFamily="34" charset="0"/>
              </a:rPr>
              <a:t>23(a)</a:t>
            </a:r>
            <a:endParaRPr dirty="0">
              <a:solidFill>
                <a:schemeClr val="tx2"/>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459900FE-C2B3-65E9-A7DB-967A3B3F78B3}"/>
              </a:ext>
            </a:extLst>
          </p:cNvPr>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35951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CEED5-3E6C-F749-8917-B9C44DEB940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4C1C09A-EA50-BB4B-2FCE-BCFCA788BF58}"/>
              </a:ext>
            </a:extLst>
          </p:cNvPr>
          <p:cNvSpPr txBox="1"/>
          <p:nvPr/>
        </p:nvSpPr>
        <p:spPr>
          <a:xfrm>
            <a:off x="1" y="833552"/>
            <a:ext cx="9144000" cy="861774"/>
          </a:xfrm>
          <a:prstGeom prst="rect">
            <a:avLst/>
          </a:prstGeom>
          <a:noFill/>
        </p:spPr>
        <p:txBody>
          <a:bodyPr wrap="square">
            <a:spAutoFit/>
          </a:bodyPr>
          <a:lstStyle/>
          <a:p>
            <a:pPr algn="ctr">
              <a:defRPr sz="5000" b="1">
                <a:solidFill>
                  <a:srgbClr val="000000"/>
                </a:solidFill>
                <a:latin typeface="Calibri"/>
              </a:defRPr>
            </a:pPr>
            <a:r>
              <a:rPr lang="en-US" dirty="0">
                <a:latin typeface="Calibri" panose="020F0502020204030204" pitchFamily="34" charset="0"/>
                <a:cs typeface="Calibri" panose="020F0502020204030204" pitchFamily="34" charset="0"/>
              </a:rPr>
              <a:t>FRCP 23(a)(2): Commonality</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4C14A090-0EDD-409E-5F42-BCE8108D182E}"/>
              </a:ext>
            </a:extLst>
          </p:cNvPr>
          <p:cNvSpPr txBox="1"/>
          <p:nvPr/>
        </p:nvSpPr>
        <p:spPr>
          <a:xfrm>
            <a:off x="653093" y="2390534"/>
            <a:ext cx="7837813" cy="2400657"/>
          </a:xfrm>
          <a:prstGeom prst="rect">
            <a:avLst/>
          </a:prstGeom>
          <a:noFill/>
        </p:spPr>
        <p:txBody>
          <a:bodyPr wrap="square">
            <a:spAutoFit/>
          </a:bodyPr>
          <a:lstStyle/>
          <a:p>
            <a:r>
              <a:rPr lang="en-US" sz="2500" dirty="0">
                <a:latin typeface="Calibri" panose="020F0502020204030204" pitchFamily="34" charset="0"/>
                <a:ea typeface="Verdana" panose="020B0604030504040204" pitchFamily="34" charset="0"/>
                <a:cs typeface="Calibri" panose="020F0502020204030204" pitchFamily="34" charset="0"/>
              </a:rPr>
              <a:t>“Without some glue holding the alleged reasons for all those decisions together, it will be impossible to say that examination of all the class members’ claims for relief will produce a common answer to the crucial question </a:t>
            </a:r>
            <a:r>
              <a:rPr lang="en-US" sz="2500" i="1" dirty="0">
                <a:latin typeface="Calibri" panose="020F0502020204030204" pitchFamily="34" charset="0"/>
                <a:ea typeface="Verdana" panose="020B0604030504040204" pitchFamily="34" charset="0"/>
                <a:cs typeface="Calibri" panose="020F0502020204030204" pitchFamily="34" charset="0"/>
              </a:rPr>
              <a:t>why was I disfavored</a:t>
            </a:r>
            <a:r>
              <a:rPr lang="en-US" sz="2500" dirty="0">
                <a:latin typeface="Calibri" panose="020F0502020204030204" pitchFamily="34" charset="0"/>
                <a:ea typeface="Verdana" panose="020B0604030504040204" pitchFamily="34" charset="0"/>
                <a:cs typeface="Calibri" panose="020F0502020204030204" pitchFamily="34" charset="0"/>
              </a:rPr>
              <a:t>.”</a:t>
            </a:r>
            <a:endParaRPr lang="en-CA" sz="2500" i="1" dirty="0">
              <a:latin typeface="Calibri" panose="020F0502020204030204" pitchFamily="34" charset="0"/>
              <a:ea typeface="Verdana" panose="020B0604030504040204" pitchFamily="34" charset="0"/>
              <a:cs typeface="Calibri" panose="020F0502020204030204" pitchFamily="34" charset="0"/>
            </a:endParaRPr>
          </a:p>
          <a:p>
            <a:endParaRPr lang="en-US" sz="2500" dirty="0">
              <a:latin typeface="Calibri" panose="020F0502020204030204" pitchFamily="34" charset="0"/>
              <a:ea typeface="Verdana" panose="020B060403050404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7B6BA922-9662-2217-A051-8C60A44F440E}"/>
              </a:ext>
            </a:extLst>
          </p:cNvPr>
          <p:cNvSpPr txBox="1"/>
          <p:nvPr/>
        </p:nvSpPr>
        <p:spPr>
          <a:xfrm>
            <a:off x="3106726" y="5132456"/>
            <a:ext cx="2930546" cy="707886"/>
          </a:xfrm>
          <a:prstGeom prst="rect">
            <a:avLst/>
          </a:prstGeom>
          <a:noFill/>
        </p:spPr>
        <p:txBody>
          <a:bodyPr wrap="none">
            <a:spAutoFit/>
          </a:bodyPr>
          <a:lstStyle/>
          <a:p>
            <a:pPr algn="ctr">
              <a:defRPr sz="2000">
                <a:solidFill>
                  <a:srgbClr val="003366"/>
                </a:solidFill>
                <a:latin typeface="Calibri"/>
              </a:defRPr>
            </a:pPr>
            <a:r>
              <a:rPr lang="en-US" b="1" dirty="0">
                <a:latin typeface="Calibri" panose="020F0502020204030204" pitchFamily="34" charset="0"/>
                <a:ea typeface="Verdana" panose="020B0604030504040204" pitchFamily="34" charset="0"/>
                <a:cs typeface="Calibri" panose="020F0502020204030204" pitchFamily="34" charset="0"/>
              </a:rPr>
              <a:t>Wal-Mart Stores v. Dukes</a:t>
            </a:r>
            <a:br>
              <a:rPr lang="en-US" b="1" dirty="0">
                <a:latin typeface="Calibri" panose="020F0502020204030204" pitchFamily="34" charset="0"/>
                <a:ea typeface="Verdana" panose="020B0604030504040204" pitchFamily="34" charset="0"/>
                <a:cs typeface="Calibri" panose="020F0502020204030204" pitchFamily="34" charset="0"/>
              </a:rPr>
            </a:br>
            <a:r>
              <a:rPr lang="en-US" dirty="0">
                <a:latin typeface="Calibri" panose="020F0502020204030204" pitchFamily="34" charset="0"/>
                <a:ea typeface="Verdana" panose="020B0604030504040204" pitchFamily="34" charset="0"/>
                <a:cs typeface="Calibri" panose="020F0502020204030204" pitchFamily="34" charset="0"/>
              </a:rPr>
              <a:t>564 U.S. 338 (2011)</a:t>
            </a:r>
            <a:endParaRPr dirty="0">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2C658A90-6152-A237-A58C-94FDDE565073}"/>
              </a:ext>
            </a:extLst>
          </p:cNvPr>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901946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E634F5-6B50-9C18-7C6A-F9C3DE20A98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E89ED8C-7939-103F-AA78-ED93D1231765}"/>
              </a:ext>
            </a:extLst>
          </p:cNvPr>
          <p:cNvSpPr txBox="1"/>
          <p:nvPr/>
        </p:nvSpPr>
        <p:spPr>
          <a:xfrm>
            <a:off x="0" y="833552"/>
            <a:ext cx="9143999" cy="861774"/>
          </a:xfrm>
          <a:prstGeom prst="rect">
            <a:avLst/>
          </a:prstGeom>
          <a:noFill/>
        </p:spPr>
        <p:txBody>
          <a:bodyPr wrap="square">
            <a:spAutoFit/>
          </a:bodyPr>
          <a:lstStyle/>
          <a:p>
            <a:pPr algn="ctr">
              <a:defRPr sz="5000" b="1">
                <a:solidFill>
                  <a:srgbClr val="000000"/>
                </a:solidFill>
                <a:latin typeface="Calibri"/>
              </a:defRPr>
            </a:pPr>
            <a:r>
              <a:rPr lang="en-CA" b="1" dirty="0">
                <a:latin typeface="Calibri" panose="020F0502020204030204" pitchFamily="34" charset="0"/>
                <a:ea typeface="Verdana" panose="020B0604030504040204" pitchFamily="34" charset="0"/>
                <a:cs typeface="Calibri" panose="020F0502020204030204" pitchFamily="34" charset="0"/>
              </a:rPr>
              <a:t>Types of Class Actions</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632ECAE6-2D53-8A6A-8D76-5A4C80022413}"/>
              </a:ext>
            </a:extLst>
          </p:cNvPr>
          <p:cNvSpPr txBox="1"/>
          <p:nvPr/>
        </p:nvSpPr>
        <p:spPr>
          <a:xfrm>
            <a:off x="526092" y="1980825"/>
            <a:ext cx="8091813" cy="3391698"/>
          </a:xfrm>
          <a:prstGeom prst="rect">
            <a:avLst/>
          </a:prstGeom>
          <a:noFill/>
        </p:spPr>
        <p:txBody>
          <a:bodyPr wrap="square">
            <a:spAutoFit/>
          </a:bodyPr>
          <a:lstStyle/>
          <a:p>
            <a:pPr>
              <a:lnSpc>
                <a:spcPct val="120000"/>
              </a:lnSpc>
            </a:pPr>
            <a:r>
              <a:rPr lang="en-US" sz="2000" dirty="0">
                <a:latin typeface="Calibri" panose="020F0502020204030204" pitchFamily="34" charset="0"/>
                <a:ea typeface="Verdana" panose="020B0604030504040204" pitchFamily="34" charset="0"/>
                <a:cs typeface="Calibri" panose="020F0502020204030204" pitchFamily="34" charset="0"/>
              </a:rPr>
              <a:t>23(b)(2): the party opposing the class has acted or refused to act </a:t>
            </a:r>
            <a:r>
              <a:rPr lang="en-US" sz="2000" b="1" dirty="0">
                <a:latin typeface="Calibri" panose="020F0502020204030204" pitchFamily="34" charset="0"/>
                <a:ea typeface="Verdana" panose="020B0604030504040204" pitchFamily="34" charset="0"/>
                <a:cs typeface="Calibri" panose="020F0502020204030204" pitchFamily="34" charset="0"/>
              </a:rPr>
              <a:t>on grounds that apply generally to the class</a:t>
            </a:r>
            <a:r>
              <a:rPr lang="en-US" sz="2000" dirty="0">
                <a:latin typeface="Calibri" panose="020F0502020204030204" pitchFamily="34" charset="0"/>
                <a:ea typeface="Verdana" panose="020B0604030504040204" pitchFamily="34" charset="0"/>
                <a:cs typeface="Calibri" panose="020F0502020204030204" pitchFamily="34" charset="0"/>
              </a:rPr>
              <a:t>, so that final injunctive relief or corresponding declaratory relief is appropriate respecting the class as a whole; </a:t>
            </a:r>
          </a:p>
          <a:p>
            <a:pPr>
              <a:lnSpc>
                <a:spcPct val="120000"/>
              </a:lnSpc>
            </a:pPr>
            <a:r>
              <a:rPr lang="en-US" sz="2000" dirty="0">
                <a:latin typeface="Calibri" panose="020F0502020204030204" pitchFamily="34" charset="0"/>
                <a:ea typeface="Verdana" panose="020B0604030504040204" pitchFamily="34" charset="0"/>
                <a:cs typeface="Calibri" panose="020F0502020204030204" pitchFamily="34" charset="0"/>
              </a:rPr>
              <a:t>23(b)(3): the court finds that the questions of law or fact common to class members predominate over any questions affecting only individual members, and that a class action is superior to other available methods for fairly and efficiently adjudicating the controversy. </a:t>
            </a:r>
          </a:p>
          <a:p>
            <a:pPr>
              <a:lnSpc>
                <a:spcPct val="120000"/>
              </a:lnSpc>
            </a:pPr>
            <a:endParaRPr lang="en-US" sz="2000" dirty="0">
              <a:latin typeface="Calibri" panose="020F0502020204030204" pitchFamily="34" charset="0"/>
              <a:ea typeface="Verdana" panose="020B060403050404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BDCA53A3-2308-2272-D84E-EB5915631428}"/>
              </a:ext>
            </a:extLst>
          </p:cNvPr>
          <p:cNvSpPr txBox="1"/>
          <p:nvPr/>
        </p:nvSpPr>
        <p:spPr>
          <a:xfrm>
            <a:off x="3909125" y="5372523"/>
            <a:ext cx="1325749" cy="400110"/>
          </a:xfrm>
          <a:prstGeom prst="rect">
            <a:avLst/>
          </a:prstGeom>
          <a:noFill/>
        </p:spPr>
        <p:txBody>
          <a:bodyPr wrap="none">
            <a:spAutoFit/>
          </a:bodyPr>
          <a:lstStyle/>
          <a:p>
            <a:pPr algn="ctr">
              <a:defRPr sz="2000">
                <a:solidFill>
                  <a:srgbClr val="003366"/>
                </a:solidFill>
                <a:latin typeface="Calibri"/>
              </a:defRPr>
            </a:pPr>
            <a:r>
              <a:rPr lang="en-US" b="1" dirty="0">
                <a:solidFill>
                  <a:schemeClr val="tx2"/>
                </a:solidFill>
                <a:latin typeface="Calibri" panose="020F0502020204030204" pitchFamily="34" charset="0"/>
                <a:cs typeface="Calibri" panose="020F0502020204030204" pitchFamily="34" charset="0"/>
              </a:rPr>
              <a:t>FRCP </a:t>
            </a:r>
            <a:r>
              <a:rPr lang="en-US" dirty="0">
                <a:solidFill>
                  <a:schemeClr val="tx2"/>
                </a:solidFill>
                <a:latin typeface="Calibri" panose="020F0502020204030204" pitchFamily="34" charset="0"/>
                <a:cs typeface="Calibri" panose="020F0502020204030204" pitchFamily="34" charset="0"/>
              </a:rPr>
              <a:t>23(b)</a:t>
            </a:r>
            <a:endParaRPr dirty="0">
              <a:solidFill>
                <a:schemeClr val="tx2"/>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E0BF9C07-5AFA-698C-AF9F-6D0397C628B9}"/>
              </a:ext>
            </a:extLst>
          </p:cNvPr>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84467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A4C6C-116B-8213-FF82-1629F0D95EA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12507B-CB2D-0DEE-D487-98083EC66D50}"/>
              </a:ext>
            </a:extLst>
          </p:cNvPr>
          <p:cNvSpPr txBox="1"/>
          <p:nvPr/>
        </p:nvSpPr>
        <p:spPr>
          <a:xfrm>
            <a:off x="1" y="833552"/>
            <a:ext cx="9144000" cy="1631216"/>
          </a:xfrm>
          <a:prstGeom prst="rect">
            <a:avLst/>
          </a:prstGeom>
          <a:noFill/>
        </p:spPr>
        <p:txBody>
          <a:bodyPr wrap="square">
            <a:spAutoFit/>
          </a:bodyPr>
          <a:lstStyle/>
          <a:p>
            <a:pPr algn="ctr">
              <a:defRPr sz="5000" b="1">
                <a:solidFill>
                  <a:srgbClr val="000000"/>
                </a:solidFill>
                <a:latin typeface="Calibri"/>
              </a:defRPr>
            </a:pPr>
            <a:r>
              <a:rPr lang="en-US" dirty="0">
                <a:latin typeface="Calibri" panose="020F0502020204030204" pitchFamily="34" charset="0"/>
                <a:cs typeface="Calibri" panose="020F0502020204030204" pitchFamily="34" charset="0"/>
              </a:rPr>
              <a:t>Example: </a:t>
            </a:r>
          </a:p>
          <a:p>
            <a:pPr algn="ctr">
              <a:defRPr sz="5000" b="1">
                <a:solidFill>
                  <a:srgbClr val="000000"/>
                </a:solidFill>
                <a:latin typeface="Calibri"/>
              </a:defRPr>
            </a:pPr>
            <a:r>
              <a:rPr lang="en-US" dirty="0">
                <a:latin typeface="Calibri" panose="020F0502020204030204" pitchFamily="34" charset="0"/>
                <a:cs typeface="Calibri" panose="020F0502020204030204" pitchFamily="34" charset="0"/>
              </a:rPr>
              <a:t>Incarcerated Students in DC</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5398FA15-1A86-2D74-C49D-7D899BBC15E3}"/>
              </a:ext>
            </a:extLst>
          </p:cNvPr>
          <p:cNvSpPr txBox="1"/>
          <p:nvPr/>
        </p:nvSpPr>
        <p:spPr>
          <a:xfrm>
            <a:off x="1052187" y="2580734"/>
            <a:ext cx="7685413" cy="2015936"/>
          </a:xfrm>
          <a:prstGeom prst="rect">
            <a:avLst/>
          </a:prstGeom>
          <a:noFill/>
        </p:spPr>
        <p:txBody>
          <a:bodyPr wrap="square">
            <a:spAutoFit/>
          </a:bodyPr>
          <a:lstStyle/>
          <a:p>
            <a:pPr marL="342900" indent="-342900">
              <a:buFont typeface="Arial" panose="020B0604020202020204" pitchFamily="34" charset="0"/>
              <a:buChar char="•"/>
            </a:pPr>
            <a:r>
              <a:rPr lang="en-CA" sz="2500" dirty="0">
                <a:latin typeface="Calibri" panose="020F0502020204030204" pitchFamily="34" charset="0"/>
                <a:ea typeface="Verdana" panose="020B0604030504040204" pitchFamily="34" charset="0"/>
                <a:cs typeface="Calibri" panose="020F0502020204030204" pitchFamily="34" charset="0"/>
              </a:rPr>
              <a:t>Denial of special education at the D.C. Jail</a:t>
            </a:r>
          </a:p>
          <a:p>
            <a:pPr marL="342900" indent="-342900">
              <a:buFont typeface="Arial" panose="020B0604020202020204" pitchFamily="34" charset="0"/>
              <a:buChar char="•"/>
            </a:pPr>
            <a:r>
              <a:rPr lang="en-CA" sz="2500" dirty="0">
                <a:latin typeface="Calibri" panose="020F0502020204030204" pitchFamily="34" charset="0"/>
                <a:ea typeface="Verdana" panose="020B0604030504040204" pitchFamily="34" charset="0"/>
                <a:cs typeface="Calibri" panose="020F0502020204030204" pitchFamily="34" charset="0"/>
              </a:rPr>
              <a:t>Court granted preliminary injunction, held DC in contempt, and granted Plaintiffs’ motion to enforce the </a:t>
            </a:r>
            <a:r>
              <a:rPr lang="en-CA" sz="2500">
                <a:latin typeface="Calibri" panose="020F0502020204030204" pitchFamily="34" charset="0"/>
                <a:ea typeface="Verdana" panose="020B0604030504040204" pitchFamily="34" charset="0"/>
                <a:cs typeface="Calibri" panose="020F0502020204030204" pitchFamily="34" charset="0"/>
              </a:rPr>
              <a:t>Settlement Agreement</a:t>
            </a:r>
            <a:endParaRPr lang="en-CA" sz="2500" dirty="0">
              <a:latin typeface="Calibri" panose="020F0502020204030204" pitchFamily="34" charset="0"/>
              <a:ea typeface="Verdana" panose="020B0604030504040204" pitchFamily="34" charset="0"/>
              <a:cs typeface="Calibri" panose="020F0502020204030204" pitchFamily="34" charset="0"/>
            </a:endParaRPr>
          </a:p>
          <a:p>
            <a:endParaRPr lang="en-US" sz="2500" dirty="0">
              <a:latin typeface="Calibri" panose="020F0502020204030204" pitchFamily="34" charset="0"/>
              <a:ea typeface="Verdana" panose="020B060403050404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EE48D04B-1F1A-00E8-C90E-08293C756B29}"/>
              </a:ext>
            </a:extLst>
          </p:cNvPr>
          <p:cNvSpPr txBox="1"/>
          <p:nvPr/>
        </p:nvSpPr>
        <p:spPr>
          <a:xfrm>
            <a:off x="1" y="4393233"/>
            <a:ext cx="9144000" cy="1631216"/>
          </a:xfrm>
          <a:prstGeom prst="rect">
            <a:avLst/>
          </a:prstGeom>
          <a:noFill/>
        </p:spPr>
        <p:txBody>
          <a:bodyPr wrap="square">
            <a:spAutoFit/>
          </a:bodyPr>
          <a:lstStyle/>
          <a:p>
            <a:pPr algn="ctr"/>
            <a:r>
              <a:rPr lang="en-US" sz="2000" b="1" i="1" dirty="0">
                <a:solidFill>
                  <a:schemeClr val="tx2"/>
                </a:solidFill>
                <a:latin typeface="Calibri" panose="020F0502020204030204" pitchFamily="34" charset="0"/>
                <a:ea typeface="Verdana" panose="020B0604030504040204" pitchFamily="34" charset="0"/>
                <a:cs typeface="Calibri" panose="020F0502020204030204" pitchFamily="34" charset="0"/>
              </a:rPr>
              <a:t>Charles H. v. D.C.</a:t>
            </a:r>
            <a:r>
              <a:rPr lang="en-US" sz="2000" b="1" dirty="0">
                <a:solidFill>
                  <a:schemeClr val="tx2"/>
                </a:solidFill>
                <a:latin typeface="Calibri" panose="020F0502020204030204" pitchFamily="34" charset="0"/>
                <a:ea typeface="Verdana" panose="020B0604030504040204" pitchFamily="34" charset="0"/>
                <a:cs typeface="Calibri" panose="020F0502020204030204" pitchFamily="34" charset="0"/>
              </a:rPr>
              <a:t>, No. 1:21-CV-00997 (CJN)</a:t>
            </a:r>
          </a:p>
          <a:p>
            <a:pPr algn="ctr"/>
            <a:r>
              <a:rPr lang="en-US" sz="2000" dirty="0">
                <a:solidFill>
                  <a:schemeClr val="tx2"/>
                </a:solidFill>
                <a:latin typeface="Calibri" panose="020F0502020204030204" pitchFamily="34" charset="0"/>
                <a:ea typeface="Verdana" panose="020B0604030504040204" pitchFamily="34" charset="0"/>
                <a:cs typeface="Calibri" panose="020F0502020204030204" pitchFamily="34" charset="0"/>
              </a:rPr>
              <a:t>2021 WL 2946127 (D.D.C. June 16, 2021) </a:t>
            </a:r>
          </a:p>
          <a:p>
            <a:pPr algn="ctr"/>
            <a:endParaRPr lang="en-US" sz="2000" dirty="0">
              <a:solidFill>
                <a:schemeClr val="tx2"/>
              </a:solidFill>
              <a:latin typeface="Calibri" panose="020F0502020204030204" pitchFamily="34" charset="0"/>
              <a:ea typeface="Verdana" panose="020B0604030504040204" pitchFamily="34" charset="0"/>
              <a:cs typeface="Calibri" panose="020F0502020204030204" pitchFamily="34" charset="0"/>
            </a:endParaRPr>
          </a:p>
          <a:p>
            <a:pPr algn="ctr"/>
            <a:r>
              <a:rPr lang="en-US" sz="2000" b="1" i="1" dirty="0">
                <a:solidFill>
                  <a:schemeClr val="tx2"/>
                </a:solidFill>
                <a:latin typeface="Calibri" panose="020F0502020204030204" pitchFamily="34" charset="0"/>
                <a:ea typeface="Verdana" panose="020B0604030504040204" pitchFamily="34" charset="0"/>
                <a:cs typeface="Calibri" panose="020F0502020204030204" pitchFamily="34" charset="0"/>
              </a:rPr>
              <a:t>Charles H. v. D.C.</a:t>
            </a:r>
            <a:r>
              <a:rPr lang="en-US" sz="2000" b="1" dirty="0">
                <a:solidFill>
                  <a:schemeClr val="tx2"/>
                </a:solidFill>
                <a:latin typeface="Calibri" panose="020F0502020204030204" pitchFamily="34" charset="0"/>
                <a:ea typeface="Verdana" panose="020B0604030504040204" pitchFamily="34" charset="0"/>
                <a:cs typeface="Calibri" panose="020F0502020204030204" pitchFamily="34" charset="0"/>
              </a:rPr>
              <a:t>, No. 1:21-CV-00997 (CJN)</a:t>
            </a:r>
          </a:p>
          <a:p>
            <a:pPr algn="ctr"/>
            <a:r>
              <a:rPr lang="en-US" sz="2000" dirty="0">
                <a:solidFill>
                  <a:schemeClr val="tx2"/>
                </a:solidFill>
                <a:latin typeface="Calibri" panose="020F0502020204030204" pitchFamily="34" charset="0"/>
                <a:ea typeface="Verdana" panose="020B0604030504040204" pitchFamily="34" charset="0"/>
                <a:cs typeface="Calibri" panose="020F0502020204030204" pitchFamily="34" charset="0"/>
              </a:rPr>
              <a:t>2022 WL 1416645 (D.D.C. Feb. 16, 2022)</a:t>
            </a:r>
            <a:endParaRPr dirty="0">
              <a:solidFill>
                <a:schemeClr val="tx2"/>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F9EE452E-A33D-342B-B9F5-92BA40AFB04C}"/>
              </a:ext>
            </a:extLst>
          </p:cNvPr>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055239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570B2-765F-58B1-CDB7-0F56B463EDC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240F7-5792-EFFB-574B-1710F2CBA58F}"/>
              </a:ext>
            </a:extLst>
          </p:cNvPr>
          <p:cNvSpPr txBox="1"/>
          <p:nvPr/>
        </p:nvSpPr>
        <p:spPr>
          <a:xfrm>
            <a:off x="0" y="833552"/>
            <a:ext cx="9143999" cy="861774"/>
          </a:xfrm>
          <a:prstGeom prst="rect">
            <a:avLst/>
          </a:prstGeom>
          <a:noFill/>
        </p:spPr>
        <p:txBody>
          <a:bodyPr wrap="square">
            <a:spAutoFit/>
          </a:bodyPr>
          <a:lstStyle/>
          <a:p>
            <a:pPr algn="ctr">
              <a:defRPr sz="5000" b="1">
                <a:solidFill>
                  <a:srgbClr val="000000"/>
                </a:solidFill>
                <a:latin typeface="Calibri"/>
              </a:defRPr>
            </a:pPr>
            <a:r>
              <a:rPr lang="en-US" b="1" dirty="0">
                <a:latin typeface="Calibri" panose="020F0502020204030204" pitchFamily="34" charset="0"/>
                <a:ea typeface="Verdana" panose="020B0604030504040204" pitchFamily="34" charset="0"/>
                <a:cs typeface="Calibri" panose="020F0502020204030204" pitchFamily="34" charset="0"/>
              </a:rPr>
              <a:t>Questions?</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B286E6D4-8E62-31F1-850C-F9234E222DE2}"/>
              </a:ext>
            </a:extLst>
          </p:cNvPr>
          <p:cNvSpPr txBox="1"/>
          <p:nvPr/>
        </p:nvSpPr>
        <p:spPr>
          <a:xfrm>
            <a:off x="1523999" y="3124200"/>
            <a:ext cx="6959600" cy="1631216"/>
          </a:xfrm>
          <a:prstGeom prst="rect">
            <a:avLst/>
          </a:prstGeom>
          <a:noFill/>
        </p:spPr>
        <p:txBody>
          <a:bodyPr wrap="square">
            <a:spAutoFit/>
          </a:bodyPr>
          <a:lstStyle/>
          <a:p>
            <a:r>
              <a:rPr lang="en-US" sz="2000" b="1" dirty="0">
                <a:latin typeface="Calibri" panose="020F0502020204030204" pitchFamily="34" charset="0"/>
                <a:ea typeface="Verdana" panose="020B0604030504040204" pitchFamily="34" charset="0"/>
                <a:cs typeface="Calibri" panose="020F0502020204030204" pitchFamily="34" charset="0"/>
              </a:rPr>
              <a:t>Martin </a:t>
            </a:r>
            <a:r>
              <a:rPr lang="en-US" sz="2000" b="1" dirty="0" err="1">
                <a:latin typeface="Calibri" panose="020F0502020204030204" pitchFamily="34" charset="0"/>
                <a:ea typeface="Verdana" panose="020B0604030504040204" pitchFamily="34" charset="0"/>
                <a:cs typeface="Calibri" panose="020F0502020204030204" pitchFamily="34" charset="0"/>
              </a:rPr>
              <a:t>Cirkiel</a:t>
            </a:r>
            <a:r>
              <a:rPr lang="en-US" sz="2000" b="1" dirty="0">
                <a:latin typeface="Calibri" panose="020F0502020204030204" pitchFamily="34" charset="0"/>
                <a:ea typeface="Verdana" panose="020B0604030504040204" pitchFamily="34" charset="0"/>
                <a:cs typeface="Calibri" panose="020F0502020204030204" pitchFamily="34" charset="0"/>
              </a:rPr>
              <a:t>				Zenia Sanchez Fuentes</a:t>
            </a:r>
          </a:p>
          <a:p>
            <a:r>
              <a:rPr lang="en-US" sz="2000" b="1" dirty="0" err="1">
                <a:latin typeface="Calibri" panose="020F0502020204030204" pitchFamily="34" charset="0"/>
                <a:ea typeface="Verdana" panose="020B0604030504040204" pitchFamily="34" charset="0"/>
                <a:cs typeface="Calibri" panose="020F0502020204030204" pitchFamily="34" charset="0"/>
              </a:rPr>
              <a:t>marty@cirkielaw.com</a:t>
            </a:r>
            <a:r>
              <a:rPr lang="en-US" sz="2000" b="1" dirty="0">
                <a:latin typeface="Calibri" panose="020F0502020204030204" pitchFamily="34" charset="0"/>
                <a:ea typeface="Verdana" panose="020B0604030504040204" pitchFamily="34" charset="0"/>
                <a:cs typeface="Calibri" panose="020F0502020204030204" pitchFamily="34" charset="0"/>
              </a:rPr>
              <a:t>		</a:t>
            </a:r>
            <a:r>
              <a:rPr lang="en-US" sz="2000" b="1" dirty="0" err="1">
                <a:latin typeface="Calibri" panose="020F0502020204030204" pitchFamily="34" charset="0"/>
                <a:ea typeface="Verdana" panose="020B0604030504040204" pitchFamily="34" charset="0"/>
                <a:cs typeface="Calibri" panose="020F0502020204030204" pitchFamily="34" charset="0"/>
              </a:rPr>
              <a:t>zsanchez@tpmlaw.com</a:t>
            </a:r>
            <a:r>
              <a:rPr lang="en-US" sz="2000" b="1" dirty="0">
                <a:latin typeface="Calibri" panose="020F0502020204030204" pitchFamily="34" charset="0"/>
                <a:ea typeface="Verdana" panose="020B0604030504040204" pitchFamily="34" charset="0"/>
                <a:cs typeface="Calibri" panose="020F0502020204030204" pitchFamily="34" charset="0"/>
              </a:rPr>
              <a:t>			</a:t>
            </a:r>
          </a:p>
          <a:p>
            <a:r>
              <a:rPr lang="en-US" sz="2000" b="1" dirty="0">
                <a:latin typeface="Calibri" panose="020F0502020204030204" pitchFamily="34" charset="0"/>
                <a:ea typeface="Verdana" panose="020B0604030504040204" pitchFamily="34" charset="0"/>
                <a:cs typeface="Calibri" panose="020F0502020204030204" pitchFamily="34" charset="0"/>
              </a:rPr>
              <a:t>Robin Petty					Jaclyn Deitch</a:t>
            </a:r>
          </a:p>
          <a:p>
            <a:r>
              <a:rPr lang="en-US" sz="2000" b="1" dirty="0" err="1">
                <a:latin typeface="Calibri" panose="020F0502020204030204" pitchFamily="34" charset="0"/>
                <a:ea typeface="Verdana" panose="020B0604030504040204" pitchFamily="34" charset="0"/>
                <a:cs typeface="Calibri" panose="020F0502020204030204" pitchFamily="34" charset="0"/>
              </a:rPr>
              <a:t>rspetty@cirkielaw.com</a:t>
            </a:r>
            <a:r>
              <a:rPr lang="en-US" sz="2000" b="1" dirty="0">
                <a:latin typeface="Calibri" panose="020F0502020204030204" pitchFamily="34" charset="0"/>
                <a:ea typeface="Verdana" panose="020B0604030504040204" pitchFamily="34" charset="0"/>
                <a:cs typeface="Calibri" panose="020F0502020204030204" pitchFamily="34" charset="0"/>
              </a:rPr>
              <a:t>		</a:t>
            </a:r>
            <a:r>
              <a:rPr lang="en-US" sz="2000" b="1" dirty="0" err="1">
                <a:latin typeface="Calibri" panose="020F0502020204030204" pitchFamily="34" charset="0"/>
                <a:ea typeface="Verdana" panose="020B0604030504040204" pitchFamily="34" charset="0"/>
                <a:cs typeface="Calibri" panose="020F0502020204030204" pitchFamily="34" charset="0"/>
              </a:rPr>
              <a:t>jdeitch@tpmlaw.com</a:t>
            </a:r>
            <a:r>
              <a:rPr lang="en-US" sz="2000" b="1" dirty="0">
                <a:latin typeface="Calibri" panose="020F0502020204030204" pitchFamily="34" charset="0"/>
                <a:ea typeface="Verdana" panose="020B0604030504040204" pitchFamily="34" charset="0"/>
                <a:cs typeface="Calibri" panose="020F0502020204030204" pitchFamily="34" charset="0"/>
              </a:rPr>
              <a:t>	</a:t>
            </a:r>
            <a:r>
              <a:rPr lang="en-US" b="1" dirty="0">
                <a:latin typeface="Calibri" panose="020F0502020204030204" pitchFamily="34" charset="0"/>
                <a:ea typeface="Verdana" panose="020B060403050404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E9ED3CFE-E689-69BA-5E28-676B30861084}"/>
              </a:ext>
            </a:extLst>
          </p:cNvPr>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B3BABDCC-E5EB-0092-7BF2-6426EEEF748D}"/>
              </a:ext>
            </a:extLst>
          </p:cNvPr>
          <p:cNvSpPr txBox="1"/>
          <p:nvPr/>
        </p:nvSpPr>
        <p:spPr>
          <a:xfrm>
            <a:off x="-1" y="1994297"/>
            <a:ext cx="9143999" cy="553998"/>
          </a:xfrm>
          <a:prstGeom prst="rect">
            <a:avLst/>
          </a:prstGeom>
          <a:noFill/>
        </p:spPr>
        <p:txBody>
          <a:bodyPr wrap="square" rtlCol="0">
            <a:spAutoFit/>
          </a:bodyPr>
          <a:lstStyle/>
          <a:p>
            <a:pPr algn="ctr"/>
            <a:r>
              <a:rPr lang="en-US" sz="3000" b="1" dirty="0">
                <a:latin typeface="Calibri" panose="020F0502020204030204" pitchFamily="34" charset="0"/>
                <a:ea typeface="Verdana" panose="020B0604030504040204" pitchFamily="34" charset="0"/>
                <a:cs typeface="Calibri" panose="020F0502020204030204" pitchFamily="34" charset="0"/>
              </a:rPr>
              <a:t>Thank you!</a:t>
            </a:r>
          </a:p>
        </p:txBody>
      </p:sp>
    </p:spTree>
    <p:extLst>
      <p:ext uri="{BB962C8B-B14F-4D97-AF65-F5344CB8AC3E}">
        <p14:creationId xmlns:p14="http://schemas.microsoft.com/office/powerpoint/2010/main" val="3674027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73192" y="914400"/>
            <a:ext cx="5597622" cy="861774"/>
          </a:xfrm>
          <a:prstGeom prst="rect">
            <a:avLst/>
          </a:prstGeom>
          <a:noFill/>
        </p:spPr>
        <p:txBody>
          <a:bodyPr wrap="none">
            <a:spAutoFit/>
          </a:bodyPr>
          <a:lstStyle/>
          <a:p>
            <a:pPr algn="ctr">
              <a:defRPr sz="5000" b="1">
                <a:solidFill>
                  <a:srgbClr val="000000"/>
                </a:solidFill>
                <a:latin typeface="Calibri"/>
              </a:defRPr>
            </a:pPr>
            <a:r>
              <a:rPr lang="en-US" dirty="0"/>
              <a:t>The Advocate</a:t>
            </a:r>
            <a:r>
              <a:rPr dirty="0"/>
              <a:t> Intake</a:t>
            </a:r>
          </a:p>
        </p:txBody>
      </p:sp>
      <p:sp>
        <p:nvSpPr>
          <p:cNvPr id="3" name="TextBox 2"/>
          <p:cNvSpPr txBox="1"/>
          <p:nvPr/>
        </p:nvSpPr>
        <p:spPr>
          <a:xfrm>
            <a:off x="914399" y="2182052"/>
            <a:ext cx="4308953" cy="1938992"/>
          </a:xfrm>
          <a:prstGeom prst="rect">
            <a:avLst/>
          </a:prstGeom>
          <a:noFill/>
        </p:spPr>
        <p:txBody>
          <a:bodyPr wrap="square">
            <a:spAutoFit/>
          </a:bodyPr>
          <a:lstStyle/>
          <a:p>
            <a:pPr algn="l">
              <a:defRPr sz="3000">
                <a:solidFill>
                  <a:srgbClr val="000000"/>
                </a:solidFill>
                <a:latin typeface="Calibri"/>
              </a:defRPr>
            </a:pPr>
            <a:r>
              <a:rPr dirty="0"/>
              <a:t>Identify Harm</a:t>
            </a:r>
            <a:r>
              <a:rPr lang="en-US" dirty="0"/>
              <a:t>/Child Find</a:t>
            </a:r>
            <a:endParaRPr dirty="0"/>
          </a:p>
          <a:p>
            <a:pPr algn="l">
              <a:defRPr sz="3000">
                <a:solidFill>
                  <a:srgbClr val="000000"/>
                </a:solidFill>
                <a:latin typeface="Calibri"/>
              </a:defRPr>
            </a:pPr>
            <a:r>
              <a:rPr lang="en-US" dirty="0"/>
              <a:t>Determine</a:t>
            </a:r>
            <a:r>
              <a:rPr dirty="0"/>
              <a:t> Urgency</a:t>
            </a:r>
          </a:p>
          <a:p>
            <a:pPr algn="l">
              <a:defRPr sz="3000">
                <a:solidFill>
                  <a:srgbClr val="000000"/>
                </a:solidFill>
                <a:latin typeface="Calibri"/>
              </a:defRPr>
            </a:pPr>
            <a:r>
              <a:rPr lang="en-US" dirty="0"/>
              <a:t>Advise Options</a:t>
            </a:r>
          </a:p>
          <a:p>
            <a:pPr algn="l">
              <a:defRPr sz="3000">
                <a:solidFill>
                  <a:srgbClr val="000000"/>
                </a:solidFill>
                <a:latin typeface="Calibri"/>
              </a:defRPr>
            </a:pPr>
            <a:r>
              <a:rPr lang="en-US" dirty="0"/>
              <a:t>Avoid Legal Advice</a:t>
            </a:r>
            <a:endParaRPr dirty="0"/>
          </a:p>
        </p:txBody>
      </p:sp>
      <p:sp>
        <p:nvSpPr>
          <p:cNvPr id="4" name="TextBox 3"/>
          <p:cNvSpPr txBox="1"/>
          <p:nvPr/>
        </p:nvSpPr>
        <p:spPr>
          <a:xfrm>
            <a:off x="409677" y="4927937"/>
            <a:ext cx="8324651" cy="1015663"/>
          </a:xfrm>
          <a:prstGeom prst="rect">
            <a:avLst/>
          </a:prstGeom>
          <a:noFill/>
        </p:spPr>
        <p:txBody>
          <a:bodyPr wrap="none">
            <a:spAutoFit/>
          </a:bodyPr>
          <a:lstStyle/>
          <a:p>
            <a:pPr algn="ctr">
              <a:defRPr sz="2000">
                <a:solidFill>
                  <a:srgbClr val="003366"/>
                </a:solidFill>
                <a:latin typeface="Calibri"/>
              </a:defRPr>
            </a:pPr>
            <a:r>
              <a:rPr lang="en-US" b="1" dirty="0"/>
              <a:t>IDEA</a:t>
            </a:r>
            <a:r>
              <a:rPr lang="en-US" dirty="0"/>
              <a:t> 20 U.S.C. §1400 et seq.</a:t>
            </a:r>
            <a:r>
              <a:rPr dirty="0"/>
              <a:t>  </a:t>
            </a:r>
            <a:r>
              <a:rPr lang="en-US" dirty="0"/>
              <a:t>    |</a:t>
            </a:r>
            <a:r>
              <a:rPr dirty="0"/>
              <a:t> </a:t>
            </a:r>
            <a:r>
              <a:rPr lang="en-US" dirty="0"/>
              <a:t>     </a:t>
            </a:r>
            <a:r>
              <a:rPr lang="en-US" b="1" dirty="0"/>
              <a:t>Section 504</a:t>
            </a:r>
            <a:r>
              <a:rPr lang="en-US" dirty="0"/>
              <a:t> 29 U.S.C. §794</a:t>
            </a:r>
          </a:p>
          <a:p>
            <a:pPr algn="ctr">
              <a:defRPr sz="2000">
                <a:solidFill>
                  <a:srgbClr val="003366"/>
                </a:solidFill>
                <a:latin typeface="Calibri"/>
              </a:defRPr>
            </a:pPr>
            <a:endParaRPr lang="en-US" dirty="0"/>
          </a:p>
          <a:p>
            <a:pPr algn="ctr">
              <a:defRPr sz="2000">
                <a:solidFill>
                  <a:srgbClr val="003366"/>
                </a:solidFill>
                <a:latin typeface="Calibri"/>
              </a:defRPr>
            </a:pPr>
            <a:r>
              <a:rPr lang="en-US" b="1" dirty="0"/>
              <a:t>ADA</a:t>
            </a:r>
            <a:r>
              <a:rPr lang="en-US" dirty="0"/>
              <a:t> </a:t>
            </a:r>
            <a:r>
              <a:rPr lang="fr-FR" sz="2000" dirty="0"/>
              <a:t>42 U.S.C. §12101  |  </a:t>
            </a:r>
            <a:r>
              <a:rPr lang="fr-FR" sz="2000" b="1" dirty="0" err="1"/>
              <a:t>Title</a:t>
            </a:r>
            <a:r>
              <a:rPr lang="fr-FR" sz="2000" b="1" dirty="0"/>
              <a:t> VI</a:t>
            </a:r>
            <a:r>
              <a:rPr lang="fr-FR" sz="2000" dirty="0"/>
              <a:t> </a:t>
            </a:r>
            <a:r>
              <a:rPr lang="en-US" sz="2000" dirty="0"/>
              <a:t>42 U.S.C. § 2000</a:t>
            </a:r>
            <a:r>
              <a:rPr lang="fr-FR" sz="2000" dirty="0"/>
              <a:t>  |  </a:t>
            </a:r>
            <a:r>
              <a:rPr lang="fr-FR" sz="2000" b="1" dirty="0" err="1"/>
              <a:t>Title</a:t>
            </a:r>
            <a:r>
              <a:rPr lang="fr-FR" sz="2000" b="1" dirty="0"/>
              <a:t> IX</a:t>
            </a:r>
            <a:r>
              <a:rPr lang="fr-FR" sz="2000" dirty="0"/>
              <a:t> </a:t>
            </a:r>
            <a:r>
              <a:rPr lang="en-US" sz="2000" dirty="0"/>
              <a:t>20 U.S.C. § 1681</a:t>
            </a:r>
            <a:endParaRPr dirty="0"/>
          </a:p>
        </p:txBody>
      </p:sp>
      <p:sp>
        <p:nvSpPr>
          <p:cNvPr id="5" name="Rectangle 4"/>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914400"/>
            <a:ext cx="7315200" cy="1371600"/>
          </a:xfrm>
          <a:prstGeom prst="rect">
            <a:avLst/>
          </a:prstGeom>
          <a:noFill/>
        </p:spPr>
        <p:txBody>
          <a:bodyPr wrap="none">
            <a:spAutoFit/>
          </a:bodyPr>
          <a:lstStyle/>
          <a:p>
            <a:pPr algn="ctr">
              <a:defRPr sz="5000" b="1">
                <a:solidFill>
                  <a:srgbClr val="000000"/>
                </a:solidFill>
                <a:latin typeface="Calibri"/>
              </a:defRPr>
            </a:pPr>
            <a:r>
              <a:t>Resolution Before Escalation</a:t>
            </a:r>
          </a:p>
        </p:txBody>
      </p:sp>
      <p:sp>
        <p:nvSpPr>
          <p:cNvPr id="3" name="TextBox 2"/>
          <p:cNvSpPr txBox="1"/>
          <p:nvPr/>
        </p:nvSpPr>
        <p:spPr>
          <a:xfrm>
            <a:off x="914400" y="2286000"/>
            <a:ext cx="5102422" cy="1938992"/>
          </a:xfrm>
          <a:prstGeom prst="rect">
            <a:avLst/>
          </a:prstGeom>
          <a:noFill/>
        </p:spPr>
        <p:txBody>
          <a:bodyPr wrap="none">
            <a:spAutoFit/>
          </a:bodyPr>
          <a:lstStyle/>
          <a:p>
            <a:pPr algn="l">
              <a:defRPr sz="3000">
                <a:solidFill>
                  <a:srgbClr val="000000"/>
                </a:solidFill>
                <a:latin typeface="Calibri"/>
              </a:defRPr>
            </a:pPr>
            <a:r>
              <a:rPr dirty="0"/>
              <a:t>Level 1–3 Local Grievances</a:t>
            </a:r>
            <a:r>
              <a:rPr lang="en-US" dirty="0"/>
              <a:t> (TX)</a:t>
            </a:r>
            <a:endParaRPr dirty="0"/>
          </a:p>
          <a:p>
            <a:pPr algn="l">
              <a:defRPr sz="3000">
                <a:solidFill>
                  <a:srgbClr val="000000"/>
                </a:solidFill>
                <a:latin typeface="Calibri"/>
              </a:defRPr>
            </a:pPr>
            <a:r>
              <a:rPr dirty="0"/>
              <a:t>OCR Complaint</a:t>
            </a:r>
            <a:endParaRPr lang="en-US" dirty="0"/>
          </a:p>
          <a:p>
            <a:pPr>
              <a:defRPr sz="3000">
                <a:solidFill>
                  <a:srgbClr val="000000"/>
                </a:solidFill>
                <a:latin typeface="Calibri"/>
              </a:defRPr>
            </a:pPr>
            <a:r>
              <a:rPr lang="en-US" dirty="0"/>
              <a:t>State (SEA) Complaint</a:t>
            </a:r>
          </a:p>
          <a:p>
            <a:pPr algn="l">
              <a:defRPr sz="3000">
                <a:solidFill>
                  <a:srgbClr val="000000"/>
                </a:solidFill>
                <a:latin typeface="Calibri"/>
              </a:defRPr>
            </a:pPr>
            <a:r>
              <a:rPr lang="en-US" dirty="0"/>
              <a:t>M</a:t>
            </a:r>
            <a:r>
              <a:rPr dirty="0"/>
              <a:t>ediat</a:t>
            </a:r>
            <a:r>
              <a:rPr lang="en-US" dirty="0"/>
              <a:t>e, don’t litigate</a:t>
            </a:r>
            <a:endParaRPr dirty="0"/>
          </a:p>
        </p:txBody>
      </p:sp>
      <p:sp>
        <p:nvSpPr>
          <p:cNvPr id="4" name="TextBox 3"/>
          <p:cNvSpPr txBox="1"/>
          <p:nvPr/>
        </p:nvSpPr>
        <p:spPr>
          <a:xfrm>
            <a:off x="1287265" y="5396537"/>
            <a:ext cx="6118534" cy="400110"/>
          </a:xfrm>
          <a:prstGeom prst="rect">
            <a:avLst/>
          </a:prstGeom>
          <a:noFill/>
        </p:spPr>
        <p:txBody>
          <a:bodyPr wrap="none">
            <a:spAutoFit/>
          </a:bodyPr>
          <a:lstStyle/>
          <a:p>
            <a:pPr algn="ctr">
              <a:defRPr sz="2000">
                <a:solidFill>
                  <a:srgbClr val="003366"/>
                </a:solidFill>
                <a:latin typeface="Calibri"/>
              </a:defRPr>
            </a:pPr>
            <a:r>
              <a:rPr lang="en-US" b="1" dirty="0"/>
              <a:t>Tex. Educ. Code </a:t>
            </a:r>
            <a:r>
              <a:rPr lang="en-US" sz="2000" dirty="0"/>
              <a:t>§</a:t>
            </a:r>
            <a:r>
              <a:rPr lang="en-US" dirty="0"/>
              <a:t>26; </a:t>
            </a:r>
            <a:r>
              <a:rPr lang="en-US" sz="2000" dirty="0"/>
              <a:t>§29.001  |  </a:t>
            </a:r>
            <a:r>
              <a:rPr b="1" dirty="0"/>
              <a:t>34 C.F.R.</a:t>
            </a:r>
            <a:r>
              <a:rPr dirty="0"/>
              <a:t> §§300.151–153</a:t>
            </a:r>
          </a:p>
        </p:txBody>
      </p:sp>
      <p:sp>
        <p:nvSpPr>
          <p:cNvPr id="5" name="Rectangle 4"/>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7257" y="914400"/>
            <a:ext cx="8689495" cy="830997"/>
          </a:xfrm>
          <a:prstGeom prst="rect">
            <a:avLst/>
          </a:prstGeom>
          <a:noFill/>
        </p:spPr>
        <p:txBody>
          <a:bodyPr wrap="none">
            <a:spAutoFit/>
          </a:bodyPr>
          <a:lstStyle/>
          <a:p>
            <a:pPr algn="ctr">
              <a:defRPr sz="5000" b="1">
                <a:solidFill>
                  <a:srgbClr val="000000"/>
                </a:solidFill>
                <a:latin typeface="Calibri"/>
              </a:defRPr>
            </a:pPr>
            <a:r>
              <a:rPr sz="4800" dirty="0"/>
              <a:t>When Advocacy </a:t>
            </a:r>
            <a:r>
              <a:rPr lang="en-US" sz="4800" dirty="0"/>
              <a:t>Reaches Its Limit</a:t>
            </a:r>
            <a:endParaRPr sz="4800" dirty="0"/>
          </a:p>
        </p:txBody>
      </p:sp>
      <p:sp>
        <p:nvSpPr>
          <p:cNvPr id="3" name="TextBox 2"/>
          <p:cNvSpPr txBox="1"/>
          <p:nvPr/>
        </p:nvSpPr>
        <p:spPr>
          <a:xfrm>
            <a:off x="914400" y="2105427"/>
            <a:ext cx="6967357" cy="2862322"/>
          </a:xfrm>
          <a:prstGeom prst="rect">
            <a:avLst/>
          </a:prstGeom>
          <a:noFill/>
        </p:spPr>
        <p:txBody>
          <a:bodyPr wrap="none">
            <a:spAutoFit/>
          </a:bodyPr>
          <a:lstStyle/>
          <a:p>
            <a:pPr algn="l">
              <a:defRPr sz="3000">
                <a:solidFill>
                  <a:srgbClr val="000000"/>
                </a:solidFill>
                <a:latin typeface="Calibri"/>
              </a:defRPr>
            </a:pPr>
            <a:r>
              <a:rPr lang="en-US" dirty="0"/>
              <a:t>Entrenched District Position</a:t>
            </a:r>
          </a:p>
          <a:p>
            <a:pPr algn="l">
              <a:defRPr sz="3000">
                <a:solidFill>
                  <a:srgbClr val="000000"/>
                </a:solidFill>
                <a:latin typeface="Calibri"/>
              </a:defRPr>
            </a:pPr>
            <a:r>
              <a:rPr lang="en-US" dirty="0"/>
              <a:t>Law Enforcement Involvement</a:t>
            </a:r>
          </a:p>
          <a:p>
            <a:pPr algn="l">
              <a:defRPr sz="3000">
                <a:solidFill>
                  <a:srgbClr val="000000"/>
                </a:solidFill>
                <a:latin typeface="Calibri"/>
              </a:defRPr>
            </a:pPr>
            <a:r>
              <a:rPr lang="en-US" dirty="0"/>
              <a:t>Retaliation or Civil Rights Exposure</a:t>
            </a:r>
          </a:p>
          <a:p>
            <a:pPr algn="l">
              <a:defRPr sz="3000">
                <a:solidFill>
                  <a:srgbClr val="000000"/>
                </a:solidFill>
                <a:latin typeface="Calibri"/>
              </a:defRPr>
            </a:pPr>
            <a:r>
              <a:rPr lang="en-US" dirty="0"/>
              <a:t>Complex Multi-System Harm</a:t>
            </a:r>
          </a:p>
          <a:p>
            <a:pPr algn="l">
              <a:defRPr sz="3000">
                <a:solidFill>
                  <a:srgbClr val="000000"/>
                </a:solidFill>
                <a:latin typeface="Calibri"/>
              </a:defRPr>
            </a:pPr>
            <a:r>
              <a:rPr lang="en-US" dirty="0"/>
              <a:t>Exhaustion &amp; Jurisdiction Strategy Required</a:t>
            </a:r>
          </a:p>
          <a:p>
            <a:pPr algn="l">
              <a:defRPr sz="3000">
                <a:solidFill>
                  <a:srgbClr val="000000"/>
                </a:solidFill>
                <a:latin typeface="Calibri"/>
              </a:defRPr>
            </a:pPr>
            <a:endParaRPr dirty="0"/>
          </a:p>
        </p:txBody>
      </p:sp>
      <p:sp>
        <p:nvSpPr>
          <p:cNvPr id="4" name="TextBox 3"/>
          <p:cNvSpPr txBox="1"/>
          <p:nvPr/>
        </p:nvSpPr>
        <p:spPr>
          <a:xfrm>
            <a:off x="1884116" y="4927937"/>
            <a:ext cx="5375767" cy="1015663"/>
          </a:xfrm>
          <a:prstGeom prst="rect">
            <a:avLst/>
          </a:prstGeom>
          <a:noFill/>
        </p:spPr>
        <p:txBody>
          <a:bodyPr wrap="none">
            <a:spAutoFit/>
          </a:bodyPr>
          <a:lstStyle/>
          <a:p>
            <a:pPr algn="ctr">
              <a:defRPr sz="2000">
                <a:solidFill>
                  <a:srgbClr val="003366"/>
                </a:solidFill>
                <a:latin typeface="Calibri"/>
              </a:defRPr>
            </a:pPr>
            <a:r>
              <a:rPr b="1" dirty="0"/>
              <a:t>Fry v. Napoleon </a:t>
            </a:r>
            <a:r>
              <a:rPr b="1" dirty="0" err="1"/>
              <a:t>Cmty</a:t>
            </a:r>
            <a:r>
              <a:rPr b="1" dirty="0"/>
              <a:t>. </a:t>
            </a:r>
            <a:r>
              <a:rPr b="1" dirty="0" err="1"/>
              <a:t>Schs</a:t>
            </a:r>
            <a:r>
              <a:rPr b="1" dirty="0"/>
              <a:t>.</a:t>
            </a:r>
            <a:r>
              <a:rPr dirty="0"/>
              <a:t> 580 U.S. 154 (2017)</a:t>
            </a:r>
            <a:r>
              <a:rPr lang="en-US" dirty="0"/>
              <a:t> </a:t>
            </a:r>
            <a:r>
              <a:rPr dirty="0"/>
              <a:t> </a:t>
            </a:r>
            <a:endParaRPr lang="en-US" dirty="0"/>
          </a:p>
          <a:p>
            <a:pPr algn="ctr">
              <a:defRPr sz="2000">
                <a:solidFill>
                  <a:srgbClr val="003366"/>
                </a:solidFill>
                <a:latin typeface="Calibri"/>
              </a:defRPr>
            </a:pPr>
            <a:r>
              <a:rPr dirty="0"/>
              <a:t>  </a:t>
            </a:r>
            <a:endParaRPr lang="en-US" dirty="0"/>
          </a:p>
          <a:p>
            <a:pPr algn="ctr">
              <a:defRPr sz="2000">
                <a:solidFill>
                  <a:srgbClr val="003366"/>
                </a:solidFill>
                <a:latin typeface="Calibri"/>
              </a:defRPr>
            </a:pPr>
            <a:r>
              <a:rPr b="1" dirty="0"/>
              <a:t>Perez v. Sturgis Pub. </a:t>
            </a:r>
            <a:r>
              <a:rPr b="1" dirty="0" err="1"/>
              <a:t>Schs</a:t>
            </a:r>
            <a:r>
              <a:rPr b="1" dirty="0"/>
              <a:t>.</a:t>
            </a:r>
            <a:r>
              <a:rPr dirty="0"/>
              <a:t> 598 U.S. 142 (2023)</a:t>
            </a:r>
          </a:p>
        </p:txBody>
      </p:sp>
      <p:sp>
        <p:nvSpPr>
          <p:cNvPr id="5" name="Rectangle 4"/>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9140" y="781822"/>
            <a:ext cx="7315200" cy="1371600"/>
          </a:xfrm>
          <a:prstGeom prst="rect">
            <a:avLst/>
          </a:prstGeom>
          <a:noFill/>
        </p:spPr>
        <p:txBody>
          <a:bodyPr wrap="none">
            <a:spAutoFit/>
          </a:bodyPr>
          <a:lstStyle/>
          <a:p>
            <a:pPr algn="ctr">
              <a:defRPr sz="5000" b="1">
                <a:solidFill>
                  <a:srgbClr val="000000"/>
                </a:solidFill>
                <a:latin typeface="Calibri"/>
              </a:defRPr>
            </a:pPr>
            <a:r>
              <a:rPr dirty="0"/>
              <a:t>Litigation Gatekeeping</a:t>
            </a:r>
          </a:p>
        </p:txBody>
      </p:sp>
      <p:sp>
        <p:nvSpPr>
          <p:cNvPr id="3" name="TextBox 2"/>
          <p:cNvSpPr txBox="1"/>
          <p:nvPr/>
        </p:nvSpPr>
        <p:spPr>
          <a:xfrm>
            <a:off x="914400" y="2129640"/>
            <a:ext cx="5229380" cy="1477328"/>
          </a:xfrm>
          <a:prstGeom prst="rect">
            <a:avLst/>
          </a:prstGeom>
          <a:noFill/>
        </p:spPr>
        <p:txBody>
          <a:bodyPr wrap="none">
            <a:spAutoFit/>
          </a:bodyPr>
          <a:lstStyle/>
          <a:p>
            <a:pPr algn="l">
              <a:defRPr sz="3000">
                <a:solidFill>
                  <a:srgbClr val="000000"/>
                </a:solidFill>
                <a:latin typeface="Calibri"/>
              </a:defRPr>
            </a:pPr>
            <a:r>
              <a:rPr dirty="0"/>
              <a:t>Standing</a:t>
            </a:r>
            <a:r>
              <a:rPr lang="en-US" dirty="0"/>
              <a:t>?</a:t>
            </a:r>
          </a:p>
          <a:p>
            <a:pPr>
              <a:defRPr sz="3000">
                <a:solidFill>
                  <a:srgbClr val="000000"/>
                </a:solidFill>
                <a:latin typeface="Calibri"/>
              </a:defRPr>
            </a:pPr>
            <a:r>
              <a:rPr dirty="0"/>
              <a:t>Jurisdiction</a:t>
            </a:r>
            <a:r>
              <a:rPr lang="en-US" dirty="0"/>
              <a:t> </a:t>
            </a:r>
            <a:r>
              <a:rPr lang="en-US" sz="3000" dirty="0"/>
              <a:t>· Exhaustion · Forum</a:t>
            </a:r>
            <a:endParaRPr lang="en-US" dirty="0"/>
          </a:p>
          <a:p>
            <a:pPr algn="l">
              <a:defRPr sz="3000">
                <a:solidFill>
                  <a:srgbClr val="000000"/>
                </a:solidFill>
                <a:latin typeface="Calibri"/>
              </a:defRPr>
            </a:pPr>
            <a:r>
              <a:rPr dirty="0"/>
              <a:t>Available Remed</a:t>
            </a:r>
            <a:r>
              <a:rPr lang="en-US" dirty="0"/>
              <a:t>ies</a:t>
            </a:r>
            <a:endParaRPr dirty="0"/>
          </a:p>
        </p:txBody>
      </p:sp>
      <p:sp>
        <p:nvSpPr>
          <p:cNvPr id="4" name="TextBox 3"/>
          <p:cNvSpPr txBox="1"/>
          <p:nvPr/>
        </p:nvSpPr>
        <p:spPr>
          <a:xfrm>
            <a:off x="1345796" y="5060515"/>
            <a:ext cx="6452407" cy="1015663"/>
          </a:xfrm>
          <a:prstGeom prst="rect">
            <a:avLst/>
          </a:prstGeom>
          <a:noFill/>
        </p:spPr>
        <p:txBody>
          <a:bodyPr wrap="none">
            <a:spAutoFit/>
          </a:bodyPr>
          <a:lstStyle/>
          <a:p>
            <a:pPr algn="ctr">
              <a:defRPr sz="2000">
                <a:solidFill>
                  <a:srgbClr val="003366"/>
                </a:solidFill>
                <a:latin typeface="Calibri"/>
              </a:defRPr>
            </a:pPr>
            <a:r>
              <a:rPr b="1" dirty="0"/>
              <a:t>Lujan v. Defenders of Wildlife</a:t>
            </a:r>
            <a:r>
              <a:rPr dirty="0"/>
              <a:t> 504 U.S. 555 (1992)</a:t>
            </a:r>
            <a:r>
              <a:rPr lang="en-US" dirty="0"/>
              <a:t> </a:t>
            </a:r>
            <a:r>
              <a:rPr dirty="0"/>
              <a:t> </a:t>
            </a:r>
            <a:endParaRPr lang="en-US" dirty="0"/>
          </a:p>
          <a:p>
            <a:pPr algn="ctr">
              <a:defRPr sz="2000">
                <a:solidFill>
                  <a:srgbClr val="003366"/>
                </a:solidFill>
                <a:latin typeface="Calibri"/>
              </a:defRPr>
            </a:pPr>
            <a:endParaRPr lang="en-US" b="1" dirty="0"/>
          </a:p>
          <a:p>
            <a:pPr algn="ctr">
              <a:defRPr sz="2000">
                <a:solidFill>
                  <a:srgbClr val="003366"/>
                </a:solidFill>
                <a:latin typeface="Calibri"/>
              </a:defRPr>
            </a:pPr>
            <a:r>
              <a:rPr lang="en-US" b="1" dirty="0"/>
              <a:t>Burlington Sch. Comm. v. Dept. of Educ.</a:t>
            </a:r>
            <a:r>
              <a:rPr lang="en-US" dirty="0"/>
              <a:t> 471 U.S. 359 (1985)</a:t>
            </a:r>
            <a:endParaRPr dirty="0"/>
          </a:p>
        </p:txBody>
      </p:sp>
      <p:sp>
        <p:nvSpPr>
          <p:cNvPr id="5" name="Rectangle 4"/>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D87A3-1136-67CC-4504-B2D9D9AFE4C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3859F32-E3E4-FC3B-25C4-837C0AD64DCE}"/>
              </a:ext>
            </a:extLst>
          </p:cNvPr>
          <p:cNvSpPr txBox="1"/>
          <p:nvPr/>
        </p:nvSpPr>
        <p:spPr>
          <a:xfrm>
            <a:off x="772914" y="710373"/>
            <a:ext cx="7598170" cy="861774"/>
          </a:xfrm>
          <a:prstGeom prst="rect">
            <a:avLst/>
          </a:prstGeom>
          <a:noFill/>
        </p:spPr>
        <p:txBody>
          <a:bodyPr wrap="none">
            <a:spAutoFit/>
          </a:bodyPr>
          <a:lstStyle/>
          <a:p>
            <a:pPr algn="ctr">
              <a:defRPr sz="5000" b="1">
                <a:solidFill>
                  <a:srgbClr val="000000"/>
                </a:solidFill>
                <a:latin typeface="Calibri"/>
              </a:defRPr>
            </a:pPr>
            <a:r>
              <a:rPr lang="en-US" dirty="0"/>
              <a:t>Alvarez: The Individual Case</a:t>
            </a:r>
          </a:p>
        </p:txBody>
      </p:sp>
      <p:sp>
        <p:nvSpPr>
          <p:cNvPr id="3" name="TextBox 2">
            <a:extLst>
              <a:ext uri="{FF2B5EF4-FFF2-40B4-BE49-F238E27FC236}">
                <a16:creationId xmlns:a16="http://schemas.microsoft.com/office/drawing/2014/main" id="{03C22460-E2AD-F26F-3B87-101746E99754}"/>
              </a:ext>
            </a:extLst>
          </p:cNvPr>
          <p:cNvSpPr txBox="1"/>
          <p:nvPr/>
        </p:nvSpPr>
        <p:spPr>
          <a:xfrm>
            <a:off x="914400" y="1951672"/>
            <a:ext cx="6700039" cy="1477328"/>
          </a:xfrm>
          <a:prstGeom prst="rect">
            <a:avLst/>
          </a:prstGeom>
          <a:noFill/>
        </p:spPr>
        <p:txBody>
          <a:bodyPr wrap="none">
            <a:spAutoFit/>
          </a:bodyPr>
          <a:lstStyle/>
          <a:p>
            <a:pPr algn="l">
              <a:defRPr sz="3000">
                <a:solidFill>
                  <a:srgbClr val="000000"/>
                </a:solidFill>
                <a:latin typeface="Calibri"/>
              </a:defRPr>
            </a:pPr>
            <a:r>
              <a:rPr lang="en-US" dirty="0"/>
              <a:t>Transfer of Rights at 18</a:t>
            </a:r>
          </a:p>
          <a:p>
            <a:pPr algn="l">
              <a:defRPr sz="3000">
                <a:solidFill>
                  <a:srgbClr val="000000"/>
                </a:solidFill>
                <a:latin typeface="Calibri"/>
              </a:defRPr>
            </a:pPr>
            <a:r>
              <a:rPr lang="en-US" dirty="0"/>
              <a:t>No Meaningful “Special Rule” Mechanism</a:t>
            </a:r>
          </a:p>
          <a:p>
            <a:pPr algn="l">
              <a:defRPr sz="3000">
                <a:solidFill>
                  <a:srgbClr val="000000"/>
                </a:solidFill>
                <a:latin typeface="Calibri"/>
              </a:defRPr>
            </a:pPr>
            <a:r>
              <a:rPr lang="en-US" dirty="0"/>
              <a:t>Student without Capacity Lacks Guardian</a:t>
            </a:r>
            <a:endParaRPr dirty="0"/>
          </a:p>
        </p:txBody>
      </p:sp>
      <p:sp>
        <p:nvSpPr>
          <p:cNvPr id="4" name="TextBox 3">
            <a:extLst>
              <a:ext uri="{FF2B5EF4-FFF2-40B4-BE49-F238E27FC236}">
                <a16:creationId xmlns:a16="http://schemas.microsoft.com/office/drawing/2014/main" id="{96FF6ECA-B689-01B4-CED0-CA5ECA73292A}"/>
              </a:ext>
            </a:extLst>
          </p:cNvPr>
          <p:cNvSpPr txBox="1"/>
          <p:nvPr/>
        </p:nvSpPr>
        <p:spPr>
          <a:xfrm>
            <a:off x="1993794" y="4361067"/>
            <a:ext cx="5156413" cy="1631216"/>
          </a:xfrm>
          <a:prstGeom prst="rect">
            <a:avLst/>
          </a:prstGeom>
          <a:noFill/>
        </p:spPr>
        <p:txBody>
          <a:bodyPr wrap="none">
            <a:spAutoFit/>
          </a:bodyPr>
          <a:lstStyle/>
          <a:p>
            <a:pPr algn="ctr">
              <a:defRPr sz="2000">
                <a:solidFill>
                  <a:srgbClr val="003366"/>
                </a:solidFill>
                <a:latin typeface="Calibri"/>
              </a:defRPr>
            </a:pPr>
            <a:r>
              <a:rPr lang="en-US" b="1" dirty="0"/>
              <a:t>IDEA </a:t>
            </a:r>
            <a:r>
              <a:rPr dirty="0"/>
              <a:t>20 U.S.C. §1415(m)  </a:t>
            </a:r>
            <a:r>
              <a:rPr lang="en-US" dirty="0"/>
              <a:t> </a:t>
            </a:r>
            <a:r>
              <a:rPr dirty="0"/>
              <a:t>|   </a:t>
            </a:r>
            <a:r>
              <a:rPr lang="da-DK" b="1" dirty="0"/>
              <a:t>34 C.F.R.</a:t>
            </a:r>
            <a:r>
              <a:rPr lang="da-DK" dirty="0"/>
              <a:t> § 300.520</a:t>
            </a:r>
          </a:p>
          <a:p>
            <a:pPr algn="ctr">
              <a:defRPr sz="2000">
                <a:solidFill>
                  <a:srgbClr val="003366"/>
                </a:solidFill>
                <a:latin typeface="Calibri"/>
              </a:defRPr>
            </a:pPr>
            <a:endParaRPr lang="da-DK" b="1" dirty="0"/>
          </a:p>
          <a:p>
            <a:pPr algn="ctr">
              <a:defRPr sz="2000">
                <a:solidFill>
                  <a:srgbClr val="003366"/>
                </a:solidFill>
                <a:latin typeface="Calibri"/>
              </a:defRPr>
            </a:pPr>
            <a:r>
              <a:rPr lang="en-US" b="1" dirty="0"/>
              <a:t>Alvarez v. Texas Educ. Agency</a:t>
            </a:r>
            <a:endParaRPr lang="da-DK" b="1" dirty="0"/>
          </a:p>
          <a:p>
            <a:pPr algn="ctr">
              <a:defRPr sz="2000">
                <a:solidFill>
                  <a:srgbClr val="003366"/>
                </a:solidFill>
                <a:latin typeface="Calibri"/>
              </a:defRPr>
            </a:pPr>
            <a:r>
              <a:rPr lang="en-US" dirty="0"/>
              <a:t>1:19-CV-921-RP [W.D. of TX]</a:t>
            </a:r>
          </a:p>
          <a:p>
            <a:pPr algn="ctr">
              <a:defRPr sz="2000">
                <a:solidFill>
                  <a:srgbClr val="003366"/>
                </a:solidFill>
                <a:latin typeface="Calibri"/>
              </a:defRPr>
            </a:pPr>
            <a:r>
              <a:rPr lang="en-US" dirty="0"/>
              <a:t>No. 22-50656 [5</a:t>
            </a:r>
            <a:r>
              <a:rPr lang="en-US" baseline="30000" dirty="0"/>
              <a:t>th</a:t>
            </a:r>
            <a:r>
              <a:rPr lang="en-US" dirty="0"/>
              <a:t> Cir.]</a:t>
            </a:r>
            <a:endParaRPr dirty="0"/>
          </a:p>
        </p:txBody>
      </p:sp>
      <p:sp>
        <p:nvSpPr>
          <p:cNvPr id="5" name="Rectangle 4">
            <a:extLst>
              <a:ext uri="{FF2B5EF4-FFF2-40B4-BE49-F238E27FC236}">
                <a16:creationId xmlns:a16="http://schemas.microsoft.com/office/drawing/2014/main" id="{E82786D2-37CE-072D-FA77-6DC5ABDB4705}"/>
              </a:ext>
            </a:extLst>
          </p:cNvPr>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446339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5161" y="833552"/>
            <a:ext cx="6830909" cy="1415772"/>
          </a:xfrm>
          <a:prstGeom prst="rect">
            <a:avLst/>
          </a:prstGeom>
          <a:noFill/>
        </p:spPr>
        <p:txBody>
          <a:bodyPr wrap="none">
            <a:spAutoFit/>
          </a:bodyPr>
          <a:lstStyle/>
          <a:p>
            <a:pPr>
              <a:defRPr sz="5000" b="1">
                <a:solidFill>
                  <a:srgbClr val="000000"/>
                </a:solidFill>
                <a:latin typeface="Calibri"/>
              </a:defRPr>
            </a:pPr>
            <a:r>
              <a:rPr lang="en-US" dirty="0"/>
              <a:t>From </a:t>
            </a:r>
            <a:r>
              <a:rPr dirty="0"/>
              <a:t>Individual Harm → </a:t>
            </a:r>
            <a:endParaRPr lang="en-US" dirty="0"/>
          </a:p>
          <a:p>
            <a:pPr>
              <a:defRPr sz="5000" b="1">
                <a:solidFill>
                  <a:srgbClr val="000000"/>
                </a:solidFill>
                <a:latin typeface="Calibri"/>
              </a:defRPr>
            </a:pPr>
            <a:r>
              <a:rPr lang="en-US" sz="3600" dirty="0">
                <a:latin typeface="Calibri" panose="020F0502020204030204" pitchFamily="34" charset="0"/>
                <a:ea typeface="Calibri" panose="020F0502020204030204" pitchFamily="34" charset="0"/>
                <a:cs typeface="Calibri" panose="020F0502020204030204" pitchFamily="34" charset="0"/>
              </a:rPr>
              <a:t>	To </a:t>
            </a:r>
            <a:r>
              <a:rPr sz="3600" dirty="0">
                <a:latin typeface="Calibri" panose="020F0502020204030204" pitchFamily="34" charset="0"/>
                <a:ea typeface="Calibri" panose="020F0502020204030204" pitchFamily="34" charset="0"/>
                <a:cs typeface="Calibri" panose="020F0502020204030204" pitchFamily="34" charset="0"/>
              </a:rPr>
              <a:t>Structural </a:t>
            </a:r>
            <a:r>
              <a:rPr lang="en-US" sz="3600" dirty="0">
                <a:latin typeface="Calibri" panose="020F0502020204030204" pitchFamily="34" charset="0"/>
                <a:ea typeface="Calibri" panose="020F0502020204030204" pitchFamily="34" charset="0"/>
                <a:cs typeface="Calibri" panose="020F0502020204030204" pitchFamily="34" charset="0"/>
              </a:rPr>
              <a:t>Exclusion</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p:cNvSpPr txBox="1"/>
          <p:nvPr/>
        </p:nvSpPr>
        <p:spPr>
          <a:xfrm>
            <a:off x="1052187" y="2580734"/>
            <a:ext cx="6122510" cy="1477328"/>
          </a:xfrm>
          <a:prstGeom prst="rect">
            <a:avLst/>
          </a:prstGeom>
          <a:noFill/>
        </p:spPr>
        <p:txBody>
          <a:bodyPr wrap="none">
            <a:spAutoFit/>
          </a:bodyPr>
          <a:lstStyle/>
          <a:p>
            <a:pPr algn="l">
              <a:defRPr sz="3000">
                <a:solidFill>
                  <a:srgbClr val="000000"/>
                </a:solidFill>
                <a:latin typeface="Calibri"/>
              </a:defRPr>
            </a:pPr>
            <a:r>
              <a:rPr lang="en-US" dirty="0"/>
              <a:t>A Subclass without “Special Rule”</a:t>
            </a:r>
          </a:p>
          <a:p>
            <a:pPr>
              <a:defRPr sz="3000">
                <a:solidFill>
                  <a:srgbClr val="000000"/>
                </a:solidFill>
                <a:latin typeface="Calibri"/>
              </a:defRPr>
            </a:pPr>
            <a:r>
              <a:rPr lang="en-US" sz="3000" dirty="0"/>
              <a:t>Denial of Meaningful Access</a:t>
            </a:r>
          </a:p>
          <a:p>
            <a:pPr>
              <a:defRPr sz="3000">
                <a:solidFill>
                  <a:srgbClr val="000000"/>
                </a:solidFill>
                <a:latin typeface="Calibri"/>
              </a:defRPr>
            </a:pPr>
            <a:r>
              <a:rPr lang="en-US" dirty="0"/>
              <a:t>Judicial Remedy or Legislative Choice?</a:t>
            </a:r>
            <a:endParaRPr dirty="0"/>
          </a:p>
        </p:txBody>
      </p:sp>
      <p:sp>
        <p:nvSpPr>
          <p:cNvPr id="4" name="TextBox 3"/>
          <p:cNvSpPr txBox="1"/>
          <p:nvPr/>
        </p:nvSpPr>
        <p:spPr>
          <a:xfrm>
            <a:off x="1407512" y="5486400"/>
            <a:ext cx="6328977" cy="400110"/>
          </a:xfrm>
          <a:prstGeom prst="rect">
            <a:avLst/>
          </a:prstGeom>
          <a:noFill/>
        </p:spPr>
        <p:txBody>
          <a:bodyPr wrap="none">
            <a:spAutoFit/>
          </a:bodyPr>
          <a:lstStyle/>
          <a:p>
            <a:pPr algn="ctr">
              <a:defRPr sz="2000">
                <a:solidFill>
                  <a:srgbClr val="003366"/>
                </a:solidFill>
                <a:latin typeface="Calibri"/>
              </a:defRPr>
            </a:pPr>
            <a:r>
              <a:rPr lang="en-US" b="1" dirty="0"/>
              <a:t>ADA </a:t>
            </a:r>
            <a:r>
              <a:rPr lang="en-US" dirty="0"/>
              <a:t>42 U.S.C. § 12132</a:t>
            </a:r>
            <a:r>
              <a:rPr dirty="0"/>
              <a:t>  |</a:t>
            </a:r>
            <a:r>
              <a:rPr lang="en-US" dirty="0"/>
              <a:t> </a:t>
            </a:r>
            <a:r>
              <a:rPr dirty="0"/>
              <a:t> </a:t>
            </a:r>
            <a:r>
              <a:rPr lang="en-US" sz="2000" b="1" dirty="0"/>
              <a:t>Baker v. Carr</a:t>
            </a:r>
            <a:r>
              <a:rPr lang="en-US" sz="2000" dirty="0"/>
              <a:t> 369 U.S. 186 (1962)</a:t>
            </a:r>
            <a:endParaRPr dirty="0"/>
          </a:p>
        </p:txBody>
      </p:sp>
      <p:sp>
        <p:nvSpPr>
          <p:cNvPr id="5" name="Rectangle 4"/>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72AF8-D4DE-FC0A-16C1-F371A96951B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077EF6A-98F4-B3AE-3CB3-43B02B322D76}"/>
              </a:ext>
            </a:extLst>
          </p:cNvPr>
          <p:cNvSpPr txBox="1"/>
          <p:nvPr/>
        </p:nvSpPr>
        <p:spPr>
          <a:xfrm>
            <a:off x="0" y="833552"/>
            <a:ext cx="9144000" cy="861774"/>
          </a:xfrm>
          <a:prstGeom prst="rect">
            <a:avLst/>
          </a:prstGeom>
          <a:noFill/>
        </p:spPr>
        <p:txBody>
          <a:bodyPr wrap="square">
            <a:spAutoFit/>
          </a:bodyPr>
          <a:lstStyle/>
          <a:p>
            <a:pPr algn="ctr">
              <a:defRPr sz="5000" b="1">
                <a:solidFill>
                  <a:srgbClr val="000000"/>
                </a:solidFill>
                <a:latin typeface="Calibri"/>
              </a:defRPr>
            </a:pPr>
            <a:r>
              <a:rPr lang="en-US" dirty="0"/>
              <a:t>Systemic Litigation</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C907C167-F9E9-4D88-31C3-213ECE46B48F}"/>
              </a:ext>
            </a:extLst>
          </p:cNvPr>
          <p:cNvSpPr txBox="1"/>
          <p:nvPr/>
        </p:nvSpPr>
        <p:spPr>
          <a:xfrm>
            <a:off x="914400" y="1951672"/>
            <a:ext cx="7315200" cy="1477328"/>
          </a:xfrm>
          <a:prstGeom prst="rect">
            <a:avLst/>
          </a:prstGeom>
          <a:noFill/>
        </p:spPr>
        <p:txBody>
          <a:bodyPr wrap="square" anchor="ctr" anchorCtr="0">
            <a:spAutoFit/>
          </a:bodyPr>
          <a:lstStyle/>
          <a:p>
            <a:endParaRPr lang="en-US" sz="3000" dirty="0">
              <a:latin typeface="Calibri" panose="020F0502020204030204" pitchFamily="34" charset="0"/>
              <a:cs typeface="Calibri" panose="020F0502020204030204" pitchFamily="34" charset="0"/>
            </a:endParaRPr>
          </a:p>
          <a:p>
            <a:pPr marL="457200" indent="-457200">
              <a:buAutoNum type="arabicPeriod"/>
            </a:pPr>
            <a:r>
              <a:rPr lang="en-US" sz="3000" dirty="0">
                <a:latin typeface="Calibri" panose="020F0502020204030204" pitchFamily="34" charset="0"/>
                <a:cs typeface="Calibri" panose="020F0502020204030204" pitchFamily="34" charset="0"/>
              </a:rPr>
              <a:t>Associational and Organizational Standing</a:t>
            </a:r>
          </a:p>
          <a:p>
            <a:pPr marL="457200" indent="-457200">
              <a:buAutoNum type="arabicPeriod"/>
            </a:pPr>
            <a:r>
              <a:rPr lang="en-US" sz="3000" dirty="0">
                <a:latin typeface="Calibri" panose="020F0502020204030204" pitchFamily="34" charset="0"/>
                <a:cs typeface="Calibri" panose="020F0502020204030204" pitchFamily="34" charset="0"/>
              </a:rPr>
              <a:t>Class Certification</a:t>
            </a:r>
          </a:p>
        </p:txBody>
      </p:sp>
      <p:sp>
        <p:nvSpPr>
          <p:cNvPr id="5" name="Rectangle 4">
            <a:extLst>
              <a:ext uri="{FF2B5EF4-FFF2-40B4-BE49-F238E27FC236}">
                <a16:creationId xmlns:a16="http://schemas.microsoft.com/office/drawing/2014/main" id="{E0583618-2FDE-0785-3CBC-32E3066BB9DE}"/>
              </a:ext>
            </a:extLst>
          </p:cNvPr>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470271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FA506-157C-2E7F-1890-F69B01C87C7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D90678A-8FCE-EF2B-4B2E-86554EC53B61}"/>
              </a:ext>
            </a:extLst>
          </p:cNvPr>
          <p:cNvSpPr txBox="1"/>
          <p:nvPr/>
        </p:nvSpPr>
        <p:spPr>
          <a:xfrm>
            <a:off x="0" y="833552"/>
            <a:ext cx="9144000" cy="1631216"/>
          </a:xfrm>
          <a:prstGeom prst="rect">
            <a:avLst/>
          </a:prstGeom>
          <a:noFill/>
        </p:spPr>
        <p:txBody>
          <a:bodyPr wrap="square">
            <a:spAutoFit/>
          </a:bodyPr>
          <a:lstStyle/>
          <a:p>
            <a:pPr algn="ctr">
              <a:defRPr sz="5000" b="1">
                <a:solidFill>
                  <a:srgbClr val="000000"/>
                </a:solidFill>
                <a:latin typeface="Calibri"/>
              </a:defRPr>
            </a:pPr>
            <a:r>
              <a:rPr lang="en-US" b="1" dirty="0">
                <a:latin typeface="Calibri" panose="020F0502020204030204" pitchFamily="34" charset="0"/>
                <a:cs typeface="Calibri" panose="020F0502020204030204" pitchFamily="34" charset="0"/>
              </a:rPr>
              <a:t>Associational and </a:t>
            </a:r>
          </a:p>
          <a:p>
            <a:pPr algn="ctr">
              <a:defRPr sz="5000" b="1">
                <a:solidFill>
                  <a:srgbClr val="000000"/>
                </a:solidFill>
                <a:latin typeface="Calibri"/>
              </a:defRPr>
            </a:pPr>
            <a:r>
              <a:rPr lang="en-US" b="1" dirty="0">
                <a:latin typeface="Calibri" panose="020F0502020204030204" pitchFamily="34" charset="0"/>
                <a:cs typeface="Calibri" panose="020F0502020204030204" pitchFamily="34" charset="0"/>
              </a:rPr>
              <a:t>Organizational Standing</a:t>
            </a:r>
            <a:endParaRPr sz="3600" dirty="0">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2B99B7BA-32B1-A604-D1D3-D32A6E27C15B}"/>
              </a:ext>
            </a:extLst>
          </p:cNvPr>
          <p:cNvSpPr txBox="1"/>
          <p:nvPr/>
        </p:nvSpPr>
        <p:spPr>
          <a:xfrm>
            <a:off x="914400" y="2733134"/>
            <a:ext cx="7840134" cy="2785378"/>
          </a:xfrm>
          <a:prstGeom prst="rect">
            <a:avLst/>
          </a:prstGeom>
          <a:noFill/>
        </p:spPr>
        <p:txBody>
          <a:bodyPr wrap="square">
            <a:spAutoFit/>
          </a:bodyPr>
          <a:lstStyle/>
          <a:p>
            <a:r>
              <a:rPr lang="en-US" sz="2500" b="1" dirty="0">
                <a:latin typeface="Calibri" panose="020F0502020204030204" pitchFamily="34" charset="0"/>
                <a:ea typeface="Verdana" panose="020B0604030504040204" pitchFamily="34" charset="0"/>
                <a:cs typeface="Calibri" panose="020F0502020204030204" pitchFamily="34" charset="0"/>
              </a:rPr>
              <a:t>Protection and advocacy system (P&amp;As)</a:t>
            </a:r>
            <a:r>
              <a:rPr lang="en-US" sz="2500" dirty="0">
                <a:latin typeface="Calibri" panose="020F0502020204030204" pitchFamily="34" charset="0"/>
                <a:ea typeface="Verdana" panose="020B0604030504040204" pitchFamily="34" charset="0"/>
                <a:cs typeface="Calibri" panose="020F0502020204030204" pitchFamily="34" charset="0"/>
              </a:rPr>
              <a:t>: </a:t>
            </a:r>
          </a:p>
          <a:p>
            <a:r>
              <a:rPr lang="en-US" sz="2500" dirty="0">
                <a:latin typeface="Calibri" panose="020F0502020204030204" pitchFamily="34" charset="0"/>
                <a:ea typeface="Verdana" panose="020B0604030504040204" pitchFamily="34" charset="0"/>
                <a:cs typeface="Calibri" panose="020F0502020204030204" pitchFamily="34" charset="0"/>
              </a:rPr>
              <a:t>Federally mandated agencies that protect and advocate for the rights of people with disabilities</a:t>
            </a:r>
          </a:p>
          <a:p>
            <a:pPr marL="457200" indent="-457200">
              <a:buFont typeface="Arial" panose="020B0604020202020204" pitchFamily="34" charset="0"/>
              <a:buChar char="•"/>
            </a:pPr>
            <a:r>
              <a:rPr lang="en-US" sz="2500" dirty="0">
                <a:latin typeface="Calibri" panose="020F0502020204030204" pitchFamily="34" charset="0"/>
                <a:ea typeface="Verdana" panose="020B0604030504040204" pitchFamily="34" charset="0"/>
                <a:cs typeface="Calibri" panose="020F0502020204030204" pitchFamily="34" charset="0"/>
              </a:rPr>
              <a:t>Authorized to bring systemic litigation to address widespread disability rights violations</a:t>
            </a:r>
          </a:p>
          <a:p>
            <a:pPr marL="457200" indent="-457200">
              <a:buFont typeface="Arial" panose="020B0604020202020204" pitchFamily="34" charset="0"/>
              <a:buChar char="•"/>
            </a:pPr>
            <a:r>
              <a:rPr lang="en-US" sz="2500" dirty="0">
                <a:latin typeface="Calibri" panose="020F0502020204030204" pitchFamily="34" charset="0"/>
                <a:ea typeface="Verdana" panose="020B0604030504040204" pitchFamily="34" charset="0"/>
                <a:cs typeface="Calibri" panose="020F0502020204030204" pitchFamily="34" charset="0"/>
              </a:rPr>
              <a:t>Enables enforcement of disability rights where individual litigation is impractical</a:t>
            </a:r>
          </a:p>
        </p:txBody>
      </p:sp>
      <p:sp>
        <p:nvSpPr>
          <p:cNvPr id="5" name="Rectangle 4">
            <a:extLst>
              <a:ext uri="{FF2B5EF4-FFF2-40B4-BE49-F238E27FC236}">
                <a16:creationId xmlns:a16="http://schemas.microsoft.com/office/drawing/2014/main" id="{C9BEA31C-3C90-4B14-8E57-E408F4BA81D4}"/>
              </a:ext>
            </a:extLst>
          </p:cNvPr>
          <p:cNvSpPr/>
          <p:nvPr/>
        </p:nvSpPr>
        <p:spPr>
          <a:xfrm>
            <a:off x="914400" y="6217920"/>
            <a:ext cx="7315200" cy="63500"/>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F5AD8833-C51D-5ECC-050E-2366A7EB8F39}"/>
              </a:ext>
            </a:extLst>
          </p:cNvPr>
          <p:cNvSpPr txBox="1"/>
          <p:nvPr/>
        </p:nvSpPr>
        <p:spPr>
          <a:xfrm>
            <a:off x="0" y="5510034"/>
            <a:ext cx="9144000" cy="707886"/>
          </a:xfrm>
          <a:prstGeom prst="rect">
            <a:avLst/>
          </a:prstGeom>
          <a:noFill/>
        </p:spPr>
        <p:txBody>
          <a:bodyPr wrap="square">
            <a:spAutoFit/>
          </a:bodyPr>
          <a:lstStyle/>
          <a:p>
            <a:pPr algn="ctr">
              <a:defRPr sz="2000">
                <a:solidFill>
                  <a:srgbClr val="003366"/>
                </a:solidFill>
                <a:latin typeface="Calibri"/>
              </a:defRPr>
            </a:pPr>
            <a:r>
              <a:rPr lang="en-US" sz="2000" b="1" dirty="0"/>
              <a:t>29 U.S.C </a:t>
            </a:r>
            <a:r>
              <a:rPr lang="en-US" sz="2000" dirty="0"/>
              <a:t>§ 794e</a:t>
            </a:r>
            <a:endParaRPr lang="en-US" sz="2000" dirty="0">
              <a:latin typeface="Calibri"/>
            </a:endParaRPr>
          </a:p>
          <a:p>
            <a:pPr algn="ctr">
              <a:defRPr sz="2000">
                <a:solidFill>
                  <a:srgbClr val="003366"/>
                </a:solidFill>
                <a:latin typeface="Calibri"/>
              </a:defRPr>
            </a:pPr>
            <a:r>
              <a:rPr lang="en-US" b="1" dirty="0">
                <a:latin typeface="Calibri" panose="020F0502020204030204" pitchFamily="34" charset="0"/>
                <a:cs typeface="Calibri" panose="020F0502020204030204" pitchFamily="34" charset="0"/>
              </a:rPr>
              <a:t>42 U.S.C. </a:t>
            </a:r>
            <a:r>
              <a:rPr lang="en-US" dirty="0">
                <a:latin typeface="Calibri" panose="020F0502020204030204" pitchFamily="34" charset="0"/>
                <a:cs typeface="Calibri" panose="020F0502020204030204" pitchFamily="34" charset="0"/>
              </a:rPr>
              <a:t>§§ 15001(b)(2), 15041-15045, 10801-10807</a:t>
            </a:r>
            <a:endParaRP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59143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5973</TotalTime>
  <Words>3768</Words>
  <Application>Microsoft Office PowerPoint</Application>
  <PresentationFormat>On-screen Show (4:3)</PresentationFormat>
  <Paragraphs>272</Paragraphs>
  <Slides>18</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Arial</vt:lpstr>
      <vt:lpstr>Calibri</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Robin Petty</dc:creator>
  <cp:keywords/>
  <dc:description>generated using python-pptx</dc:description>
  <cp:lastModifiedBy>Jaclyn Deitch</cp:lastModifiedBy>
  <cp:revision>15</cp:revision>
  <dcterms:created xsi:type="dcterms:W3CDTF">2013-01-27T09:14:16Z</dcterms:created>
  <dcterms:modified xsi:type="dcterms:W3CDTF">2026-02-27T22:39:05Z</dcterms:modified>
  <cp:category/>
</cp:coreProperties>
</file>