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10287000" cx="18288000"/>
  <p:notesSz cx="6858000" cy="9144000"/>
  <p:embeddedFontLst>
    <p:embeddedFont>
      <p:font typeface="Poppins"/>
      <p:regular r:id="rId19"/>
      <p:bold r:id="rId20"/>
      <p:italic r:id="rId21"/>
      <p:boldItalic r:id="rId22"/>
    </p:embeddedFont>
    <p:embeddedFont>
      <p:font typeface="Open Sans ExtraBold"/>
      <p:bold r:id="rId23"/>
      <p:boldItalic r:id="rId24"/>
    </p:embeddedFont>
    <p:embeddedFont>
      <p:font typeface="Barlow ExtraBold"/>
      <p:bold r:id="rId25"/>
      <p:boldItalic r:id="rId26"/>
    </p:embeddedFont>
    <p:embeddedFont>
      <p:font typeface="Poppins ExtraBold"/>
      <p:bold r:id="rId27"/>
      <p:boldItalic r:id="rId28"/>
    </p:embeddedFont>
    <p:embeddedFont>
      <p:font typeface="Barlow"/>
      <p:regular r:id="rId29"/>
      <p:bold r:id="rId30"/>
      <p:italic r:id="rId31"/>
      <p:boldItalic r:id="rId32"/>
    </p:embeddedFont>
    <p:embeddedFont>
      <p:font typeface="Fira Sans Extra Condensed SemiBold"/>
      <p:regular r:id="rId33"/>
      <p:bold r:id="rId34"/>
      <p:italic r:id="rId35"/>
      <p:boldItalic r:id="rId36"/>
    </p:embeddedFont>
    <p:embeddedFont>
      <p:font typeface="Open Sans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Italic.fntdata"/><Relationship Id="rId20" Type="http://schemas.openxmlformats.org/officeDocument/2006/relationships/font" Target="fonts/Poppins-bold.fntdata"/><Relationship Id="rId22" Type="http://schemas.openxmlformats.org/officeDocument/2006/relationships/font" Target="fonts/Poppins-boldItalic.fntdata"/><Relationship Id="rId21" Type="http://schemas.openxmlformats.org/officeDocument/2006/relationships/font" Target="fonts/Poppins-italic.fntdata"/><Relationship Id="rId24" Type="http://schemas.openxmlformats.org/officeDocument/2006/relationships/font" Target="fonts/OpenSansExtraBold-boldItalic.fntdata"/><Relationship Id="rId23" Type="http://schemas.openxmlformats.org/officeDocument/2006/relationships/font" Target="fonts/OpenSansExtra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arlowExtraBold-boldItalic.fntdata"/><Relationship Id="rId25" Type="http://schemas.openxmlformats.org/officeDocument/2006/relationships/font" Target="fonts/BarlowExtraBold-bold.fntdata"/><Relationship Id="rId28" Type="http://schemas.openxmlformats.org/officeDocument/2006/relationships/font" Target="fonts/PoppinsExtraBold-boldItalic.fntdata"/><Relationship Id="rId27" Type="http://schemas.openxmlformats.org/officeDocument/2006/relationships/font" Target="fonts/PoppinsExtra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arlow-italic.fntdata"/><Relationship Id="rId30" Type="http://schemas.openxmlformats.org/officeDocument/2006/relationships/font" Target="fonts/Barlow-bold.fntdata"/><Relationship Id="rId11" Type="http://schemas.openxmlformats.org/officeDocument/2006/relationships/slide" Target="slides/slide6.xml"/><Relationship Id="rId33" Type="http://schemas.openxmlformats.org/officeDocument/2006/relationships/font" Target="fonts/FiraSansExtraCondensedSemiBold-regular.fntdata"/><Relationship Id="rId10" Type="http://schemas.openxmlformats.org/officeDocument/2006/relationships/slide" Target="slides/slide5.xml"/><Relationship Id="rId32" Type="http://schemas.openxmlformats.org/officeDocument/2006/relationships/font" Target="fonts/Barlow-boldItalic.fntdata"/><Relationship Id="rId13" Type="http://schemas.openxmlformats.org/officeDocument/2006/relationships/slide" Target="slides/slide8.xml"/><Relationship Id="rId35" Type="http://schemas.openxmlformats.org/officeDocument/2006/relationships/font" Target="fonts/FiraSansExtraCondensedSemiBold-italic.fntdata"/><Relationship Id="rId12" Type="http://schemas.openxmlformats.org/officeDocument/2006/relationships/slide" Target="slides/slide7.xml"/><Relationship Id="rId34" Type="http://schemas.openxmlformats.org/officeDocument/2006/relationships/font" Target="fonts/FiraSansExtraCondensedSemiBold-bold.fntdata"/><Relationship Id="rId15" Type="http://schemas.openxmlformats.org/officeDocument/2006/relationships/slide" Target="slides/slide10.xml"/><Relationship Id="rId37" Type="http://schemas.openxmlformats.org/officeDocument/2006/relationships/font" Target="fonts/OpenSans-regular.fntdata"/><Relationship Id="rId14" Type="http://schemas.openxmlformats.org/officeDocument/2006/relationships/slide" Target="slides/slide9.xml"/><Relationship Id="rId36" Type="http://schemas.openxmlformats.org/officeDocument/2006/relationships/font" Target="fonts/FiraSansExtraCondensedSemiBold-boldItalic.fntdata"/><Relationship Id="rId17" Type="http://schemas.openxmlformats.org/officeDocument/2006/relationships/slide" Target="slides/slide12.xml"/><Relationship Id="rId39" Type="http://schemas.openxmlformats.org/officeDocument/2006/relationships/font" Target="fonts/OpenSans-italic.fntdata"/><Relationship Id="rId16" Type="http://schemas.openxmlformats.org/officeDocument/2006/relationships/slide" Target="slides/slide11.xml"/><Relationship Id="rId38" Type="http://schemas.openxmlformats.org/officeDocument/2006/relationships/font" Target="fonts/OpenSans-bold.fntdata"/><Relationship Id="rId19" Type="http://schemas.openxmlformats.org/officeDocument/2006/relationships/font" Target="fonts/Poppins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41563d1539_0_182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" name="Google Shape;79;g341563d1539_0_182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c9d4ca2bd9_1_10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3c9d4ca2bd9_1_10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g3c9d4ca2bd9_1_10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c8065d0d3c_0_64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3c8065d0d3c_0_64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g3c8065d0d3c_0_64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c8065d0d3c_0_72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3c8065d0d3c_0_72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ALL</a:t>
            </a:r>
            <a:endParaRPr/>
          </a:p>
        </p:txBody>
      </p:sp>
      <p:sp>
        <p:nvSpPr>
          <p:cNvPr id="183" name="Google Shape;183;g3c8065d0d3c_0_72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92" name="Google Shape;192;p33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3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p3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3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15a678cf1_1_23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3415a678cf1_1_23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Include Deaf/HOH short form explainer </a:t>
            </a:r>
            <a:endParaRPr/>
          </a:p>
        </p:txBody>
      </p:sp>
      <p:sp>
        <p:nvSpPr>
          <p:cNvPr id="87" name="Google Shape;87;g3415a678cf1_1_23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c8065d0d3c_0_0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g3c8065d0d3c_0_0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g3c8065d0d3c_0_0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c8065d0d3c_0_8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3c8065d0d3c_0_8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</a:t>
            </a:r>
            <a:endParaRPr/>
          </a:p>
        </p:txBody>
      </p:sp>
      <p:sp>
        <p:nvSpPr>
          <p:cNvPr id="106" name="Google Shape;106;g3c8065d0d3c_0_8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c8065d0d3c_0_16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3c8065d0d3c_0_16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</a:t>
            </a:r>
            <a:endParaRPr/>
          </a:p>
        </p:txBody>
      </p:sp>
      <p:sp>
        <p:nvSpPr>
          <p:cNvPr id="115" name="Google Shape;115;g3c8065d0d3c_0_16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c8065d0d3c_0_24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3c8065d0d3c_0_24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g3c8065d0d3c_0_24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c8065d0d3c_0_32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3c8065d0d3c_0_32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g3c8065d0d3c_0_32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c9d4ca2bd9_1_1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3c9d4ca2bd9_1_1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g3c9d4ca2bd9_1_1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c8065d0d3c_0_48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3c8065d0d3c_0_48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</a:t>
            </a:r>
            <a:endParaRPr/>
          </a:p>
        </p:txBody>
      </p:sp>
      <p:sp>
        <p:nvSpPr>
          <p:cNvPr id="154" name="Google Shape;154;g3c8065d0d3c_0_48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assic" type="blank">
  <p:cSld name="BLANK">
    <p:bg>
      <p:bgPr>
        <a:solidFill>
          <a:srgbClr val="32457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2"/>
          <p:cNvCxnSpPr/>
          <p:nvPr/>
        </p:nvCxnSpPr>
        <p:spPr>
          <a:xfrm flipH="1" rot="10800000">
            <a:off x="1429350" y="1580725"/>
            <a:ext cx="15429300" cy="150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65565" l="74661" r="0" t="11630"/>
          <a:stretch/>
        </p:blipFill>
        <p:spPr>
          <a:xfrm>
            <a:off x="1388550" y="370825"/>
            <a:ext cx="2419584" cy="122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mple text 2" type="picTx">
  <p:cSld name="PICTURE_WITH_CAPTION_TEXT">
    <p:bg>
      <p:bgPr>
        <a:solidFill>
          <a:srgbClr val="D5E6FD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Tx">
  <p:cSld name="OBJECT_WITH_CAPTION_TEX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>
  <p:cSld name="TITLE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9434050" y="2560800"/>
            <a:ext cx="6873000" cy="43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04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9434050" y="6890400"/>
            <a:ext cx="7890600" cy="83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000"/>
              <a:buNone/>
              <a:defRPr sz="3200"/>
            </a:lvl1pPr>
            <a:lvl2pPr lv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32457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/>
        </p:nvSpPr>
        <p:spPr>
          <a:xfrm>
            <a:off x="1388544" y="5084057"/>
            <a:ext cx="7188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Open Sans ExtraBold"/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Subtitle</a:t>
            </a:r>
            <a:endParaRPr b="0" i="0" sz="5400" u="none" cap="none" strike="noStrike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25" name="Google Shape;25;p5"/>
          <p:cNvSpPr txBox="1"/>
          <p:nvPr/>
        </p:nvSpPr>
        <p:spPr>
          <a:xfrm>
            <a:off x="1388550" y="5891088"/>
            <a:ext cx="8491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1" lang="en-US" sz="3600" u="none" cap="none" strike="noStrike">
                <a:solidFill>
                  <a:srgbClr val="D5E6FD"/>
                </a:solidFill>
                <a:latin typeface="Barlow"/>
                <a:ea typeface="Barlow"/>
                <a:cs typeface="Barlow"/>
                <a:sym typeface="Barlow"/>
              </a:rPr>
              <a:t>Paragraph</a:t>
            </a:r>
            <a:endParaRPr b="0" i="1" sz="3600" u="none" cap="none" strike="noStrike">
              <a:solidFill>
                <a:srgbClr val="D5E6FD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6" name="Google Shape;26;p5"/>
          <p:cNvSpPr txBox="1"/>
          <p:nvPr/>
        </p:nvSpPr>
        <p:spPr>
          <a:xfrm>
            <a:off x="1388544" y="6898157"/>
            <a:ext cx="7188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Open Sans ExtraBold"/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Subtitle</a:t>
            </a:r>
            <a:endParaRPr b="0" i="0" sz="5400" u="none" cap="none" strike="noStrike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27" name="Google Shape;27;p5"/>
          <p:cNvSpPr txBox="1"/>
          <p:nvPr/>
        </p:nvSpPr>
        <p:spPr>
          <a:xfrm>
            <a:off x="1388550" y="7705200"/>
            <a:ext cx="10618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1" lang="en-US" sz="3600" u="none" cap="none" strike="noStrike">
                <a:solidFill>
                  <a:srgbClr val="D5E6FD"/>
                </a:solidFill>
                <a:latin typeface="Barlow"/>
                <a:ea typeface="Barlow"/>
                <a:cs typeface="Barlow"/>
                <a:sym typeface="Barlow"/>
              </a:rPr>
              <a:t>Paragraph</a:t>
            </a:r>
            <a:endParaRPr b="0" i="1" sz="3600" u="none" cap="none" strike="noStrike">
              <a:solidFill>
                <a:srgbClr val="D5E6FD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8" name="Google Shape;28;p5"/>
          <p:cNvSpPr txBox="1"/>
          <p:nvPr/>
        </p:nvSpPr>
        <p:spPr>
          <a:xfrm>
            <a:off x="1498200" y="3087750"/>
            <a:ext cx="15291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Open Sans ExtraBold"/>
              <a:buNone/>
            </a:pPr>
            <a:r>
              <a:rPr b="0" i="0" lang="en-US" sz="7200" u="none" cap="none" strike="noStrike">
                <a:solidFill>
                  <a:srgbClr val="D5E6FD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Title</a:t>
            </a:r>
            <a:endParaRPr b="0" i="0" sz="7200" u="none" cap="none" strike="noStrike">
              <a:solidFill>
                <a:srgbClr val="D5E6FD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cxnSp>
        <p:nvCxnSpPr>
          <p:cNvPr id="29" name="Google Shape;29;p5"/>
          <p:cNvCxnSpPr/>
          <p:nvPr/>
        </p:nvCxnSpPr>
        <p:spPr>
          <a:xfrm flipH="1" rot="10800000">
            <a:off x="1429350" y="1580725"/>
            <a:ext cx="15429300" cy="150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b="65565" l="74661" r="0" t="11630"/>
          <a:stretch/>
        </p:blipFill>
        <p:spPr>
          <a:xfrm>
            <a:off x="1388550" y="370825"/>
            <a:ext cx="2419584" cy="122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ople with picture" type="titleOnly">
  <p:cSld name="TITLE_ONLY">
    <p:bg>
      <p:bgPr>
        <a:solidFill>
          <a:schemeClr val="dk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/>
        </p:nvSpPr>
        <p:spPr>
          <a:xfrm>
            <a:off x="1518376" y="6887975"/>
            <a:ext cx="8879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Lisa Bothwell</a:t>
            </a:r>
            <a:endParaRPr b="0" i="0" sz="5400" u="none" cap="none" strike="noStrike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33" name="Google Shape;33;p6"/>
          <p:cNvSpPr txBox="1"/>
          <p:nvPr/>
        </p:nvSpPr>
        <p:spPr>
          <a:xfrm>
            <a:off x="1518375" y="7695025"/>
            <a:ext cx="10618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1" lang="en-US" sz="3600" u="none" cap="none" strike="noStrike">
                <a:solidFill>
                  <a:srgbClr val="D5E6FD"/>
                </a:solidFill>
                <a:latin typeface="Barlow"/>
                <a:ea typeface="Barlow"/>
                <a:cs typeface="Barlow"/>
                <a:sym typeface="Barlow"/>
              </a:rPr>
              <a:t>President, Deaf and Hard of Hearing Bar Association</a:t>
            </a:r>
            <a:endParaRPr b="0" i="1" sz="3600" u="none" cap="none" strike="noStrike">
              <a:solidFill>
                <a:srgbClr val="D5E6FD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4" name="Google Shape;34;p6"/>
          <p:cNvSpPr txBox="1"/>
          <p:nvPr/>
        </p:nvSpPr>
        <p:spPr>
          <a:xfrm>
            <a:off x="1518376" y="2301200"/>
            <a:ext cx="85893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b="0" i="0" lang="en-US" sz="7200" u="none" cap="none" strike="noStrike">
                <a:solidFill>
                  <a:srgbClr val="D5E6FD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Welcome &amp; Introductions</a:t>
            </a:r>
            <a:endParaRPr b="0" i="0" sz="7200" u="none" cap="none" strike="noStrike">
              <a:solidFill>
                <a:srgbClr val="D5E6FD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35" name="Google Shape;35;p6"/>
          <p:cNvSpPr/>
          <p:nvPr/>
        </p:nvSpPr>
        <p:spPr>
          <a:xfrm>
            <a:off x="10875114" y="2247346"/>
            <a:ext cx="3649200" cy="36270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6"/>
          <p:cNvSpPr/>
          <p:nvPr/>
        </p:nvSpPr>
        <p:spPr>
          <a:xfrm>
            <a:off x="13643215" y="5343806"/>
            <a:ext cx="3649200" cy="36270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6"/>
          <p:cNvSpPr txBox="1"/>
          <p:nvPr/>
        </p:nvSpPr>
        <p:spPr>
          <a:xfrm>
            <a:off x="1670776" y="4968675"/>
            <a:ext cx="8879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Anna Bitencourt</a:t>
            </a:r>
            <a:endParaRPr b="0" i="0" sz="5400" u="none" cap="none" strike="noStrike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38" name="Google Shape;38;p6"/>
          <p:cNvSpPr txBox="1"/>
          <p:nvPr/>
        </p:nvSpPr>
        <p:spPr>
          <a:xfrm>
            <a:off x="1670775" y="5775725"/>
            <a:ext cx="10618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1" lang="en-US" sz="3600" u="none" cap="none" strike="noStrike">
                <a:solidFill>
                  <a:srgbClr val="D5E6FD"/>
                </a:solidFill>
                <a:latin typeface="Barlow"/>
                <a:ea typeface="Barlow"/>
                <a:cs typeface="Barlow"/>
                <a:sym typeface="Barlow"/>
              </a:rPr>
              <a:t>Chief Litigation Officer, Deaf Equality</a:t>
            </a:r>
            <a:endParaRPr b="0" i="1" sz="3600" u="none" cap="none" strike="noStrike">
              <a:solidFill>
                <a:srgbClr val="D5E6FD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39" name="Google Shape;39;p6"/>
          <p:cNvCxnSpPr/>
          <p:nvPr/>
        </p:nvCxnSpPr>
        <p:spPr>
          <a:xfrm flipH="1" rot="10800000">
            <a:off x="1429350" y="1580725"/>
            <a:ext cx="15429300" cy="150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0" name="Google Shape;40;p6"/>
          <p:cNvPicPr preferRelativeResize="0"/>
          <p:nvPr/>
        </p:nvPicPr>
        <p:blipFill rotWithShape="1">
          <a:blip r:embed="rId2">
            <a:alphaModFix/>
          </a:blip>
          <a:srcRect b="65565" l="74661" r="0" t="11630"/>
          <a:stretch/>
        </p:blipFill>
        <p:spPr>
          <a:xfrm>
            <a:off x="1388550" y="370825"/>
            <a:ext cx="2419584" cy="122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6"/>
          <p:cNvPicPr preferRelativeResize="0"/>
          <p:nvPr/>
        </p:nvPicPr>
        <p:blipFill rotWithShape="1">
          <a:blip r:embed="rId3">
            <a:alphaModFix/>
          </a:blip>
          <a:srcRect b="0" l="0" r="49963" t="0"/>
          <a:stretch/>
        </p:blipFill>
        <p:spPr>
          <a:xfrm>
            <a:off x="10398075" y="1938950"/>
            <a:ext cx="4126297" cy="4123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6"/>
          <p:cNvPicPr preferRelativeResize="0"/>
          <p:nvPr/>
        </p:nvPicPr>
        <p:blipFill rotWithShape="1">
          <a:blip r:embed="rId3">
            <a:alphaModFix/>
          </a:blip>
          <a:srcRect b="0" l="48348" r="1615" t="0"/>
          <a:stretch/>
        </p:blipFill>
        <p:spPr>
          <a:xfrm>
            <a:off x="13447329" y="5124052"/>
            <a:ext cx="4126297" cy="4123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eak" type="obj">
  <p:cSld name="OBJECT">
    <p:bg>
      <p:bgPr>
        <a:solidFill>
          <a:srgbClr val="32457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/>
        </p:nvSpPr>
        <p:spPr>
          <a:xfrm>
            <a:off x="6839850" y="4216175"/>
            <a:ext cx="8018100" cy="34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Open Sans ExtraBold"/>
              <a:buNone/>
            </a:pPr>
            <a:r>
              <a:rPr b="1" i="0" lang="en-US" sz="100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Break</a:t>
            </a:r>
            <a:endParaRPr b="1" i="0" sz="10000" u="none" cap="none" strike="noStrike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ctr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Open Sans ExtraBold"/>
              <a:buNone/>
            </a:pPr>
            <a:r>
              <a:t/>
            </a:r>
            <a:endParaRPr b="1" i="0" sz="3600" u="none" cap="none" strike="noStrike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45" name="Google Shape;45;p7"/>
          <p:cNvSpPr/>
          <p:nvPr/>
        </p:nvSpPr>
        <p:spPr>
          <a:xfrm>
            <a:off x="2907325" y="3864425"/>
            <a:ext cx="3144000" cy="314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7"/>
          <p:cNvSpPr txBox="1"/>
          <p:nvPr/>
        </p:nvSpPr>
        <p:spPr>
          <a:xfrm>
            <a:off x="6839850" y="5854175"/>
            <a:ext cx="12292800" cy="17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Open Sans ExtraBold"/>
              <a:buNone/>
            </a:pPr>
            <a:r>
              <a:rPr b="0" i="0" lang="en-US" sz="43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Session resumes in 10 minutes</a:t>
            </a:r>
            <a:endParaRPr b="0" i="0" sz="43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Open Sans ExtraBold"/>
              <a:buNone/>
            </a:pPr>
            <a:r>
              <a:t/>
            </a:r>
            <a:endParaRPr b="1" i="0" sz="3600" u="none" cap="none" strike="noStrike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47" name="Google Shape;47;p7"/>
          <p:cNvCxnSpPr/>
          <p:nvPr/>
        </p:nvCxnSpPr>
        <p:spPr>
          <a:xfrm flipH="1" rot="10800000">
            <a:off x="1429350" y="1580725"/>
            <a:ext cx="15429300" cy="150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8" name="Google Shape;48;p7"/>
          <p:cNvPicPr preferRelativeResize="0"/>
          <p:nvPr/>
        </p:nvPicPr>
        <p:blipFill rotWithShape="1">
          <a:blip r:embed="rId2">
            <a:alphaModFix/>
          </a:blip>
          <a:srcRect b="65565" l="74661" r="0" t="11630"/>
          <a:stretch/>
        </p:blipFill>
        <p:spPr>
          <a:xfrm>
            <a:off x="1388550" y="370825"/>
            <a:ext cx="2419584" cy="122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2300" y="4739400"/>
            <a:ext cx="1394051" cy="139405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unch Break" type="secHead">
  <p:cSld name="SECTION_HEADER">
    <p:bg>
      <p:bgPr>
        <a:solidFill>
          <a:srgbClr val="32457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/>
        </p:nvSpPr>
        <p:spPr>
          <a:xfrm>
            <a:off x="6839850" y="4216175"/>
            <a:ext cx="10662900" cy="34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Open Sans ExtraBold"/>
              <a:buNone/>
            </a:pPr>
            <a:r>
              <a:rPr b="1" i="0" lang="en-US" sz="100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Lunch Break</a:t>
            </a:r>
            <a:endParaRPr b="1" i="0" sz="10000" u="none" cap="none" strike="noStrike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ctr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Open Sans ExtraBold"/>
              <a:buNone/>
            </a:pPr>
            <a:r>
              <a:t/>
            </a:r>
            <a:endParaRPr b="1" i="0" sz="3600" u="none" cap="none" strike="noStrike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52" name="Google Shape;52;p8"/>
          <p:cNvSpPr/>
          <p:nvPr/>
        </p:nvSpPr>
        <p:spPr>
          <a:xfrm>
            <a:off x="2907325" y="3864425"/>
            <a:ext cx="3144000" cy="314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8"/>
          <p:cNvSpPr txBox="1"/>
          <p:nvPr/>
        </p:nvSpPr>
        <p:spPr>
          <a:xfrm>
            <a:off x="6839850" y="5854175"/>
            <a:ext cx="12292800" cy="17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Open Sans ExtraBold"/>
              <a:buNone/>
            </a:pPr>
            <a:r>
              <a:rPr b="0" i="0" lang="en-US" sz="43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Session resumes at 1:00 PM</a:t>
            </a:r>
            <a:endParaRPr b="0" i="0" sz="43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Open Sans ExtraBold"/>
              <a:buNone/>
            </a:pPr>
            <a:r>
              <a:t/>
            </a:r>
            <a:endParaRPr b="1" i="0" sz="3600" u="none" cap="none" strike="noStrike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54" name="Google Shape;54;p8"/>
          <p:cNvCxnSpPr/>
          <p:nvPr/>
        </p:nvCxnSpPr>
        <p:spPr>
          <a:xfrm flipH="1" rot="10800000">
            <a:off x="1429350" y="1580725"/>
            <a:ext cx="15429300" cy="150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5" name="Google Shape;55;p8"/>
          <p:cNvPicPr preferRelativeResize="0"/>
          <p:nvPr/>
        </p:nvPicPr>
        <p:blipFill rotWithShape="1">
          <a:blip r:embed="rId2">
            <a:alphaModFix/>
          </a:blip>
          <a:srcRect b="65565" l="74661" r="0" t="11630"/>
          <a:stretch/>
        </p:blipFill>
        <p:spPr>
          <a:xfrm>
            <a:off x="1388550" y="370825"/>
            <a:ext cx="2419584" cy="122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4575" y="4541675"/>
            <a:ext cx="1789500" cy="178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mple text" type="twoObj">
  <p:cSld name="TWO_OBJECT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/>
        </p:nvSpPr>
        <p:spPr>
          <a:xfrm>
            <a:off x="3812550" y="3429750"/>
            <a:ext cx="10662900" cy="34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Open Sans ExtraBold"/>
              <a:buNone/>
            </a:pPr>
            <a:r>
              <a:rPr b="1" i="0" lang="en-US" sz="10000" u="none" cap="none" strike="noStrike">
                <a:solidFill>
                  <a:srgbClr val="32457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Simple text</a:t>
            </a:r>
            <a:endParaRPr b="1" i="0" sz="10000" u="none" cap="none" strike="noStrike">
              <a:solidFill>
                <a:srgbClr val="32457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ctr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Open Sans ExtraBold"/>
              <a:buNone/>
            </a:pPr>
            <a:r>
              <a:t/>
            </a:r>
            <a:endParaRPr b="1" i="0" sz="3600" u="none" cap="none" strike="noStrike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bg>
      <p:bgPr>
        <a:solidFill>
          <a:schemeClr val="dk2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10"/>
          <p:cNvSpPr/>
          <p:nvPr/>
        </p:nvSpPr>
        <p:spPr>
          <a:xfrm>
            <a:off x="-125" y="-74000"/>
            <a:ext cx="18288000" cy="2383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0"/>
          <p:cNvSpPr txBox="1"/>
          <p:nvPr/>
        </p:nvSpPr>
        <p:spPr>
          <a:xfrm>
            <a:off x="1248363" y="3604190"/>
            <a:ext cx="151515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Open Sans ExtraBold"/>
              <a:buNone/>
            </a:pPr>
            <a:r>
              <a:t/>
            </a:r>
            <a:endParaRPr b="0" i="0" sz="10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3" name="Google Shape;6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48387" y="403438"/>
            <a:ext cx="3020052" cy="142892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457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/>
          <p:nvPr/>
        </p:nvSpPr>
        <p:spPr>
          <a:xfrm>
            <a:off x="-125" y="-74000"/>
            <a:ext cx="18288000" cy="2383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4"/>
          <p:cNvSpPr txBox="1"/>
          <p:nvPr>
            <p:ph idx="4294967295" type="title"/>
          </p:nvPr>
        </p:nvSpPr>
        <p:spPr>
          <a:xfrm>
            <a:off x="1248363" y="3604190"/>
            <a:ext cx="15151500" cy="57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6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Creative Strategies for </a:t>
            </a:r>
            <a:endParaRPr b="1" sz="6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6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Communication Access System Change</a:t>
            </a:r>
            <a:endParaRPr sz="6000">
              <a:solidFill>
                <a:schemeClr val="lt1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Open Sans ExtraBold"/>
              <a:buNone/>
            </a:pPr>
            <a:r>
              <a:t/>
            </a:r>
            <a:endParaRPr sz="3000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Howard Rosenblum, Esq.</a:t>
            </a:r>
            <a:endParaRPr b="1" sz="3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Zainab Alkebsi, Esq.</a:t>
            </a:r>
            <a:endParaRPr b="1" sz="3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Anna Bitencourt, Esq.</a:t>
            </a:r>
            <a:endParaRPr b="1" sz="3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Open Sans ExtraBold"/>
              <a:buNone/>
            </a:pPr>
            <a:r>
              <a:t/>
            </a:r>
            <a:endParaRPr sz="10000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3875" y="146950"/>
            <a:ext cx="4104197" cy="1941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457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/>
          <p:nvPr>
            <p:ph idx="4294967295" type="title"/>
          </p:nvPr>
        </p:nvSpPr>
        <p:spPr>
          <a:xfrm>
            <a:off x="1687300" y="1795100"/>
            <a:ext cx="15036000" cy="6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33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"/>
              <a:buChar char="●"/>
            </a:pPr>
            <a:r>
              <a:rPr lang="en-US" sz="4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Refusal or </a:t>
            </a:r>
            <a:r>
              <a:rPr lang="en-US" sz="4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delay in providing </a:t>
            </a:r>
            <a:r>
              <a:rPr lang="en-US" sz="4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qualified interpreters</a:t>
            </a:r>
            <a:endParaRPr sz="4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33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"/>
              <a:buChar char="●"/>
            </a:pPr>
            <a:r>
              <a:rPr lang="en-US" sz="4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Over-reliance on VRI </a:t>
            </a:r>
            <a:endParaRPr sz="4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33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"/>
              <a:buChar char="●"/>
            </a:pPr>
            <a:r>
              <a:rPr lang="en-US" sz="4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Untrained staff and inconsistent access policies</a:t>
            </a:r>
            <a:endParaRPr sz="4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33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"/>
              <a:buChar char="●"/>
            </a:pPr>
            <a:r>
              <a:rPr lang="en-US" sz="4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Poor documentation of accommodation requests </a:t>
            </a:r>
            <a:endParaRPr sz="4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Impact</a:t>
            </a:r>
            <a:endParaRPr b="1" sz="4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33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"/>
              <a:buChar char="●"/>
            </a:pPr>
            <a:r>
              <a:rPr lang="en-US" sz="4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Delayed or inadequate care</a:t>
            </a:r>
            <a:endParaRPr sz="4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33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"/>
              <a:buChar char="●"/>
            </a:pPr>
            <a:r>
              <a:rPr lang="en-US" sz="4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Misunderstood diagnoses and lack of informed consent</a:t>
            </a:r>
            <a:endParaRPr sz="4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33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"/>
              <a:buChar char="●"/>
            </a:pPr>
            <a:r>
              <a:rPr lang="en-US" sz="4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Unsafe discharge, trauma, and loss of trust</a:t>
            </a:r>
            <a:endParaRPr sz="4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6" name="Google Shape;166;p23"/>
          <p:cNvSpPr txBox="1"/>
          <p:nvPr/>
        </p:nvSpPr>
        <p:spPr>
          <a:xfrm>
            <a:off x="3744863" y="5166600"/>
            <a:ext cx="10798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167" name="Google Shape;167;p23"/>
          <p:cNvCxnSpPr/>
          <p:nvPr/>
        </p:nvCxnSpPr>
        <p:spPr>
          <a:xfrm flipH="1" rot="10800000">
            <a:off x="1429350" y="1580725"/>
            <a:ext cx="15429300" cy="150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68" name="Google Shape;168;p23"/>
          <p:cNvPicPr preferRelativeResize="0"/>
          <p:nvPr/>
        </p:nvPicPr>
        <p:blipFill rotWithShape="1">
          <a:blip r:embed="rId3">
            <a:alphaModFix/>
          </a:blip>
          <a:srcRect b="65564" l="74661" r="0" t="11631"/>
          <a:stretch/>
        </p:blipFill>
        <p:spPr>
          <a:xfrm>
            <a:off x="14670813" y="412350"/>
            <a:ext cx="2419584" cy="12249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3"/>
          <p:cNvSpPr txBox="1"/>
          <p:nvPr/>
        </p:nvSpPr>
        <p:spPr>
          <a:xfrm>
            <a:off x="1186600" y="668250"/>
            <a:ext cx="128361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Common Hospital Barriers</a:t>
            </a:r>
            <a:endParaRPr sz="4800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457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/>
          <p:nvPr>
            <p:ph idx="4294967295" type="title"/>
          </p:nvPr>
        </p:nvSpPr>
        <p:spPr>
          <a:xfrm>
            <a:off x="1429350" y="1823725"/>
            <a:ext cx="15429300" cy="6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33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Barlow"/>
              <a:buChar char="●"/>
            </a:pPr>
            <a:r>
              <a:rPr lang="en-US" sz="48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Hospitals are the absolute worst for communication access, decades of litigation has not made a dent</a:t>
            </a:r>
            <a:endParaRPr sz="48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33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Barlow"/>
              <a:buChar char="●"/>
            </a:pPr>
            <a:r>
              <a:rPr lang="en-US" sz="48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Need different approach to compel access</a:t>
            </a:r>
            <a:endParaRPr sz="48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33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oppins"/>
              <a:buChar char="●"/>
            </a:pPr>
            <a:r>
              <a:rPr lang="en-US" sz="48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What is a stronger incentive? </a:t>
            </a:r>
            <a:r>
              <a:rPr lang="en-US" sz="4800">
                <a:solidFill>
                  <a:srgbClr val="F1C232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Accreditation</a:t>
            </a:r>
            <a:endParaRPr sz="4800">
              <a:solidFill>
                <a:srgbClr val="F1C232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1C23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33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Barlow"/>
              <a:buChar char="●"/>
            </a:pPr>
            <a:r>
              <a:rPr lang="en-US" sz="48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Joint Commission</a:t>
            </a:r>
            <a:endParaRPr sz="48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33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Barlow"/>
              <a:buChar char="●"/>
            </a:pPr>
            <a:r>
              <a:rPr lang="en-US" sz="48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State Departments of Health</a:t>
            </a:r>
            <a:endParaRPr sz="48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6" name="Google Shape;176;p24"/>
          <p:cNvSpPr txBox="1"/>
          <p:nvPr/>
        </p:nvSpPr>
        <p:spPr>
          <a:xfrm>
            <a:off x="3744863" y="5166600"/>
            <a:ext cx="10798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177" name="Google Shape;177;p24"/>
          <p:cNvCxnSpPr/>
          <p:nvPr/>
        </p:nvCxnSpPr>
        <p:spPr>
          <a:xfrm flipH="1" rot="10800000">
            <a:off x="1429350" y="1580725"/>
            <a:ext cx="15429300" cy="150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8" name="Google Shape;178;p24"/>
          <p:cNvPicPr preferRelativeResize="0"/>
          <p:nvPr/>
        </p:nvPicPr>
        <p:blipFill rotWithShape="1">
          <a:blip r:embed="rId3">
            <a:alphaModFix/>
          </a:blip>
          <a:srcRect b="65564" l="74661" r="0" t="11631"/>
          <a:stretch/>
        </p:blipFill>
        <p:spPr>
          <a:xfrm>
            <a:off x="14439063" y="370825"/>
            <a:ext cx="2419584" cy="122490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4"/>
          <p:cNvSpPr txBox="1"/>
          <p:nvPr>
            <p:ph idx="4294967295" type="title"/>
          </p:nvPr>
        </p:nvSpPr>
        <p:spPr>
          <a:xfrm>
            <a:off x="1429339" y="613813"/>
            <a:ext cx="10668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Addressing Hospital Failures</a:t>
            </a:r>
            <a:endParaRPr sz="4800"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4571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/>
          <p:nvPr>
            <p:ph idx="4294967295" type="title"/>
          </p:nvPr>
        </p:nvSpPr>
        <p:spPr>
          <a:xfrm>
            <a:off x="1429350" y="1957525"/>
            <a:ext cx="15429300" cy="6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33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Barlow"/>
              <a:buChar char="●"/>
            </a:pPr>
            <a:r>
              <a:rPr lang="en-US" sz="48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Takes all of us to achieve system change</a:t>
            </a:r>
            <a:endParaRPr sz="48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33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Barlow"/>
              <a:buChar char="●"/>
            </a:pPr>
            <a:r>
              <a:rPr lang="en-US" sz="48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Litigation has achieved some system change, but communication access issues need more</a:t>
            </a:r>
            <a:endParaRPr sz="48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33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Barlow"/>
              <a:buChar char="●"/>
            </a:pPr>
            <a:r>
              <a:rPr lang="en-US" sz="48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CAFs and State Health accreditation require state by state collaborative efforts</a:t>
            </a:r>
            <a:endParaRPr sz="48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33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Barlow"/>
              <a:buChar char="●"/>
            </a:pPr>
            <a:r>
              <a:rPr lang="en-US" sz="48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Other ideas for system change are needed</a:t>
            </a:r>
            <a:endParaRPr sz="48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186" name="Google Shape;186;p25"/>
          <p:cNvCxnSpPr/>
          <p:nvPr/>
        </p:nvCxnSpPr>
        <p:spPr>
          <a:xfrm flipH="1" rot="10800000">
            <a:off x="1429350" y="1580725"/>
            <a:ext cx="15429300" cy="150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87" name="Google Shape;187;p25"/>
          <p:cNvPicPr preferRelativeResize="0"/>
          <p:nvPr/>
        </p:nvPicPr>
        <p:blipFill rotWithShape="1">
          <a:blip r:embed="rId3">
            <a:alphaModFix/>
          </a:blip>
          <a:srcRect b="65564" l="74661" r="0" t="11631"/>
          <a:stretch/>
        </p:blipFill>
        <p:spPr>
          <a:xfrm>
            <a:off x="14439063" y="370825"/>
            <a:ext cx="2419584" cy="12249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5"/>
          <p:cNvSpPr txBox="1"/>
          <p:nvPr>
            <p:ph idx="4294967295" type="title"/>
          </p:nvPr>
        </p:nvSpPr>
        <p:spPr>
          <a:xfrm>
            <a:off x="1429350" y="480025"/>
            <a:ext cx="10668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Collaborative Strategies</a:t>
            </a:r>
            <a:endParaRPr sz="4800"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457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"/>
          <p:cNvSpPr txBox="1"/>
          <p:nvPr>
            <p:ph idx="4294967295" type="title"/>
          </p:nvPr>
        </p:nvSpPr>
        <p:spPr>
          <a:xfrm>
            <a:off x="4608925" y="4764250"/>
            <a:ext cx="90699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"/>
              <a:buNone/>
            </a:pPr>
            <a:r>
              <a:rPr b="1" lang="en-US" sz="10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Q &amp; A</a:t>
            </a:r>
            <a:endParaRPr sz="10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8" name="Google Shape;198;p26"/>
          <p:cNvSpPr/>
          <p:nvPr/>
        </p:nvSpPr>
        <p:spPr>
          <a:xfrm>
            <a:off x="-125" y="-74000"/>
            <a:ext cx="18288000" cy="2383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6925" y="403426"/>
            <a:ext cx="3020052" cy="142892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457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idx="4294967295" type="title"/>
          </p:nvPr>
        </p:nvSpPr>
        <p:spPr>
          <a:xfrm>
            <a:off x="3874539" y="4104600"/>
            <a:ext cx="1066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Open Sans ExtraBold"/>
              <a:buNone/>
            </a:pPr>
            <a:r>
              <a:rPr lang="en-US" sz="72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About Deaf Equality</a:t>
            </a:r>
            <a:endParaRPr sz="7200"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3744863" y="5166600"/>
            <a:ext cx="10798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91" name="Google Shape;91;p15"/>
          <p:cNvCxnSpPr/>
          <p:nvPr/>
        </p:nvCxnSpPr>
        <p:spPr>
          <a:xfrm flipH="1" rot="10800000">
            <a:off x="1429350" y="1580725"/>
            <a:ext cx="15429300" cy="150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2" name="Google Shape;92;p15"/>
          <p:cNvPicPr preferRelativeResize="0"/>
          <p:nvPr/>
        </p:nvPicPr>
        <p:blipFill rotWithShape="1">
          <a:blip r:embed="rId3">
            <a:alphaModFix/>
          </a:blip>
          <a:srcRect b="65565" l="74661" r="0" t="11630"/>
          <a:stretch/>
        </p:blipFill>
        <p:spPr>
          <a:xfrm>
            <a:off x="7934188" y="291450"/>
            <a:ext cx="2419584" cy="122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457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idx="4294967295" type="title"/>
          </p:nvPr>
        </p:nvSpPr>
        <p:spPr>
          <a:xfrm>
            <a:off x="1429400" y="2269475"/>
            <a:ext cx="15429300" cy="6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33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Barlow"/>
              <a:buChar char="●"/>
            </a:pPr>
            <a:r>
              <a:rPr lang="en-US" sz="48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Despite decades of 504 and ADA, communication access issues persist</a:t>
            </a:r>
            <a:endParaRPr sz="48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sz="48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33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Barlow"/>
              <a:buChar char="●"/>
            </a:pPr>
            <a:r>
              <a:rPr lang="en-US" sz="48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Litigation provides short term relief</a:t>
            </a:r>
            <a:endParaRPr sz="48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33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Barlow"/>
              <a:buChar char="●"/>
            </a:pPr>
            <a:r>
              <a:rPr lang="en-US" sz="48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Denial of communication access is still a huge problem </a:t>
            </a:r>
            <a:endParaRPr sz="48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33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Barlow"/>
              <a:buChar char="●"/>
            </a:pPr>
            <a:r>
              <a:rPr lang="en-US" sz="48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Need to go beyond traditional models, system change needed</a:t>
            </a:r>
            <a:endParaRPr sz="48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3744863" y="5166600"/>
            <a:ext cx="10798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100" name="Google Shape;100;p16"/>
          <p:cNvCxnSpPr/>
          <p:nvPr/>
        </p:nvCxnSpPr>
        <p:spPr>
          <a:xfrm flipH="1" rot="10800000">
            <a:off x="912025" y="1580575"/>
            <a:ext cx="15946500" cy="180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1" name="Google Shape;101;p16"/>
          <p:cNvPicPr preferRelativeResize="0"/>
          <p:nvPr/>
        </p:nvPicPr>
        <p:blipFill rotWithShape="1">
          <a:blip r:embed="rId3">
            <a:alphaModFix/>
          </a:blip>
          <a:srcRect b="65564" l="74661" r="0" t="11631"/>
          <a:stretch/>
        </p:blipFill>
        <p:spPr>
          <a:xfrm>
            <a:off x="14543063" y="370825"/>
            <a:ext cx="2419584" cy="122490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/>
          <p:nvPr>
            <p:ph idx="4294967295" type="title"/>
          </p:nvPr>
        </p:nvSpPr>
        <p:spPr>
          <a:xfrm>
            <a:off x="912025" y="613825"/>
            <a:ext cx="14122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Persistence of Communication Barriers</a:t>
            </a:r>
            <a:endParaRPr sz="4800"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457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idx="4294967295" type="title"/>
          </p:nvPr>
        </p:nvSpPr>
        <p:spPr>
          <a:xfrm>
            <a:off x="968400" y="502700"/>
            <a:ext cx="14001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Working Together on Changing the System</a:t>
            </a:r>
            <a:endParaRPr sz="4800"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1111850" y="1934850"/>
            <a:ext cx="14987700" cy="85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"/>
              <a:buChar char="●"/>
            </a:pPr>
            <a:r>
              <a:rPr lang="en-US" sz="4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We will share several ideas for “outside-the-box” strategies for advancing communication access - system-level solutions</a:t>
            </a:r>
            <a:endParaRPr sz="4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"/>
              <a:buChar char="●"/>
            </a:pPr>
            <a:r>
              <a:rPr lang="en-US" sz="4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But meaningful change requires partners within the legal profession</a:t>
            </a:r>
            <a:endParaRPr sz="4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"/>
              <a:buChar char="●"/>
            </a:pPr>
            <a:r>
              <a:rPr lang="en-US" sz="4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Your collective participation can help implement and scale these ideas in your own areas</a:t>
            </a:r>
            <a:endParaRPr sz="4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110" name="Google Shape;110;p17"/>
          <p:cNvCxnSpPr/>
          <p:nvPr/>
        </p:nvCxnSpPr>
        <p:spPr>
          <a:xfrm flipH="1" rot="10800000">
            <a:off x="799275" y="1580575"/>
            <a:ext cx="16059300" cy="180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1" name="Google Shape;111;p17"/>
          <p:cNvPicPr preferRelativeResize="0"/>
          <p:nvPr/>
        </p:nvPicPr>
        <p:blipFill rotWithShape="1">
          <a:blip r:embed="rId3">
            <a:alphaModFix/>
          </a:blip>
          <a:srcRect b="65564" l="74661" r="0" t="11631"/>
          <a:stretch/>
        </p:blipFill>
        <p:spPr>
          <a:xfrm>
            <a:off x="15601813" y="259700"/>
            <a:ext cx="2419584" cy="122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457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idx="4294967295" type="title"/>
          </p:nvPr>
        </p:nvSpPr>
        <p:spPr>
          <a:xfrm>
            <a:off x="682950" y="698075"/>
            <a:ext cx="12020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57200" marR="0" rtl="0" algn="l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Concept Example: iTRS Fund</a:t>
            </a:r>
            <a:endParaRPr sz="4800"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682957" y="1982475"/>
            <a:ext cx="16922100" cy="6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33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"/>
              <a:buChar char="●"/>
            </a:pPr>
            <a:r>
              <a:rPr lang="en-US" sz="4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T</a:t>
            </a:r>
            <a:r>
              <a:rPr lang="en-US" sz="4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elecommunications</a:t>
            </a:r>
            <a:r>
              <a:rPr lang="en-US" sz="4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 companies contribute to a centralized fund that supports access to relay services rather than placing the economic burden on individual users</a:t>
            </a:r>
            <a:endParaRPr sz="4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33400" lvl="0" marL="45720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"/>
              <a:buChar char="●"/>
            </a:pPr>
            <a:r>
              <a:rPr lang="en-US" sz="4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Shared </a:t>
            </a:r>
            <a:r>
              <a:rPr lang="en-US" sz="4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responsibility</a:t>
            </a:r>
            <a:r>
              <a:rPr lang="en-US" sz="4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 across industry is a model for other accessibility gaps - pooled funding tied to participation in a system</a:t>
            </a:r>
            <a:endParaRPr sz="4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33400" lvl="0" marL="457200" marR="0" rtl="0" algn="l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Clr>
                <a:schemeClr val="lt1"/>
              </a:buClr>
              <a:buSzPts val="4800"/>
              <a:buFont typeface="Barlow"/>
              <a:buChar char="●"/>
            </a:pPr>
            <a:r>
              <a:rPr lang="en-US" sz="4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Model for how accessibility works best when it is built into the system, not case by case</a:t>
            </a:r>
            <a:endParaRPr sz="4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119" name="Google Shape;119;p18"/>
          <p:cNvCxnSpPr/>
          <p:nvPr/>
        </p:nvCxnSpPr>
        <p:spPr>
          <a:xfrm flipH="1" rot="10800000">
            <a:off x="630175" y="1580850"/>
            <a:ext cx="16228500" cy="741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0" name="Google Shape;120;p18"/>
          <p:cNvPicPr preferRelativeResize="0"/>
          <p:nvPr/>
        </p:nvPicPr>
        <p:blipFill rotWithShape="1">
          <a:blip r:embed="rId3">
            <a:alphaModFix/>
          </a:blip>
          <a:srcRect b="65564" l="74661" r="0" t="11631"/>
          <a:stretch/>
        </p:blipFill>
        <p:spPr>
          <a:xfrm>
            <a:off x="14300063" y="212075"/>
            <a:ext cx="2419584" cy="122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457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idx="4294967295" type="title"/>
          </p:nvPr>
        </p:nvSpPr>
        <p:spPr>
          <a:xfrm>
            <a:off x="1042475" y="1795100"/>
            <a:ext cx="16203000" cy="70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52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Barlow"/>
              <a:buChar char="○"/>
            </a:pPr>
            <a:r>
              <a:rPr b="1" lang="en-US" sz="5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Medical Settings</a:t>
            </a:r>
            <a:endParaRPr b="1" sz="51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524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Barlow"/>
              <a:buChar char="■"/>
            </a:pPr>
            <a:r>
              <a:rPr lang="en-US" sz="5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Refusal or delay in providing qualified interpreters</a:t>
            </a:r>
            <a:endParaRPr sz="51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524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Barlow"/>
              <a:buChar char="■"/>
            </a:pPr>
            <a:r>
              <a:rPr lang="en-US" sz="5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Over-reliance on VRI in inappropriate situations</a:t>
            </a:r>
            <a:endParaRPr sz="51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524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Barlow"/>
              <a:buChar char="■"/>
            </a:pPr>
            <a:r>
              <a:rPr lang="en-US" sz="5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Using family/friends as interpreters</a:t>
            </a:r>
            <a:endParaRPr sz="51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52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Barlow"/>
              <a:buChar char="○"/>
            </a:pPr>
            <a:r>
              <a:rPr b="1" lang="en-US" sz="5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Legal Settings</a:t>
            </a:r>
            <a:endParaRPr b="1" sz="51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524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Barlow"/>
              <a:buChar char="■"/>
            </a:pPr>
            <a:r>
              <a:rPr lang="en-US" sz="5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Refusing to accept Deaf/HOH clients </a:t>
            </a:r>
            <a:endParaRPr sz="51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524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Barlow"/>
              <a:buChar char="■"/>
            </a:pPr>
            <a:r>
              <a:rPr lang="en-US" sz="5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Passing access expenses onto the client </a:t>
            </a:r>
            <a:endParaRPr sz="51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524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Barlow"/>
              <a:buChar char="■"/>
            </a:pPr>
            <a:r>
              <a:rPr lang="en-US" sz="5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Inadequate communication with Deaf/HOH client  </a:t>
            </a:r>
            <a:endParaRPr sz="6900"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3744863" y="5166600"/>
            <a:ext cx="10798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128" name="Google Shape;128;p19"/>
          <p:cNvCxnSpPr/>
          <p:nvPr/>
        </p:nvCxnSpPr>
        <p:spPr>
          <a:xfrm flipH="1" rot="10800000">
            <a:off x="855650" y="1580850"/>
            <a:ext cx="16002900" cy="741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9" name="Google Shape;129;p19"/>
          <p:cNvPicPr preferRelativeResize="0"/>
          <p:nvPr/>
        </p:nvPicPr>
        <p:blipFill rotWithShape="1">
          <a:blip r:embed="rId3">
            <a:alphaModFix/>
          </a:blip>
          <a:srcRect b="65564" l="74661" r="0" t="11631"/>
          <a:stretch/>
        </p:blipFill>
        <p:spPr>
          <a:xfrm>
            <a:off x="14670813" y="412350"/>
            <a:ext cx="2419584" cy="12249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/>
          <p:nvPr/>
        </p:nvSpPr>
        <p:spPr>
          <a:xfrm>
            <a:off x="461075" y="668250"/>
            <a:ext cx="135618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Worst Offenders: Doctors and Lawyers</a:t>
            </a:r>
            <a:endParaRPr sz="4800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457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idx="4294967295" type="title"/>
          </p:nvPr>
        </p:nvSpPr>
        <p:spPr>
          <a:xfrm>
            <a:off x="771100" y="1854875"/>
            <a:ext cx="16087500" cy="6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33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Barlow"/>
              <a:buChar char="●"/>
            </a:pPr>
            <a:r>
              <a:rPr lang="en-US" sz="48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Licensed professionals pay dues that partially go to funds such as for addiction services</a:t>
            </a:r>
            <a:endParaRPr sz="48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33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Barlow"/>
              <a:buChar char="●"/>
            </a:pPr>
            <a:r>
              <a:rPr lang="en-US" sz="48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Add a Communication Access Fund </a:t>
            </a:r>
            <a:endParaRPr sz="48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33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Barlow"/>
              <a:buChar char="●"/>
            </a:pPr>
            <a:r>
              <a:rPr lang="en-US" sz="48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Modest increase to dues can cover a CAF</a:t>
            </a:r>
            <a:endParaRPr sz="48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33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Barlow"/>
              <a:buChar char="●"/>
            </a:pPr>
            <a:r>
              <a:rPr lang="en-US" sz="48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CAF would cover costs of communication access for all interactions between consumers and professionals</a:t>
            </a:r>
            <a:endParaRPr sz="48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33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Barlow"/>
              <a:buChar char="●"/>
            </a:pPr>
            <a:r>
              <a:rPr lang="en-US" sz="48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Removes economic disincentive</a:t>
            </a:r>
            <a:endParaRPr sz="48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33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Barlow"/>
              <a:buChar char="●"/>
            </a:pPr>
            <a:r>
              <a:rPr lang="en-US" sz="48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Facilitates appropriate access</a:t>
            </a:r>
            <a:endParaRPr sz="48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3744863" y="5166600"/>
            <a:ext cx="10798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138" name="Google Shape;138;p20"/>
          <p:cNvCxnSpPr/>
          <p:nvPr/>
        </p:nvCxnSpPr>
        <p:spPr>
          <a:xfrm flipH="1" rot="10800000">
            <a:off x="771100" y="1580850"/>
            <a:ext cx="16087500" cy="459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9" name="Google Shape;139;p20"/>
          <p:cNvPicPr preferRelativeResize="0"/>
          <p:nvPr/>
        </p:nvPicPr>
        <p:blipFill rotWithShape="1">
          <a:blip r:embed="rId3">
            <a:alphaModFix/>
          </a:blip>
          <a:srcRect b="65564" l="74661" r="0" t="11631"/>
          <a:stretch/>
        </p:blipFill>
        <p:spPr>
          <a:xfrm>
            <a:off x="14439063" y="370825"/>
            <a:ext cx="2419584" cy="12249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/>
          <p:nvPr>
            <p:ph idx="4294967295" type="title"/>
          </p:nvPr>
        </p:nvSpPr>
        <p:spPr>
          <a:xfrm>
            <a:off x="771100" y="613825"/>
            <a:ext cx="12964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Communication Access Fund (CAF)</a:t>
            </a:r>
            <a:endParaRPr sz="4800"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457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idx="4294967295" type="title"/>
          </p:nvPr>
        </p:nvSpPr>
        <p:spPr>
          <a:xfrm>
            <a:off x="1164750" y="1980300"/>
            <a:ext cx="15958500" cy="74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77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Barlow"/>
              <a:buChar char="●"/>
            </a:pPr>
            <a:r>
              <a:rPr lang="en-US" sz="5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Refusal or delay in providing qualified </a:t>
            </a:r>
            <a:r>
              <a:rPr lang="en-US" sz="5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interpreters</a:t>
            </a:r>
            <a:endParaRPr sz="55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77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Barlow"/>
              <a:buChar char="●"/>
            </a:pPr>
            <a:r>
              <a:rPr lang="en-US" sz="5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Limiting access to meetings, trainings, or advancement opportunities </a:t>
            </a:r>
            <a:endParaRPr sz="55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77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Barlow"/>
              <a:buChar char="●"/>
            </a:pPr>
            <a:r>
              <a:rPr lang="en-US" sz="5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Inconsistent provision of accommodations </a:t>
            </a:r>
            <a:endParaRPr sz="55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77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Barlow"/>
              <a:buChar char="●"/>
            </a:pPr>
            <a:r>
              <a:rPr lang="en-US" sz="5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Budget-based denials or misuse of </a:t>
            </a:r>
            <a:r>
              <a:rPr lang="en-US" sz="5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access</a:t>
            </a:r>
            <a:r>
              <a:rPr lang="en-US" sz="5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 funds </a:t>
            </a:r>
            <a:endParaRPr sz="55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77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Barlow"/>
              <a:buChar char="●"/>
            </a:pPr>
            <a:r>
              <a:rPr lang="en-US" sz="5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Failure to engage in interactive process</a:t>
            </a:r>
            <a:endParaRPr sz="55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77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Barlow"/>
              <a:buChar char="●"/>
            </a:pPr>
            <a:r>
              <a:rPr lang="en-US" sz="5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Retaliation, write-ups or negative performance reviews due to issues with accommodations </a:t>
            </a:r>
            <a:endParaRPr sz="5500"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3744863" y="5166600"/>
            <a:ext cx="10798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148" name="Google Shape;148;p21"/>
          <p:cNvCxnSpPr/>
          <p:nvPr/>
        </p:nvCxnSpPr>
        <p:spPr>
          <a:xfrm flipH="1" rot="10800000">
            <a:off x="686550" y="1580850"/>
            <a:ext cx="16172100" cy="459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9" name="Google Shape;149;p21"/>
          <p:cNvPicPr preferRelativeResize="0"/>
          <p:nvPr/>
        </p:nvPicPr>
        <p:blipFill rotWithShape="1">
          <a:blip r:embed="rId3">
            <a:alphaModFix/>
          </a:blip>
          <a:srcRect b="65564" l="74661" r="0" t="11631"/>
          <a:stretch/>
        </p:blipFill>
        <p:spPr>
          <a:xfrm>
            <a:off x="14670813" y="412350"/>
            <a:ext cx="2419584" cy="12249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 txBox="1"/>
          <p:nvPr/>
        </p:nvSpPr>
        <p:spPr>
          <a:xfrm>
            <a:off x="348350" y="668250"/>
            <a:ext cx="136743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Common Employment Barriers</a:t>
            </a:r>
            <a:endParaRPr sz="4800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457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idx="4294967295" type="title"/>
          </p:nvPr>
        </p:nvSpPr>
        <p:spPr>
          <a:xfrm>
            <a:off x="179225" y="741375"/>
            <a:ext cx="15303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Centralized Employment Reasonable Accommodations Fund </a:t>
            </a:r>
            <a:endParaRPr sz="3700"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573825" y="1886325"/>
            <a:ext cx="17051100" cy="61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95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"/>
              <a:buChar char="●"/>
            </a:pPr>
            <a:r>
              <a:rPr lang="en-US" sz="42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In many workplaces, accommodation costs come out of department budgets = economic disincentive to hire employees with access needs</a:t>
            </a:r>
            <a:endParaRPr sz="42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95300" lvl="0" marL="457200" marR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"/>
              <a:buChar char="●"/>
            </a:pPr>
            <a:r>
              <a:rPr lang="en-US" sz="42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Managers often lack expertise on how to arrange accommodations</a:t>
            </a:r>
            <a:endParaRPr sz="42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95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"/>
              <a:buChar char="●"/>
            </a:pPr>
            <a:r>
              <a:rPr lang="en-US" sz="42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Solution: establish company-wide fund for workplace accommodations</a:t>
            </a:r>
            <a:endParaRPr sz="42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95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"/>
              <a:buChar char="●"/>
            </a:pPr>
            <a:r>
              <a:rPr lang="en-US" sz="42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Leads to hiring based on talent rather than worrying about costs</a:t>
            </a:r>
            <a:endParaRPr sz="42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95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"/>
              <a:buChar char="●"/>
            </a:pPr>
            <a:r>
              <a:rPr lang="en-US" sz="42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Centralized specialist with expertise can coordinate services</a:t>
            </a:r>
            <a:endParaRPr sz="42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95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"/>
              <a:buChar char="●"/>
            </a:pPr>
            <a:r>
              <a:rPr lang="en-US" sz="42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Turns access into organizational infrastructure</a:t>
            </a:r>
            <a:endParaRPr sz="42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158" name="Google Shape;158;p22"/>
          <p:cNvCxnSpPr/>
          <p:nvPr/>
        </p:nvCxnSpPr>
        <p:spPr>
          <a:xfrm flipH="1" rot="10800000">
            <a:off x="573825" y="1542150"/>
            <a:ext cx="17051100" cy="11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59" name="Google Shape;159;p22"/>
          <p:cNvPicPr preferRelativeResize="0"/>
          <p:nvPr/>
        </p:nvPicPr>
        <p:blipFill rotWithShape="1">
          <a:blip r:embed="rId3">
            <a:alphaModFix/>
          </a:blip>
          <a:srcRect b="65564" l="74661" r="0" t="11631"/>
          <a:stretch/>
        </p:blipFill>
        <p:spPr>
          <a:xfrm>
            <a:off x="15482513" y="317350"/>
            <a:ext cx="2419584" cy="122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