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63"/>
  </p:notesMasterIdLst>
  <p:sldIdLst>
    <p:sldId id="300" r:id="rId2"/>
    <p:sldId id="302" r:id="rId3"/>
    <p:sldId id="321" r:id="rId4"/>
    <p:sldId id="319" r:id="rId5"/>
    <p:sldId id="308" r:id="rId6"/>
    <p:sldId id="313" r:id="rId7"/>
    <p:sldId id="285" r:id="rId8"/>
    <p:sldId id="417" r:id="rId9"/>
    <p:sldId id="418" r:id="rId10"/>
    <p:sldId id="317" r:id="rId11"/>
    <p:sldId id="364" r:id="rId12"/>
    <p:sldId id="455" r:id="rId13"/>
    <p:sldId id="460" r:id="rId14"/>
    <p:sldId id="359" r:id="rId15"/>
    <p:sldId id="408" r:id="rId16"/>
    <p:sldId id="320" r:id="rId17"/>
    <p:sldId id="435" r:id="rId18"/>
    <p:sldId id="469" r:id="rId19"/>
    <p:sldId id="470" r:id="rId20"/>
    <p:sldId id="312" r:id="rId21"/>
    <p:sldId id="465" r:id="rId22"/>
    <p:sldId id="448" r:id="rId23"/>
    <p:sldId id="421" r:id="rId24"/>
    <p:sldId id="422" r:id="rId25"/>
    <p:sldId id="311" r:id="rId26"/>
    <p:sldId id="468" r:id="rId27"/>
    <p:sldId id="439" r:id="rId28"/>
    <p:sldId id="451" r:id="rId29"/>
    <p:sldId id="373" r:id="rId30"/>
    <p:sldId id="348" r:id="rId31"/>
    <p:sldId id="376" r:id="rId32"/>
    <p:sldId id="374" r:id="rId33"/>
    <p:sldId id="447" r:id="rId34"/>
    <p:sldId id="346" r:id="rId35"/>
    <p:sldId id="453" r:id="rId36"/>
    <p:sldId id="461" r:id="rId37"/>
    <p:sldId id="452" r:id="rId38"/>
    <p:sldId id="410" r:id="rId39"/>
    <p:sldId id="395" r:id="rId40"/>
    <p:sldId id="396" r:id="rId41"/>
    <p:sldId id="397" r:id="rId42"/>
    <p:sldId id="412" r:id="rId43"/>
    <p:sldId id="404" r:id="rId44"/>
    <p:sldId id="405" r:id="rId45"/>
    <p:sldId id="406" r:id="rId46"/>
    <p:sldId id="388" r:id="rId47"/>
    <p:sldId id="389" r:id="rId48"/>
    <p:sldId id="393" r:id="rId49"/>
    <p:sldId id="387" r:id="rId50"/>
    <p:sldId id="433" r:id="rId51"/>
    <p:sldId id="432" r:id="rId52"/>
    <p:sldId id="440" r:id="rId53"/>
    <p:sldId id="444" r:id="rId54"/>
    <p:sldId id="472" r:id="rId55"/>
    <p:sldId id="456" r:id="rId56"/>
    <p:sldId id="449" r:id="rId57"/>
    <p:sldId id="464" r:id="rId58"/>
    <p:sldId id="322" r:id="rId59"/>
    <p:sldId id="441" r:id="rId60"/>
    <p:sldId id="459" r:id="rId61"/>
    <p:sldId id="299" r:id="rId62"/>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610"/>
    <a:srgbClr val="FCD9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299AFD-7CE5-47E7-9434-13246A4D19DF}" v="5" dt="2026-03-10T00:57:37.4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63" autoAdjust="0"/>
    <p:restoredTop sz="86010" autoAdjust="0"/>
  </p:normalViewPr>
  <p:slideViewPr>
    <p:cSldViewPr snapToGrid="0">
      <p:cViewPr varScale="1">
        <p:scale>
          <a:sx n="76" d="100"/>
          <a:sy n="76" d="100"/>
        </p:scale>
        <p:origin x="471"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notesMaster" Target="notesMasters/notesMaster1.xml"/><Relationship Id="rId68"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69" Type="http://schemas.microsoft.com/office/2018/10/relationships/authors" Targe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1"/>
          </a:xfrm>
          <a:prstGeom prst="rect">
            <a:avLst/>
          </a:prstGeom>
        </p:spPr>
        <p:txBody>
          <a:bodyPr vert="horz" lIns="93317" tIns="46659" rIns="93317" bIns="46659" rtlCol="0"/>
          <a:lstStyle>
            <a:lvl1pPr algn="l">
              <a:defRPr sz="1200"/>
            </a:lvl1pPr>
          </a:lstStyle>
          <a:p>
            <a:endParaRPr lang="en-US"/>
          </a:p>
        </p:txBody>
      </p:sp>
      <p:sp>
        <p:nvSpPr>
          <p:cNvPr id="3" name="Date Placeholder 2"/>
          <p:cNvSpPr>
            <a:spLocks noGrp="1"/>
          </p:cNvSpPr>
          <p:nvPr>
            <p:ph type="dt" idx="1"/>
          </p:nvPr>
        </p:nvSpPr>
        <p:spPr>
          <a:xfrm>
            <a:off x="3978132" y="0"/>
            <a:ext cx="3043343" cy="467071"/>
          </a:xfrm>
          <a:prstGeom prst="rect">
            <a:avLst/>
          </a:prstGeom>
        </p:spPr>
        <p:txBody>
          <a:bodyPr vert="horz" lIns="93317" tIns="46659" rIns="93317" bIns="46659" rtlCol="0"/>
          <a:lstStyle>
            <a:lvl1pPr algn="r">
              <a:defRPr sz="1200"/>
            </a:lvl1pPr>
          </a:lstStyle>
          <a:p>
            <a:fld id="{1DBDB4D7-5D69-9E47-89CA-80BC9252D36F}" type="datetimeFigureOut">
              <a:rPr lang="en-US" smtClean="0"/>
              <a:t>3/9/2026</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17" tIns="46659" rIns="93317" bIns="46659" rtlCol="0" anchor="ctr"/>
          <a:lstStyle/>
          <a:p>
            <a:endParaRPr lang="en-US"/>
          </a:p>
        </p:txBody>
      </p:sp>
      <p:sp>
        <p:nvSpPr>
          <p:cNvPr id="5" name="Notes Placeholder 4"/>
          <p:cNvSpPr>
            <a:spLocks noGrp="1"/>
          </p:cNvSpPr>
          <p:nvPr>
            <p:ph type="body" sz="quarter" idx="3"/>
          </p:nvPr>
        </p:nvSpPr>
        <p:spPr>
          <a:xfrm>
            <a:off x="702310" y="4480004"/>
            <a:ext cx="5618480" cy="3665459"/>
          </a:xfrm>
          <a:prstGeom prst="rect">
            <a:avLst/>
          </a:prstGeom>
        </p:spPr>
        <p:txBody>
          <a:bodyPr vert="horz" lIns="93317" tIns="46659" rIns="93317" bIns="4665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0"/>
          </a:xfrm>
          <a:prstGeom prst="rect">
            <a:avLst/>
          </a:prstGeom>
        </p:spPr>
        <p:txBody>
          <a:bodyPr vert="horz" lIns="93317" tIns="46659" rIns="93317" bIns="46659"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0"/>
          </a:xfrm>
          <a:prstGeom prst="rect">
            <a:avLst/>
          </a:prstGeom>
        </p:spPr>
        <p:txBody>
          <a:bodyPr vert="horz" lIns="93317" tIns="46659" rIns="93317" bIns="46659" rtlCol="0" anchor="b"/>
          <a:lstStyle>
            <a:lvl1pPr algn="r">
              <a:defRPr sz="1200"/>
            </a:lvl1pPr>
          </a:lstStyle>
          <a:p>
            <a:fld id="{0EA7E552-0EF9-3F4A-AE36-22687B0BC076}" type="slidenum">
              <a:rPr lang="en-US" smtClean="0"/>
              <a:t>‹#›</a:t>
            </a:fld>
            <a:endParaRPr lang="en-US"/>
          </a:p>
        </p:txBody>
      </p:sp>
    </p:spTree>
    <p:extLst>
      <p:ext uri="{BB962C8B-B14F-4D97-AF65-F5344CB8AC3E}">
        <p14:creationId xmlns:p14="http://schemas.microsoft.com/office/powerpoint/2010/main" val="4224744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A7E552-0EF9-3F4A-AE36-22687B0BC076}" type="slidenum">
              <a:rPr lang="en-US" smtClean="0"/>
              <a:t>1</a:t>
            </a:fld>
            <a:endParaRPr lang="en-US"/>
          </a:p>
        </p:txBody>
      </p:sp>
    </p:spTree>
    <p:extLst>
      <p:ext uri="{BB962C8B-B14F-4D97-AF65-F5344CB8AC3E}">
        <p14:creationId xmlns:p14="http://schemas.microsoft.com/office/powerpoint/2010/main" val="40965406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A7E552-0EF9-3F4A-AE36-22687B0BC076}" type="slidenum">
              <a:rPr lang="en-US" smtClean="0"/>
              <a:t>10</a:t>
            </a:fld>
            <a:endParaRPr lang="en-US"/>
          </a:p>
        </p:txBody>
      </p:sp>
    </p:spTree>
    <p:extLst>
      <p:ext uri="{BB962C8B-B14F-4D97-AF65-F5344CB8AC3E}">
        <p14:creationId xmlns:p14="http://schemas.microsoft.com/office/powerpoint/2010/main" val="423342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58401E-94CA-53C1-D308-EB3DB90FFD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C12990-2D12-3B6A-1401-3F1488FBBF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CF69B3-261A-740D-E2A1-16BF4D6B9BA5}"/>
              </a:ext>
            </a:extLst>
          </p:cNvPr>
          <p:cNvSpPr>
            <a:spLocks noGrp="1"/>
          </p:cNvSpPr>
          <p:nvPr>
            <p:ph type="body" idx="1"/>
          </p:nvPr>
        </p:nvSpPr>
        <p:spPr/>
        <p:txBody>
          <a:bodyPr/>
          <a:lstStyle/>
          <a:p>
            <a:pPr defTabSz="933172">
              <a:defRPr/>
            </a:pPr>
            <a:endParaRPr lang="en-US" dirty="0"/>
          </a:p>
        </p:txBody>
      </p:sp>
      <p:sp>
        <p:nvSpPr>
          <p:cNvPr id="4" name="Slide Number Placeholder 3">
            <a:extLst>
              <a:ext uri="{FF2B5EF4-FFF2-40B4-BE49-F238E27FC236}">
                <a16:creationId xmlns:a16="http://schemas.microsoft.com/office/drawing/2014/main" id="{511A2850-8E23-D750-BB04-C8CB870F835F}"/>
              </a:ext>
            </a:extLst>
          </p:cNvPr>
          <p:cNvSpPr>
            <a:spLocks noGrp="1"/>
          </p:cNvSpPr>
          <p:nvPr>
            <p:ph type="sldNum" sz="quarter" idx="5"/>
          </p:nvPr>
        </p:nvSpPr>
        <p:spPr/>
        <p:txBody>
          <a:bodyPr/>
          <a:lstStyle/>
          <a:p>
            <a:fld id="{0EA7E552-0EF9-3F4A-AE36-22687B0BC076}" type="slidenum">
              <a:rPr lang="en-US" smtClean="0"/>
              <a:t>11</a:t>
            </a:fld>
            <a:endParaRPr lang="en-US"/>
          </a:p>
        </p:txBody>
      </p:sp>
    </p:spTree>
    <p:extLst>
      <p:ext uri="{BB962C8B-B14F-4D97-AF65-F5344CB8AC3E}">
        <p14:creationId xmlns:p14="http://schemas.microsoft.com/office/powerpoint/2010/main" val="23148948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29D7DD-4E5D-F4BE-384C-2F08AC3DE2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03462C-4D4E-C8AB-794E-6246CDD79F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5C4DAD-BCCF-B80D-2CAA-601D69CE7980}"/>
              </a:ext>
            </a:extLst>
          </p:cNvPr>
          <p:cNvSpPr>
            <a:spLocks noGrp="1"/>
          </p:cNvSpPr>
          <p:nvPr>
            <p:ph type="body" idx="1"/>
          </p:nvPr>
        </p:nvSpPr>
        <p:spPr/>
        <p:txBody>
          <a:bodyPr/>
          <a:lstStyle/>
          <a:p>
            <a:pPr defTabSz="933172">
              <a:defRPr/>
            </a:pPr>
            <a:endParaRPr lang="en-US" dirty="0"/>
          </a:p>
        </p:txBody>
      </p:sp>
      <p:sp>
        <p:nvSpPr>
          <p:cNvPr id="4" name="Slide Number Placeholder 3">
            <a:extLst>
              <a:ext uri="{FF2B5EF4-FFF2-40B4-BE49-F238E27FC236}">
                <a16:creationId xmlns:a16="http://schemas.microsoft.com/office/drawing/2014/main" id="{0E65B380-5A2E-2464-0CFB-CA5846B7808A}"/>
              </a:ext>
            </a:extLst>
          </p:cNvPr>
          <p:cNvSpPr>
            <a:spLocks noGrp="1"/>
          </p:cNvSpPr>
          <p:nvPr>
            <p:ph type="sldNum" sz="quarter" idx="5"/>
          </p:nvPr>
        </p:nvSpPr>
        <p:spPr/>
        <p:txBody>
          <a:bodyPr/>
          <a:lstStyle/>
          <a:p>
            <a:fld id="{0EA7E552-0EF9-3F4A-AE36-22687B0BC076}" type="slidenum">
              <a:rPr lang="en-US" smtClean="0"/>
              <a:t>12</a:t>
            </a:fld>
            <a:endParaRPr lang="en-US"/>
          </a:p>
        </p:txBody>
      </p:sp>
    </p:spTree>
    <p:extLst>
      <p:ext uri="{BB962C8B-B14F-4D97-AF65-F5344CB8AC3E}">
        <p14:creationId xmlns:p14="http://schemas.microsoft.com/office/powerpoint/2010/main" val="29481689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BDE90F-6294-F9F3-EA72-5C30ED70E2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C67381-9DA6-F215-338F-1B3F888923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66F6CD-289B-699C-6995-EA3085BABAC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24F156D-DE21-1FA0-2300-A9B9F4DE084A}"/>
              </a:ext>
            </a:extLst>
          </p:cNvPr>
          <p:cNvSpPr>
            <a:spLocks noGrp="1"/>
          </p:cNvSpPr>
          <p:nvPr>
            <p:ph type="sldNum" sz="quarter" idx="5"/>
          </p:nvPr>
        </p:nvSpPr>
        <p:spPr/>
        <p:txBody>
          <a:bodyPr/>
          <a:lstStyle/>
          <a:p>
            <a:fld id="{0EA7E552-0EF9-3F4A-AE36-22687B0BC076}" type="slidenum">
              <a:rPr lang="en-US" smtClean="0"/>
              <a:t>13</a:t>
            </a:fld>
            <a:endParaRPr lang="en-US"/>
          </a:p>
        </p:txBody>
      </p:sp>
    </p:spTree>
    <p:extLst>
      <p:ext uri="{BB962C8B-B14F-4D97-AF65-F5344CB8AC3E}">
        <p14:creationId xmlns:p14="http://schemas.microsoft.com/office/powerpoint/2010/main" val="3322566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fld id="{0EA7E552-0EF9-3F4A-AE36-22687B0BC076}" type="slidenum">
              <a:rPr lang="en-US" smtClean="0"/>
              <a:t>14</a:t>
            </a:fld>
            <a:endParaRPr lang="en-US"/>
          </a:p>
        </p:txBody>
      </p:sp>
    </p:spTree>
    <p:extLst>
      <p:ext uri="{BB962C8B-B14F-4D97-AF65-F5344CB8AC3E}">
        <p14:creationId xmlns:p14="http://schemas.microsoft.com/office/powerpoint/2010/main" val="40238603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803593-3362-CD37-2F0C-D06FB08672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1AFCD0-8008-D114-E524-E1E0D72076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360949-2576-B215-75F6-6AF5CEBEC541}"/>
              </a:ext>
            </a:extLst>
          </p:cNvPr>
          <p:cNvSpPr>
            <a:spLocks noGrp="1"/>
          </p:cNvSpPr>
          <p:nvPr>
            <p:ph type="body" idx="1"/>
          </p:nvPr>
        </p:nvSpPr>
        <p:spPr/>
        <p:txBody>
          <a:bodyPr/>
          <a:lstStyle/>
          <a:p>
            <a:pPr defTabSz="933172">
              <a:defRPr/>
            </a:pPr>
            <a:endParaRPr lang="en-US" dirty="0"/>
          </a:p>
        </p:txBody>
      </p:sp>
      <p:sp>
        <p:nvSpPr>
          <p:cNvPr id="4" name="Slide Number Placeholder 3">
            <a:extLst>
              <a:ext uri="{FF2B5EF4-FFF2-40B4-BE49-F238E27FC236}">
                <a16:creationId xmlns:a16="http://schemas.microsoft.com/office/drawing/2014/main" id="{D84C23EE-414B-1926-9783-AE0192AEC5DA}"/>
              </a:ext>
            </a:extLst>
          </p:cNvPr>
          <p:cNvSpPr>
            <a:spLocks noGrp="1"/>
          </p:cNvSpPr>
          <p:nvPr>
            <p:ph type="sldNum" sz="quarter" idx="5"/>
          </p:nvPr>
        </p:nvSpPr>
        <p:spPr/>
        <p:txBody>
          <a:bodyPr/>
          <a:lstStyle/>
          <a:p>
            <a:fld id="{0EA7E552-0EF9-3F4A-AE36-22687B0BC076}" type="slidenum">
              <a:rPr lang="en-US" smtClean="0"/>
              <a:t>15</a:t>
            </a:fld>
            <a:endParaRPr lang="en-US"/>
          </a:p>
        </p:txBody>
      </p:sp>
    </p:spTree>
    <p:extLst>
      <p:ext uri="{BB962C8B-B14F-4D97-AF65-F5344CB8AC3E}">
        <p14:creationId xmlns:p14="http://schemas.microsoft.com/office/powerpoint/2010/main" val="31135787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A7E552-0EF9-3F4A-AE36-22687B0BC076}" type="slidenum">
              <a:rPr lang="en-US" smtClean="0"/>
              <a:t>16</a:t>
            </a:fld>
            <a:endParaRPr lang="en-US"/>
          </a:p>
        </p:txBody>
      </p:sp>
    </p:spTree>
    <p:extLst>
      <p:ext uri="{BB962C8B-B14F-4D97-AF65-F5344CB8AC3E}">
        <p14:creationId xmlns:p14="http://schemas.microsoft.com/office/powerpoint/2010/main" val="15290172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6E453-149F-6E4D-A98D-68066EEFC6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45A7DE-4E26-7759-3C44-16000CACCA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2C792D-C11B-F746-97A5-3EF1B8108F71}"/>
              </a:ext>
            </a:extLst>
          </p:cNvPr>
          <p:cNvSpPr>
            <a:spLocks noGrp="1"/>
          </p:cNvSpPr>
          <p:nvPr>
            <p:ph type="body" idx="1"/>
          </p:nvPr>
        </p:nvSpPr>
        <p:spPr/>
        <p:txBody>
          <a:bodyPr/>
          <a:lstStyle/>
          <a:p>
            <a:pPr defTabSz="933172">
              <a:defRPr/>
            </a:pPr>
            <a:endParaRPr lang="en-US" dirty="0"/>
          </a:p>
        </p:txBody>
      </p:sp>
      <p:sp>
        <p:nvSpPr>
          <p:cNvPr id="4" name="Slide Number Placeholder 3">
            <a:extLst>
              <a:ext uri="{FF2B5EF4-FFF2-40B4-BE49-F238E27FC236}">
                <a16:creationId xmlns:a16="http://schemas.microsoft.com/office/drawing/2014/main" id="{C6F890C3-6CAC-C741-1020-D29088F7ECDD}"/>
              </a:ext>
            </a:extLst>
          </p:cNvPr>
          <p:cNvSpPr>
            <a:spLocks noGrp="1"/>
          </p:cNvSpPr>
          <p:nvPr>
            <p:ph type="sldNum" sz="quarter" idx="5"/>
          </p:nvPr>
        </p:nvSpPr>
        <p:spPr/>
        <p:txBody>
          <a:bodyPr/>
          <a:lstStyle/>
          <a:p>
            <a:fld id="{0EA7E552-0EF9-3F4A-AE36-22687B0BC076}" type="slidenum">
              <a:rPr lang="en-US" smtClean="0"/>
              <a:t>17</a:t>
            </a:fld>
            <a:endParaRPr lang="en-US"/>
          </a:p>
        </p:txBody>
      </p:sp>
    </p:spTree>
    <p:extLst>
      <p:ext uri="{BB962C8B-B14F-4D97-AF65-F5344CB8AC3E}">
        <p14:creationId xmlns:p14="http://schemas.microsoft.com/office/powerpoint/2010/main" val="475811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F4BBAF-8562-C4F6-6EFD-3CBA485C64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1403A4-40F9-4351-575F-8EE5C3A4EE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8E51E0-0D18-16D9-7859-00402411848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E03622E-982E-FB25-9A1D-7B13985F4EA5}"/>
              </a:ext>
            </a:extLst>
          </p:cNvPr>
          <p:cNvSpPr>
            <a:spLocks noGrp="1"/>
          </p:cNvSpPr>
          <p:nvPr>
            <p:ph type="sldNum" sz="quarter" idx="5"/>
          </p:nvPr>
        </p:nvSpPr>
        <p:spPr/>
        <p:txBody>
          <a:bodyPr/>
          <a:lstStyle/>
          <a:p>
            <a:fld id="{0EA7E552-0EF9-3F4A-AE36-22687B0BC076}" type="slidenum">
              <a:rPr lang="en-US" smtClean="0"/>
              <a:t>18</a:t>
            </a:fld>
            <a:endParaRPr lang="en-US"/>
          </a:p>
        </p:txBody>
      </p:sp>
    </p:spTree>
    <p:extLst>
      <p:ext uri="{BB962C8B-B14F-4D97-AF65-F5344CB8AC3E}">
        <p14:creationId xmlns:p14="http://schemas.microsoft.com/office/powerpoint/2010/main" val="8347117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C1C3C8-C2A8-AFD1-96CD-2B7EFF34C3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B28EAD-EBF0-7669-B3EA-CDF002C9BA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C1C4BB-6868-5676-4A7C-FF677AE8C106}"/>
              </a:ext>
            </a:extLst>
          </p:cNvPr>
          <p:cNvSpPr>
            <a:spLocks noGrp="1"/>
          </p:cNvSpPr>
          <p:nvPr>
            <p:ph type="body" idx="1"/>
          </p:nvPr>
        </p:nvSpPr>
        <p:spPr/>
        <p:txBody>
          <a:bodyPr/>
          <a:lstStyle/>
          <a:p>
            <a:pPr>
              <a:defRPr/>
            </a:pPr>
            <a:endParaRPr lang="en-US" dirty="0"/>
          </a:p>
        </p:txBody>
      </p:sp>
      <p:sp>
        <p:nvSpPr>
          <p:cNvPr id="4" name="Slide Number Placeholder 3">
            <a:extLst>
              <a:ext uri="{FF2B5EF4-FFF2-40B4-BE49-F238E27FC236}">
                <a16:creationId xmlns:a16="http://schemas.microsoft.com/office/drawing/2014/main" id="{DC6FDA8B-619F-5B63-7700-C0BBE2835D68}"/>
              </a:ext>
            </a:extLst>
          </p:cNvPr>
          <p:cNvSpPr>
            <a:spLocks noGrp="1"/>
          </p:cNvSpPr>
          <p:nvPr>
            <p:ph type="sldNum" sz="quarter" idx="5"/>
          </p:nvPr>
        </p:nvSpPr>
        <p:spPr/>
        <p:txBody>
          <a:bodyPr/>
          <a:lstStyle/>
          <a:p>
            <a:fld id="{0EA7E552-0EF9-3F4A-AE36-22687B0BC076}" type="slidenum">
              <a:rPr lang="en-US" smtClean="0"/>
              <a:t>19</a:t>
            </a:fld>
            <a:endParaRPr lang="en-US"/>
          </a:p>
        </p:txBody>
      </p:sp>
    </p:spTree>
    <p:extLst>
      <p:ext uri="{BB962C8B-B14F-4D97-AF65-F5344CB8AC3E}">
        <p14:creationId xmlns:p14="http://schemas.microsoft.com/office/powerpoint/2010/main" val="2392860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A7E552-0EF9-3F4A-AE36-22687B0BC076}" type="slidenum">
              <a:rPr lang="en-US" smtClean="0"/>
              <a:t>2</a:t>
            </a:fld>
            <a:endParaRPr lang="en-US"/>
          </a:p>
        </p:txBody>
      </p:sp>
    </p:spTree>
    <p:extLst>
      <p:ext uri="{BB962C8B-B14F-4D97-AF65-F5344CB8AC3E}">
        <p14:creationId xmlns:p14="http://schemas.microsoft.com/office/powerpoint/2010/main" val="26033148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A7E552-0EF9-3F4A-AE36-22687B0BC076}" type="slidenum">
              <a:rPr lang="en-US" smtClean="0"/>
              <a:t>20</a:t>
            </a:fld>
            <a:endParaRPr lang="en-US"/>
          </a:p>
        </p:txBody>
      </p:sp>
    </p:spTree>
    <p:extLst>
      <p:ext uri="{BB962C8B-B14F-4D97-AF65-F5344CB8AC3E}">
        <p14:creationId xmlns:p14="http://schemas.microsoft.com/office/powerpoint/2010/main" val="8487953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979D13-A741-B1F5-2315-D64F6EBEE9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4353FD-50C5-BC73-9FD3-490D017249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BFF05C-084D-EFA0-C681-793064BFDDCF}"/>
              </a:ext>
            </a:extLst>
          </p:cNvPr>
          <p:cNvSpPr>
            <a:spLocks noGrp="1"/>
          </p:cNvSpPr>
          <p:nvPr>
            <p:ph type="body" idx="1"/>
          </p:nvPr>
        </p:nvSpPr>
        <p:spPr/>
        <p:txBody>
          <a:bodyPr/>
          <a:lstStyle/>
          <a:p>
            <a:pPr defTabSz="933172">
              <a:defRPr/>
            </a:pPr>
            <a:endParaRPr lang="en-US" dirty="0"/>
          </a:p>
        </p:txBody>
      </p:sp>
      <p:sp>
        <p:nvSpPr>
          <p:cNvPr id="4" name="Slide Number Placeholder 3">
            <a:extLst>
              <a:ext uri="{FF2B5EF4-FFF2-40B4-BE49-F238E27FC236}">
                <a16:creationId xmlns:a16="http://schemas.microsoft.com/office/drawing/2014/main" id="{695B6D00-CEA8-0667-0A70-B81B73318718}"/>
              </a:ext>
            </a:extLst>
          </p:cNvPr>
          <p:cNvSpPr>
            <a:spLocks noGrp="1"/>
          </p:cNvSpPr>
          <p:nvPr>
            <p:ph type="sldNum" sz="quarter" idx="5"/>
          </p:nvPr>
        </p:nvSpPr>
        <p:spPr/>
        <p:txBody>
          <a:bodyPr/>
          <a:lstStyle/>
          <a:p>
            <a:fld id="{0EA7E552-0EF9-3F4A-AE36-22687B0BC076}" type="slidenum">
              <a:rPr lang="en-US" smtClean="0"/>
              <a:t>21</a:t>
            </a:fld>
            <a:endParaRPr lang="en-US"/>
          </a:p>
        </p:txBody>
      </p:sp>
    </p:spTree>
    <p:extLst>
      <p:ext uri="{BB962C8B-B14F-4D97-AF65-F5344CB8AC3E}">
        <p14:creationId xmlns:p14="http://schemas.microsoft.com/office/powerpoint/2010/main" val="38569983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0B5BB7-CC40-9DBD-8836-57127BFA89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D8DD6D-6B2A-6570-6E9B-63A5043F5D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AF52C5-2719-6E09-7F22-06BBF7EEAC3A}"/>
              </a:ext>
            </a:extLst>
          </p:cNvPr>
          <p:cNvSpPr>
            <a:spLocks noGrp="1"/>
          </p:cNvSpPr>
          <p:nvPr>
            <p:ph type="body" idx="1"/>
          </p:nvPr>
        </p:nvSpPr>
        <p:spPr/>
        <p:txBody>
          <a:bodyPr/>
          <a:lstStyle/>
          <a:p>
            <a:pPr defTabSz="933172">
              <a:defRPr/>
            </a:pPr>
            <a:endParaRPr lang="en-US" dirty="0"/>
          </a:p>
        </p:txBody>
      </p:sp>
      <p:sp>
        <p:nvSpPr>
          <p:cNvPr id="4" name="Slide Number Placeholder 3">
            <a:extLst>
              <a:ext uri="{FF2B5EF4-FFF2-40B4-BE49-F238E27FC236}">
                <a16:creationId xmlns:a16="http://schemas.microsoft.com/office/drawing/2014/main" id="{CA6BC566-1228-59DF-596A-58563D88921B}"/>
              </a:ext>
            </a:extLst>
          </p:cNvPr>
          <p:cNvSpPr>
            <a:spLocks noGrp="1"/>
          </p:cNvSpPr>
          <p:nvPr>
            <p:ph type="sldNum" sz="quarter" idx="5"/>
          </p:nvPr>
        </p:nvSpPr>
        <p:spPr/>
        <p:txBody>
          <a:bodyPr/>
          <a:lstStyle/>
          <a:p>
            <a:fld id="{0EA7E552-0EF9-3F4A-AE36-22687B0BC076}" type="slidenum">
              <a:rPr lang="en-US" smtClean="0"/>
              <a:t>22</a:t>
            </a:fld>
            <a:endParaRPr lang="en-US"/>
          </a:p>
        </p:txBody>
      </p:sp>
    </p:spTree>
    <p:extLst>
      <p:ext uri="{BB962C8B-B14F-4D97-AF65-F5344CB8AC3E}">
        <p14:creationId xmlns:p14="http://schemas.microsoft.com/office/powerpoint/2010/main" val="30007443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02D974-9A27-7654-524B-FE661FAD81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39B174-73F4-6E67-3280-4D8007CB55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BAEE9B-756F-8DEF-5F09-445F31EE3A08}"/>
              </a:ext>
            </a:extLst>
          </p:cNvPr>
          <p:cNvSpPr>
            <a:spLocks noGrp="1"/>
          </p:cNvSpPr>
          <p:nvPr>
            <p:ph type="body" idx="1"/>
          </p:nvPr>
        </p:nvSpPr>
        <p:spPr/>
        <p:txBody>
          <a:bodyPr/>
          <a:lstStyle/>
          <a:p>
            <a:pPr>
              <a:defRPr/>
            </a:pPr>
            <a:endParaRPr lang="en-US" dirty="0"/>
          </a:p>
        </p:txBody>
      </p:sp>
      <p:sp>
        <p:nvSpPr>
          <p:cNvPr id="4" name="Slide Number Placeholder 3">
            <a:extLst>
              <a:ext uri="{FF2B5EF4-FFF2-40B4-BE49-F238E27FC236}">
                <a16:creationId xmlns:a16="http://schemas.microsoft.com/office/drawing/2014/main" id="{BFC9030C-B32E-543A-2D9B-0AC29A24B204}"/>
              </a:ext>
            </a:extLst>
          </p:cNvPr>
          <p:cNvSpPr>
            <a:spLocks noGrp="1"/>
          </p:cNvSpPr>
          <p:nvPr>
            <p:ph type="sldNum" sz="quarter" idx="5"/>
          </p:nvPr>
        </p:nvSpPr>
        <p:spPr/>
        <p:txBody>
          <a:bodyPr/>
          <a:lstStyle/>
          <a:p>
            <a:fld id="{0EA7E552-0EF9-3F4A-AE36-22687B0BC076}" type="slidenum">
              <a:rPr lang="en-US" smtClean="0"/>
              <a:t>23</a:t>
            </a:fld>
            <a:endParaRPr lang="en-US"/>
          </a:p>
        </p:txBody>
      </p:sp>
    </p:spTree>
    <p:extLst>
      <p:ext uri="{BB962C8B-B14F-4D97-AF65-F5344CB8AC3E}">
        <p14:creationId xmlns:p14="http://schemas.microsoft.com/office/powerpoint/2010/main" val="31192273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C7C0DC-341D-0AF0-2F09-7BF2FA0777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6E9FDB-FFA4-04D9-F291-1675E13DDB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D843FC-08EB-60F1-DA16-DC7F1C7FE17E}"/>
              </a:ext>
            </a:extLst>
          </p:cNvPr>
          <p:cNvSpPr>
            <a:spLocks noGrp="1"/>
          </p:cNvSpPr>
          <p:nvPr>
            <p:ph type="body" idx="1"/>
          </p:nvPr>
        </p:nvSpPr>
        <p:spPr/>
        <p:txBody>
          <a:bodyPr/>
          <a:lstStyle/>
          <a:p>
            <a:pPr>
              <a:defRPr/>
            </a:pPr>
            <a:endParaRPr lang="en-US" dirty="0"/>
          </a:p>
        </p:txBody>
      </p:sp>
      <p:sp>
        <p:nvSpPr>
          <p:cNvPr id="4" name="Slide Number Placeholder 3">
            <a:extLst>
              <a:ext uri="{FF2B5EF4-FFF2-40B4-BE49-F238E27FC236}">
                <a16:creationId xmlns:a16="http://schemas.microsoft.com/office/drawing/2014/main" id="{BF27B305-F9C6-CF3A-89CE-546F3F9464F0}"/>
              </a:ext>
            </a:extLst>
          </p:cNvPr>
          <p:cNvSpPr>
            <a:spLocks noGrp="1"/>
          </p:cNvSpPr>
          <p:nvPr>
            <p:ph type="sldNum" sz="quarter" idx="5"/>
          </p:nvPr>
        </p:nvSpPr>
        <p:spPr/>
        <p:txBody>
          <a:bodyPr/>
          <a:lstStyle/>
          <a:p>
            <a:fld id="{0EA7E552-0EF9-3F4A-AE36-22687B0BC076}" type="slidenum">
              <a:rPr lang="en-US" smtClean="0"/>
              <a:t>24</a:t>
            </a:fld>
            <a:endParaRPr lang="en-US"/>
          </a:p>
        </p:txBody>
      </p:sp>
    </p:spTree>
    <p:extLst>
      <p:ext uri="{BB962C8B-B14F-4D97-AF65-F5344CB8AC3E}">
        <p14:creationId xmlns:p14="http://schemas.microsoft.com/office/powerpoint/2010/main" val="20864590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A7E552-0EF9-3F4A-AE36-22687B0BC076}" type="slidenum">
              <a:rPr lang="en-US" smtClean="0"/>
              <a:t>25</a:t>
            </a:fld>
            <a:endParaRPr lang="en-US"/>
          </a:p>
        </p:txBody>
      </p:sp>
    </p:spTree>
    <p:extLst>
      <p:ext uri="{BB962C8B-B14F-4D97-AF65-F5344CB8AC3E}">
        <p14:creationId xmlns:p14="http://schemas.microsoft.com/office/powerpoint/2010/main" val="42309214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7DA31A-0030-0E01-D5A6-411771E88C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04FDF2-3492-5781-CAEE-FDA258CA67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9D8100-5618-E36D-BB5C-48174C7DD186}"/>
              </a:ext>
            </a:extLst>
          </p:cNvPr>
          <p:cNvSpPr>
            <a:spLocks noGrp="1"/>
          </p:cNvSpPr>
          <p:nvPr>
            <p:ph type="body" idx="1"/>
          </p:nvPr>
        </p:nvSpPr>
        <p:spPr/>
        <p:txBody>
          <a:bodyPr/>
          <a:lstStyle/>
          <a:p>
            <a:pPr>
              <a:defRPr/>
            </a:pPr>
            <a:endParaRPr lang="en-US" dirty="0"/>
          </a:p>
        </p:txBody>
      </p:sp>
      <p:sp>
        <p:nvSpPr>
          <p:cNvPr id="4" name="Slide Number Placeholder 3">
            <a:extLst>
              <a:ext uri="{FF2B5EF4-FFF2-40B4-BE49-F238E27FC236}">
                <a16:creationId xmlns:a16="http://schemas.microsoft.com/office/drawing/2014/main" id="{9ED3E43F-0812-D8FD-D67D-5E95C843CC59}"/>
              </a:ext>
            </a:extLst>
          </p:cNvPr>
          <p:cNvSpPr>
            <a:spLocks noGrp="1"/>
          </p:cNvSpPr>
          <p:nvPr>
            <p:ph type="sldNum" sz="quarter" idx="5"/>
          </p:nvPr>
        </p:nvSpPr>
        <p:spPr/>
        <p:txBody>
          <a:bodyPr/>
          <a:lstStyle/>
          <a:p>
            <a:fld id="{0EA7E552-0EF9-3F4A-AE36-22687B0BC076}" type="slidenum">
              <a:rPr lang="en-US" smtClean="0"/>
              <a:t>26</a:t>
            </a:fld>
            <a:endParaRPr lang="en-US"/>
          </a:p>
        </p:txBody>
      </p:sp>
    </p:spTree>
    <p:extLst>
      <p:ext uri="{BB962C8B-B14F-4D97-AF65-F5344CB8AC3E}">
        <p14:creationId xmlns:p14="http://schemas.microsoft.com/office/powerpoint/2010/main" val="41516156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073B47-0589-62ED-2811-332FD5A915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649DAD-09BB-6B2C-099B-13954E86DC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C1C3FC-FB5E-B84C-FB29-0E42245EEC28}"/>
              </a:ext>
            </a:extLst>
          </p:cNvPr>
          <p:cNvSpPr>
            <a:spLocks noGrp="1"/>
          </p:cNvSpPr>
          <p:nvPr>
            <p:ph type="body" idx="1"/>
          </p:nvPr>
        </p:nvSpPr>
        <p:spPr/>
        <p:txBody>
          <a:bodyPr/>
          <a:lstStyle/>
          <a:p>
            <a:pPr defTabSz="933172">
              <a:defRPr/>
            </a:pPr>
            <a:endParaRPr lang="en-US" dirty="0"/>
          </a:p>
        </p:txBody>
      </p:sp>
      <p:sp>
        <p:nvSpPr>
          <p:cNvPr id="4" name="Slide Number Placeholder 3">
            <a:extLst>
              <a:ext uri="{FF2B5EF4-FFF2-40B4-BE49-F238E27FC236}">
                <a16:creationId xmlns:a16="http://schemas.microsoft.com/office/drawing/2014/main" id="{B85A9EBE-8B6B-8CDE-8EB8-01D5631AEBB6}"/>
              </a:ext>
            </a:extLst>
          </p:cNvPr>
          <p:cNvSpPr>
            <a:spLocks noGrp="1"/>
          </p:cNvSpPr>
          <p:nvPr>
            <p:ph type="sldNum" sz="quarter" idx="5"/>
          </p:nvPr>
        </p:nvSpPr>
        <p:spPr/>
        <p:txBody>
          <a:bodyPr/>
          <a:lstStyle/>
          <a:p>
            <a:fld id="{0EA7E552-0EF9-3F4A-AE36-22687B0BC076}" type="slidenum">
              <a:rPr lang="en-US" smtClean="0"/>
              <a:t>27</a:t>
            </a:fld>
            <a:endParaRPr lang="en-US"/>
          </a:p>
        </p:txBody>
      </p:sp>
    </p:spTree>
    <p:extLst>
      <p:ext uri="{BB962C8B-B14F-4D97-AF65-F5344CB8AC3E}">
        <p14:creationId xmlns:p14="http://schemas.microsoft.com/office/powerpoint/2010/main" val="29332754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20301-8DF8-E720-037A-CAC62CAC93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0E2FDD-5676-9DF8-8D0A-FE9F96163A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2DC390-9543-400B-E8B4-FBD241ACFBDF}"/>
              </a:ext>
            </a:extLst>
          </p:cNvPr>
          <p:cNvSpPr>
            <a:spLocks noGrp="1"/>
          </p:cNvSpPr>
          <p:nvPr>
            <p:ph type="body" idx="1"/>
          </p:nvPr>
        </p:nvSpPr>
        <p:spPr/>
        <p:txBody>
          <a:bodyPr/>
          <a:lstStyle/>
          <a:p>
            <a:pPr>
              <a:defRPr/>
            </a:pPr>
            <a:endParaRPr lang="en-US" dirty="0"/>
          </a:p>
        </p:txBody>
      </p:sp>
      <p:sp>
        <p:nvSpPr>
          <p:cNvPr id="4" name="Slide Number Placeholder 3">
            <a:extLst>
              <a:ext uri="{FF2B5EF4-FFF2-40B4-BE49-F238E27FC236}">
                <a16:creationId xmlns:a16="http://schemas.microsoft.com/office/drawing/2014/main" id="{9311234F-BF9F-142B-F9B9-5BCAF8E11FB0}"/>
              </a:ext>
            </a:extLst>
          </p:cNvPr>
          <p:cNvSpPr>
            <a:spLocks noGrp="1"/>
          </p:cNvSpPr>
          <p:nvPr>
            <p:ph type="sldNum" sz="quarter" idx="5"/>
          </p:nvPr>
        </p:nvSpPr>
        <p:spPr/>
        <p:txBody>
          <a:bodyPr/>
          <a:lstStyle/>
          <a:p>
            <a:fld id="{0EA7E552-0EF9-3F4A-AE36-22687B0BC076}" type="slidenum">
              <a:rPr lang="en-US" smtClean="0"/>
              <a:t>28</a:t>
            </a:fld>
            <a:endParaRPr lang="en-US"/>
          </a:p>
        </p:txBody>
      </p:sp>
    </p:spTree>
    <p:extLst>
      <p:ext uri="{BB962C8B-B14F-4D97-AF65-F5344CB8AC3E}">
        <p14:creationId xmlns:p14="http://schemas.microsoft.com/office/powerpoint/2010/main" val="12566242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8CD301-5CFC-87BA-5C99-F858D72AA2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57BF98-D3E8-A29E-E7A4-77E6C47779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1AF677-6E6D-C7D3-E811-99DE9C4DDAD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B096FBA-1043-9086-006A-DB36A7FEF389}"/>
              </a:ext>
            </a:extLst>
          </p:cNvPr>
          <p:cNvSpPr>
            <a:spLocks noGrp="1"/>
          </p:cNvSpPr>
          <p:nvPr>
            <p:ph type="sldNum" sz="quarter" idx="5"/>
          </p:nvPr>
        </p:nvSpPr>
        <p:spPr/>
        <p:txBody>
          <a:bodyPr/>
          <a:lstStyle/>
          <a:p>
            <a:fld id="{0EA7E552-0EF9-3F4A-AE36-22687B0BC076}" type="slidenum">
              <a:rPr lang="en-US" smtClean="0"/>
              <a:t>29</a:t>
            </a:fld>
            <a:endParaRPr lang="en-US"/>
          </a:p>
        </p:txBody>
      </p:sp>
    </p:spTree>
    <p:extLst>
      <p:ext uri="{BB962C8B-B14F-4D97-AF65-F5344CB8AC3E}">
        <p14:creationId xmlns:p14="http://schemas.microsoft.com/office/powerpoint/2010/main" val="1791034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A7E552-0EF9-3F4A-AE36-22687B0BC076}" type="slidenum">
              <a:rPr lang="en-US" smtClean="0"/>
              <a:t>3</a:t>
            </a:fld>
            <a:endParaRPr lang="en-US"/>
          </a:p>
        </p:txBody>
      </p:sp>
    </p:spTree>
    <p:extLst>
      <p:ext uri="{BB962C8B-B14F-4D97-AF65-F5344CB8AC3E}">
        <p14:creationId xmlns:p14="http://schemas.microsoft.com/office/powerpoint/2010/main" val="37273579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fld id="{0EA7E552-0EF9-3F4A-AE36-22687B0BC076}" type="slidenum">
              <a:rPr lang="en-US" smtClean="0"/>
              <a:t>30</a:t>
            </a:fld>
            <a:endParaRPr lang="en-US"/>
          </a:p>
        </p:txBody>
      </p:sp>
    </p:spTree>
    <p:extLst>
      <p:ext uri="{BB962C8B-B14F-4D97-AF65-F5344CB8AC3E}">
        <p14:creationId xmlns:p14="http://schemas.microsoft.com/office/powerpoint/2010/main" val="4087500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0C0DE4-56F1-7B5D-F21E-4E43F721AA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489BD3-4B10-43E9-B85E-2E21617BEF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779B5F-9276-A30E-6BAD-88F80D3D98B6}"/>
              </a:ext>
            </a:extLst>
          </p:cNvPr>
          <p:cNvSpPr>
            <a:spLocks noGrp="1"/>
          </p:cNvSpPr>
          <p:nvPr>
            <p:ph type="body" idx="1"/>
          </p:nvPr>
        </p:nvSpPr>
        <p:spPr/>
        <p:txBody>
          <a:bodyPr/>
          <a:lstStyle/>
          <a:p>
            <a:pPr>
              <a:defRPr/>
            </a:pPr>
            <a:endParaRPr lang="en-US" dirty="0"/>
          </a:p>
        </p:txBody>
      </p:sp>
      <p:sp>
        <p:nvSpPr>
          <p:cNvPr id="4" name="Slide Number Placeholder 3">
            <a:extLst>
              <a:ext uri="{FF2B5EF4-FFF2-40B4-BE49-F238E27FC236}">
                <a16:creationId xmlns:a16="http://schemas.microsoft.com/office/drawing/2014/main" id="{FD5597A0-79A5-55EC-C5DA-1B2A5EDD3061}"/>
              </a:ext>
            </a:extLst>
          </p:cNvPr>
          <p:cNvSpPr>
            <a:spLocks noGrp="1"/>
          </p:cNvSpPr>
          <p:nvPr>
            <p:ph type="sldNum" sz="quarter" idx="5"/>
          </p:nvPr>
        </p:nvSpPr>
        <p:spPr/>
        <p:txBody>
          <a:bodyPr/>
          <a:lstStyle/>
          <a:p>
            <a:fld id="{0EA7E552-0EF9-3F4A-AE36-22687B0BC076}" type="slidenum">
              <a:rPr lang="en-US" smtClean="0"/>
              <a:t>31</a:t>
            </a:fld>
            <a:endParaRPr lang="en-US"/>
          </a:p>
        </p:txBody>
      </p:sp>
    </p:spTree>
    <p:extLst>
      <p:ext uri="{BB962C8B-B14F-4D97-AF65-F5344CB8AC3E}">
        <p14:creationId xmlns:p14="http://schemas.microsoft.com/office/powerpoint/2010/main" val="4817304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031183-539D-8B89-4022-B769E09C20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E7EED2-6FAA-5EC2-ACAC-4D8DFF91E9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43D5D6-F5BF-0004-2C7E-C0A9F1C5E4A0}"/>
              </a:ext>
            </a:extLst>
          </p:cNvPr>
          <p:cNvSpPr>
            <a:spLocks noGrp="1"/>
          </p:cNvSpPr>
          <p:nvPr>
            <p:ph type="body" idx="1"/>
          </p:nvPr>
        </p:nvSpPr>
        <p:spPr/>
        <p:txBody>
          <a:bodyPr/>
          <a:lstStyle/>
          <a:p>
            <a:pPr>
              <a:spcAft>
                <a:spcPts val="401"/>
              </a:spcAft>
              <a:buSzPct val="100000"/>
              <a:tabLst>
                <a:tab pos="457886" algn="l"/>
              </a:tabLst>
            </a:pPr>
            <a:endParaRPr lang="en-US" dirty="0"/>
          </a:p>
        </p:txBody>
      </p:sp>
      <p:sp>
        <p:nvSpPr>
          <p:cNvPr id="4" name="Slide Number Placeholder 3">
            <a:extLst>
              <a:ext uri="{FF2B5EF4-FFF2-40B4-BE49-F238E27FC236}">
                <a16:creationId xmlns:a16="http://schemas.microsoft.com/office/drawing/2014/main" id="{76A88244-71E1-4418-0145-6FFE6FB95E00}"/>
              </a:ext>
            </a:extLst>
          </p:cNvPr>
          <p:cNvSpPr>
            <a:spLocks noGrp="1"/>
          </p:cNvSpPr>
          <p:nvPr>
            <p:ph type="sldNum" sz="quarter" idx="5"/>
          </p:nvPr>
        </p:nvSpPr>
        <p:spPr/>
        <p:txBody>
          <a:bodyPr/>
          <a:lstStyle/>
          <a:p>
            <a:fld id="{0EA7E552-0EF9-3F4A-AE36-22687B0BC076}" type="slidenum">
              <a:rPr lang="en-US" smtClean="0"/>
              <a:t>32</a:t>
            </a:fld>
            <a:endParaRPr lang="en-US"/>
          </a:p>
        </p:txBody>
      </p:sp>
    </p:spTree>
    <p:extLst>
      <p:ext uri="{BB962C8B-B14F-4D97-AF65-F5344CB8AC3E}">
        <p14:creationId xmlns:p14="http://schemas.microsoft.com/office/powerpoint/2010/main" val="2664240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702E7A-6809-C8CC-1A93-D0C3238447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41A134-0B95-8FCF-A23A-20BA88C1CA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E0B741-B24C-5EEB-2F4A-7A944DD0419A}"/>
              </a:ext>
            </a:extLst>
          </p:cNvPr>
          <p:cNvSpPr>
            <a:spLocks noGrp="1"/>
          </p:cNvSpPr>
          <p:nvPr>
            <p:ph type="body" idx="1"/>
          </p:nvPr>
        </p:nvSpPr>
        <p:spPr/>
        <p:txBody>
          <a:bodyPr/>
          <a:lstStyle/>
          <a:p>
            <a:pPr defTabSz="915772">
              <a:defRPr/>
            </a:pPr>
            <a:endParaRPr lang="en-US" dirty="0"/>
          </a:p>
        </p:txBody>
      </p:sp>
      <p:sp>
        <p:nvSpPr>
          <p:cNvPr id="4" name="Slide Number Placeholder 3">
            <a:extLst>
              <a:ext uri="{FF2B5EF4-FFF2-40B4-BE49-F238E27FC236}">
                <a16:creationId xmlns:a16="http://schemas.microsoft.com/office/drawing/2014/main" id="{7983E5D4-AAC1-539B-71D3-E0019012AA76}"/>
              </a:ext>
            </a:extLst>
          </p:cNvPr>
          <p:cNvSpPr>
            <a:spLocks noGrp="1"/>
          </p:cNvSpPr>
          <p:nvPr>
            <p:ph type="sldNum" sz="quarter" idx="5"/>
          </p:nvPr>
        </p:nvSpPr>
        <p:spPr/>
        <p:txBody>
          <a:bodyPr/>
          <a:lstStyle/>
          <a:p>
            <a:fld id="{0EA7E552-0EF9-3F4A-AE36-22687B0BC076}" type="slidenum">
              <a:rPr lang="en-US" smtClean="0"/>
              <a:t>33</a:t>
            </a:fld>
            <a:endParaRPr lang="en-US"/>
          </a:p>
        </p:txBody>
      </p:sp>
    </p:spTree>
    <p:extLst>
      <p:ext uri="{BB962C8B-B14F-4D97-AF65-F5344CB8AC3E}">
        <p14:creationId xmlns:p14="http://schemas.microsoft.com/office/powerpoint/2010/main" val="34817591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A7E552-0EF9-3F4A-AE36-22687B0BC076}" type="slidenum">
              <a:rPr lang="en-US" smtClean="0"/>
              <a:t>34</a:t>
            </a:fld>
            <a:endParaRPr lang="en-US"/>
          </a:p>
        </p:txBody>
      </p:sp>
    </p:spTree>
    <p:extLst>
      <p:ext uri="{BB962C8B-B14F-4D97-AF65-F5344CB8AC3E}">
        <p14:creationId xmlns:p14="http://schemas.microsoft.com/office/powerpoint/2010/main" val="22203159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5EF414-900B-DAE1-B32C-B19F16EBC3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F2DBE1-11F2-DC0C-09A8-82217E7862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73C8F9-5A99-C0EB-4BB1-2DB9D9DACD42}"/>
              </a:ext>
            </a:extLst>
          </p:cNvPr>
          <p:cNvSpPr>
            <a:spLocks noGrp="1"/>
          </p:cNvSpPr>
          <p:nvPr>
            <p:ph type="body" idx="1"/>
          </p:nvPr>
        </p:nvSpPr>
        <p:spPr/>
        <p:txBody>
          <a:bodyPr/>
          <a:lstStyle/>
          <a:p>
            <a:pPr defTabSz="933172">
              <a:defRPr/>
            </a:pPr>
            <a:endParaRPr lang="en-US" dirty="0"/>
          </a:p>
        </p:txBody>
      </p:sp>
      <p:sp>
        <p:nvSpPr>
          <p:cNvPr id="4" name="Slide Number Placeholder 3">
            <a:extLst>
              <a:ext uri="{FF2B5EF4-FFF2-40B4-BE49-F238E27FC236}">
                <a16:creationId xmlns:a16="http://schemas.microsoft.com/office/drawing/2014/main" id="{E5E56B1F-B0C4-722F-A941-79D03BB6FB53}"/>
              </a:ext>
            </a:extLst>
          </p:cNvPr>
          <p:cNvSpPr>
            <a:spLocks noGrp="1"/>
          </p:cNvSpPr>
          <p:nvPr>
            <p:ph type="sldNum" sz="quarter" idx="5"/>
          </p:nvPr>
        </p:nvSpPr>
        <p:spPr/>
        <p:txBody>
          <a:bodyPr/>
          <a:lstStyle/>
          <a:p>
            <a:fld id="{0EA7E552-0EF9-3F4A-AE36-22687B0BC076}" type="slidenum">
              <a:rPr lang="en-US" smtClean="0"/>
              <a:t>35</a:t>
            </a:fld>
            <a:endParaRPr lang="en-US"/>
          </a:p>
        </p:txBody>
      </p:sp>
    </p:spTree>
    <p:extLst>
      <p:ext uri="{BB962C8B-B14F-4D97-AF65-F5344CB8AC3E}">
        <p14:creationId xmlns:p14="http://schemas.microsoft.com/office/powerpoint/2010/main" val="5870377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6918A5-2CAC-B10E-ABAC-9FC49E159E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453EF7-DA9C-DDB9-5FAB-A47FAA0D1F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C3AF7F-E5B9-14E0-E764-FDCD9B4B08B1}"/>
              </a:ext>
            </a:extLst>
          </p:cNvPr>
          <p:cNvSpPr>
            <a:spLocks noGrp="1"/>
          </p:cNvSpPr>
          <p:nvPr>
            <p:ph type="body" idx="1"/>
          </p:nvPr>
        </p:nvSpPr>
        <p:spPr/>
        <p:txBody>
          <a:bodyPr/>
          <a:lstStyle/>
          <a:p>
            <a:pPr defTabSz="933172">
              <a:defRPr/>
            </a:pPr>
            <a:endParaRPr lang="en-US" dirty="0"/>
          </a:p>
        </p:txBody>
      </p:sp>
      <p:sp>
        <p:nvSpPr>
          <p:cNvPr id="4" name="Slide Number Placeholder 3">
            <a:extLst>
              <a:ext uri="{FF2B5EF4-FFF2-40B4-BE49-F238E27FC236}">
                <a16:creationId xmlns:a16="http://schemas.microsoft.com/office/drawing/2014/main" id="{E338FE55-A6BD-DBA4-FC7A-E2FF132629F2}"/>
              </a:ext>
            </a:extLst>
          </p:cNvPr>
          <p:cNvSpPr>
            <a:spLocks noGrp="1"/>
          </p:cNvSpPr>
          <p:nvPr>
            <p:ph type="sldNum" sz="quarter" idx="5"/>
          </p:nvPr>
        </p:nvSpPr>
        <p:spPr/>
        <p:txBody>
          <a:bodyPr/>
          <a:lstStyle/>
          <a:p>
            <a:fld id="{0EA7E552-0EF9-3F4A-AE36-22687B0BC076}" type="slidenum">
              <a:rPr lang="en-US" smtClean="0"/>
              <a:t>36</a:t>
            </a:fld>
            <a:endParaRPr lang="en-US"/>
          </a:p>
        </p:txBody>
      </p:sp>
    </p:spTree>
    <p:extLst>
      <p:ext uri="{BB962C8B-B14F-4D97-AF65-F5344CB8AC3E}">
        <p14:creationId xmlns:p14="http://schemas.microsoft.com/office/powerpoint/2010/main" val="24142882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7A3EDB-7CF6-8CD5-570E-957AA20A22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638872-F370-875C-AF9C-88A574DB18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F4FADC-7AC3-5F2E-4B47-9FDBE9540F1A}"/>
              </a:ext>
            </a:extLst>
          </p:cNvPr>
          <p:cNvSpPr>
            <a:spLocks noGrp="1"/>
          </p:cNvSpPr>
          <p:nvPr>
            <p:ph type="body" idx="1"/>
          </p:nvPr>
        </p:nvSpPr>
        <p:spPr/>
        <p:txBody>
          <a:bodyPr/>
          <a:lstStyle/>
          <a:p>
            <a:pPr>
              <a:defRPr/>
            </a:pPr>
            <a:endParaRPr lang="en-US" dirty="0"/>
          </a:p>
        </p:txBody>
      </p:sp>
      <p:sp>
        <p:nvSpPr>
          <p:cNvPr id="4" name="Slide Number Placeholder 3">
            <a:extLst>
              <a:ext uri="{FF2B5EF4-FFF2-40B4-BE49-F238E27FC236}">
                <a16:creationId xmlns:a16="http://schemas.microsoft.com/office/drawing/2014/main" id="{C3A71D96-63FC-8AA4-84EB-A25F7E36FDFF}"/>
              </a:ext>
            </a:extLst>
          </p:cNvPr>
          <p:cNvSpPr>
            <a:spLocks noGrp="1"/>
          </p:cNvSpPr>
          <p:nvPr>
            <p:ph type="sldNum" sz="quarter" idx="5"/>
          </p:nvPr>
        </p:nvSpPr>
        <p:spPr/>
        <p:txBody>
          <a:bodyPr/>
          <a:lstStyle/>
          <a:p>
            <a:fld id="{0EA7E552-0EF9-3F4A-AE36-22687B0BC076}" type="slidenum">
              <a:rPr lang="en-US" smtClean="0"/>
              <a:t>37</a:t>
            </a:fld>
            <a:endParaRPr lang="en-US"/>
          </a:p>
        </p:txBody>
      </p:sp>
    </p:spTree>
    <p:extLst>
      <p:ext uri="{BB962C8B-B14F-4D97-AF65-F5344CB8AC3E}">
        <p14:creationId xmlns:p14="http://schemas.microsoft.com/office/powerpoint/2010/main" val="9769544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E9F70-F053-CCAA-3123-DD563FD890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6B0FD9-EA07-BF4F-F5C1-D35DC08591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42CC8A-E69F-DEF4-F474-4FBF0174B215}"/>
              </a:ext>
            </a:extLst>
          </p:cNvPr>
          <p:cNvSpPr>
            <a:spLocks noGrp="1"/>
          </p:cNvSpPr>
          <p:nvPr>
            <p:ph type="body" idx="1"/>
          </p:nvPr>
        </p:nvSpPr>
        <p:spPr/>
        <p:txBody>
          <a:bodyPr/>
          <a:lstStyle/>
          <a:p>
            <a:pPr>
              <a:defRPr/>
            </a:pPr>
            <a:endParaRPr lang="en-US" dirty="0"/>
          </a:p>
        </p:txBody>
      </p:sp>
      <p:sp>
        <p:nvSpPr>
          <p:cNvPr id="4" name="Slide Number Placeholder 3">
            <a:extLst>
              <a:ext uri="{FF2B5EF4-FFF2-40B4-BE49-F238E27FC236}">
                <a16:creationId xmlns:a16="http://schemas.microsoft.com/office/drawing/2014/main" id="{D520C53F-FB0D-D15F-792B-01671BB38889}"/>
              </a:ext>
            </a:extLst>
          </p:cNvPr>
          <p:cNvSpPr>
            <a:spLocks noGrp="1"/>
          </p:cNvSpPr>
          <p:nvPr>
            <p:ph type="sldNum" sz="quarter" idx="5"/>
          </p:nvPr>
        </p:nvSpPr>
        <p:spPr/>
        <p:txBody>
          <a:bodyPr/>
          <a:lstStyle/>
          <a:p>
            <a:fld id="{0EA7E552-0EF9-3F4A-AE36-22687B0BC076}" type="slidenum">
              <a:rPr lang="en-US" smtClean="0"/>
              <a:t>38</a:t>
            </a:fld>
            <a:endParaRPr lang="en-US"/>
          </a:p>
        </p:txBody>
      </p:sp>
    </p:spTree>
    <p:extLst>
      <p:ext uri="{BB962C8B-B14F-4D97-AF65-F5344CB8AC3E}">
        <p14:creationId xmlns:p14="http://schemas.microsoft.com/office/powerpoint/2010/main" val="41800762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0D4BD0-A7CF-3C6E-3073-0B3567EAD1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26DC3D-DC5D-E4AE-40EF-4F69645FE4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B53DF4-B552-C0F4-B5D1-AB08B587DFE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E8AD5E5-67BC-5D7B-2839-C1918C1F271C}"/>
              </a:ext>
            </a:extLst>
          </p:cNvPr>
          <p:cNvSpPr>
            <a:spLocks noGrp="1"/>
          </p:cNvSpPr>
          <p:nvPr>
            <p:ph type="sldNum" sz="quarter" idx="5"/>
          </p:nvPr>
        </p:nvSpPr>
        <p:spPr/>
        <p:txBody>
          <a:bodyPr/>
          <a:lstStyle/>
          <a:p>
            <a:fld id="{0EA7E552-0EF9-3F4A-AE36-22687B0BC076}" type="slidenum">
              <a:rPr lang="en-US" smtClean="0"/>
              <a:t>39</a:t>
            </a:fld>
            <a:endParaRPr lang="en-US"/>
          </a:p>
        </p:txBody>
      </p:sp>
    </p:spTree>
    <p:extLst>
      <p:ext uri="{BB962C8B-B14F-4D97-AF65-F5344CB8AC3E}">
        <p14:creationId xmlns:p14="http://schemas.microsoft.com/office/powerpoint/2010/main" val="3397419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A7E552-0EF9-3F4A-AE36-22687B0BC076}" type="slidenum">
              <a:rPr lang="en-US" smtClean="0"/>
              <a:t>4</a:t>
            </a:fld>
            <a:endParaRPr lang="en-US"/>
          </a:p>
        </p:txBody>
      </p:sp>
    </p:spTree>
    <p:extLst>
      <p:ext uri="{BB962C8B-B14F-4D97-AF65-F5344CB8AC3E}">
        <p14:creationId xmlns:p14="http://schemas.microsoft.com/office/powerpoint/2010/main" val="20391473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4C295C-D9E8-CBF9-9702-00AE83341B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3F7DF1-9F26-EA1A-4022-285C3131F1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27E197-BCC1-D516-9F2A-DDD4ACA9AA12}"/>
              </a:ext>
            </a:extLst>
          </p:cNvPr>
          <p:cNvSpPr>
            <a:spLocks noGrp="1"/>
          </p:cNvSpPr>
          <p:nvPr>
            <p:ph type="body" idx="1"/>
          </p:nvPr>
        </p:nvSpPr>
        <p:spPr/>
        <p:txBody>
          <a:bodyPr/>
          <a:lstStyle/>
          <a:p>
            <a:pPr marL="285750" lvl="1">
              <a:defRPr/>
            </a:pPr>
            <a:endParaRPr lang="en-US" dirty="0"/>
          </a:p>
        </p:txBody>
      </p:sp>
      <p:sp>
        <p:nvSpPr>
          <p:cNvPr id="4" name="Slide Number Placeholder 3">
            <a:extLst>
              <a:ext uri="{FF2B5EF4-FFF2-40B4-BE49-F238E27FC236}">
                <a16:creationId xmlns:a16="http://schemas.microsoft.com/office/drawing/2014/main" id="{EA0B0FAB-DFC7-DF99-B4C9-AEF70A53066C}"/>
              </a:ext>
            </a:extLst>
          </p:cNvPr>
          <p:cNvSpPr>
            <a:spLocks noGrp="1"/>
          </p:cNvSpPr>
          <p:nvPr>
            <p:ph type="sldNum" sz="quarter" idx="5"/>
          </p:nvPr>
        </p:nvSpPr>
        <p:spPr/>
        <p:txBody>
          <a:bodyPr/>
          <a:lstStyle/>
          <a:p>
            <a:fld id="{0EA7E552-0EF9-3F4A-AE36-22687B0BC076}" type="slidenum">
              <a:rPr lang="en-US" smtClean="0"/>
              <a:t>40</a:t>
            </a:fld>
            <a:endParaRPr lang="en-US"/>
          </a:p>
        </p:txBody>
      </p:sp>
    </p:spTree>
    <p:extLst>
      <p:ext uri="{BB962C8B-B14F-4D97-AF65-F5344CB8AC3E}">
        <p14:creationId xmlns:p14="http://schemas.microsoft.com/office/powerpoint/2010/main" val="2712829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91669A-5A8B-19D3-33A1-AC56DF5B06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E9D61B-2CDB-D0D2-9A59-7D3399DA7C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AB7D42-4D2B-A8A8-CFE1-E68A9C54B7D6}"/>
              </a:ext>
            </a:extLst>
          </p:cNvPr>
          <p:cNvSpPr>
            <a:spLocks noGrp="1"/>
          </p:cNvSpPr>
          <p:nvPr>
            <p:ph type="body" idx="1"/>
          </p:nvPr>
        </p:nvSpPr>
        <p:spPr/>
        <p:txBody>
          <a:bodyPr/>
          <a:lstStyle/>
          <a:p>
            <a:pPr defTabSz="915772">
              <a:defRPr/>
            </a:pPr>
            <a:endParaRPr lang="en-US" dirty="0"/>
          </a:p>
        </p:txBody>
      </p:sp>
      <p:sp>
        <p:nvSpPr>
          <p:cNvPr id="4" name="Slide Number Placeholder 3">
            <a:extLst>
              <a:ext uri="{FF2B5EF4-FFF2-40B4-BE49-F238E27FC236}">
                <a16:creationId xmlns:a16="http://schemas.microsoft.com/office/drawing/2014/main" id="{EDDF8938-3EBF-72D1-2898-776683DAAF90}"/>
              </a:ext>
            </a:extLst>
          </p:cNvPr>
          <p:cNvSpPr>
            <a:spLocks noGrp="1"/>
          </p:cNvSpPr>
          <p:nvPr>
            <p:ph type="sldNum" sz="quarter" idx="5"/>
          </p:nvPr>
        </p:nvSpPr>
        <p:spPr/>
        <p:txBody>
          <a:bodyPr/>
          <a:lstStyle/>
          <a:p>
            <a:fld id="{0EA7E552-0EF9-3F4A-AE36-22687B0BC076}" type="slidenum">
              <a:rPr lang="en-US" smtClean="0"/>
              <a:t>41</a:t>
            </a:fld>
            <a:endParaRPr lang="en-US"/>
          </a:p>
        </p:txBody>
      </p:sp>
    </p:spTree>
    <p:extLst>
      <p:ext uri="{BB962C8B-B14F-4D97-AF65-F5344CB8AC3E}">
        <p14:creationId xmlns:p14="http://schemas.microsoft.com/office/powerpoint/2010/main" val="22025539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4D0860-7426-05D6-326B-A4E2F4673F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8DBC2A-572F-B594-D736-3F427E016B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1E523A-837A-0AE3-0D8F-5EC4B179FE26}"/>
              </a:ext>
            </a:extLst>
          </p:cNvPr>
          <p:cNvSpPr>
            <a:spLocks noGrp="1"/>
          </p:cNvSpPr>
          <p:nvPr>
            <p:ph type="body" idx="1"/>
          </p:nvPr>
        </p:nvSpPr>
        <p:spPr/>
        <p:txBody>
          <a:bodyPr/>
          <a:lstStyle/>
          <a:p>
            <a:pPr marL="171707" indent="-171707">
              <a:buFont typeface="Arial"/>
              <a:buChar char="•"/>
              <a:defRPr/>
            </a:pPr>
            <a:endParaRPr lang="en-US" dirty="0"/>
          </a:p>
        </p:txBody>
      </p:sp>
      <p:sp>
        <p:nvSpPr>
          <p:cNvPr id="4" name="Slide Number Placeholder 3">
            <a:extLst>
              <a:ext uri="{FF2B5EF4-FFF2-40B4-BE49-F238E27FC236}">
                <a16:creationId xmlns:a16="http://schemas.microsoft.com/office/drawing/2014/main" id="{E17A9119-63B9-D078-0246-046D8FDF73BC}"/>
              </a:ext>
            </a:extLst>
          </p:cNvPr>
          <p:cNvSpPr>
            <a:spLocks noGrp="1"/>
          </p:cNvSpPr>
          <p:nvPr>
            <p:ph type="sldNum" sz="quarter" idx="5"/>
          </p:nvPr>
        </p:nvSpPr>
        <p:spPr/>
        <p:txBody>
          <a:bodyPr/>
          <a:lstStyle/>
          <a:p>
            <a:fld id="{0EA7E552-0EF9-3F4A-AE36-22687B0BC076}" type="slidenum">
              <a:rPr lang="en-US" smtClean="0"/>
              <a:t>42</a:t>
            </a:fld>
            <a:endParaRPr lang="en-US"/>
          </a:p>
        </p:txBody>
      </p:sp>
    </p:spTree>
    <p:extLst>
      <p:ext uri="{BB962C8B-B14F-4D97-AF65-F5344CB8AC3E}">
        <p14:creationId xmlns:p14="http://schemas.microsoft.com/office/powerpoint/2010/main" val="41656080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0FEDF-7A17-982E-1499-A74697DB28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FC2AA3-C2E9-A207-7827-29DD609557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8EB6FC-4D6D-F9BE-F8AE-994DE7BDAB4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D2A23E8-B87F-5CB9-EEBD-E3B34080EFDA}"/>
              </a:ext>
            </a:extLst>
          </p:cNvPr>
          <p:cNvSpPr>
            <a:spLocks noGrp="1"/>
          </p:cNvSpPr>
          <p:nvPr>
            <p:ph type="sldNum" sz="quarter" idx="5"/>
          </p:nvPr>
        </p:nvSpPr>
        <p:spPr/>
        <p:txBody>
          <a:bodyPr/>
          <a:lstStyle/>
          <a:p>
            <a:fld id="{0EA7E552-0EF9-3F4A-AE36-22687B0BC076}" type="slidenum">
              <a:rPr lang="en-US" smtClean="0"/>
              <a:t>43</a:t>
            </a:fld>
            <a:endParaRPr lang="en-US"/>
          </a:p>
        </p:txBody>
      </p:sp>
    </p:spTree>
    <p:extLst>
      <p:ext uri="{BB962C8B-B14F-4D97-AF65-F5344CB8AC3E}">
        <p14:creationId xmlns:p14="http://schemas.microsoft.com/office/powerpoint/2010/main" val="5208480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06CE8-D350-4AEB-F6DC-0AA2CA1618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EA5F24-696F-96B6-E519-77E484B77D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FA9926-E86A-91EB-F950-1E34EF1D64A9}"/>
              </a:ext>
            </a:extLst>
          </p:cNvPr>
          <p:cNvSpPr>
            <a:spLocks noGrp="1"/>
          </p:cNvSpPr>
          <p:nvPr>
            <p:ph type="body" idx="1"/>
          </p:nvPr>
        </p:nvSpPr>
        <p:spPr/>
        <p:txBody>
          <a:bodyPr/>
          <a:lstStyle/>
          <a:p>
            <a:pPr defTabSz="915772">
              <a:defRPr/>
            </a:pPr>
            <a:endParaRPr lang="en-US" dirty="0"/>
          </a:p>
        </p:txBody>
      </p:sp>
      <p:sp>
        <p:nvSpPr>
          <p:cNvPr id="4" name="Slide Number Placeholder 3">
            <a:extLst>
              <a:ext uri="{FF2B5EF4-FFF2-40B4-BE49-F238E27FC236}">
                <a16:creationId xmlns:a16="http://schemas.microsoft.com/office/drawing/2014/main" id="{F9F7B312-9F2C-4272-5B69-263F850827CA}"/>
              </a:ext>
            </a:extLst>
          </p:cNvPr>
          <p:cNvSpPr>
            <a:spLocks noGrp="1"/>
          </p:cNvSpPr>
          <p:nvPr>
            <p:ph type="sldNum" sz="quarter" idx="5"/>
          </p:nvPr>
        </p:nvSpPr>
        <p:spPr/>
        <p:txBody>
          <a:bodyPr/>
          <a:lstStyle/>
          <a:p>
            <a:fld id="{0EA7E552-0EF9-3F4A-AE36-22687B0BC076}" type="slidenum">
              <a:rPr lang="en-US" smtClean="0"/>
              <a:t>44</a:t>
            </a:fld>
            <a:endParaRPr lang="en-US"/>
          </a:p>
        </p:txBody>
      </p:sp>
    </p:spTree>
    <p:extLst>
      <p:ext uri="{BB962C8B-B14F-4D97-AF65-F5344CB8AC3E}">
        <p14:creationId xmlns:p14="http://schemas.microsoft.com/office/powerpoint/2010/main" val="725184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09A1B9-BA34-34B0-5058-40D2F49404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1BCF98-89D6-6CF0-B73D-1A1EAA2553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A981BF-9818-2624-9A89-6C4970291F22}"/>
              </a:ext>
            </a:extLst>
          </p:cNvPr>
          <p:cNvSpPr>
            <a:spLocks noGrp="1"/>
          </p:cNvSpPr>
          <p:nvPr>
            <p:ph type="body" idx="1"/>
          </p:nvPr>
        </p:nvSpPr>
        <p:spPr/>
        <p:txBody>
          <a:bodyPr/>
          <a:lstStyle/>
          <a:p>
            <a:pPr defTabSz="915772">
              <a:defRPr/>
            </a:pPr>
            <a:endParaRPr lang="en-US" dirty="0"/>
          </a:p>
        </p:txBody>
      </p:sp>
      <p:sp>
        <p:nvSpPr>
          <p:cNvPr id="4" name="Slide Number Placeholder 3">
            <a:extLst>
              <a:ext uri="{FF2B5EF4-FFF2-40B4-BE49-F238E27FC236}">
                <a16:creationId xmlns:a16="http://schemas.microsoft.com/office/drawing/2014/main" id="{5A60FEFA-7B92-EB8C-6CA8-F0BBB28E8792}"/>
              </a:ext>
            </a:extLst>
          </p:cNvPr>
          <p:cNvSpPr>
            <a:spLocks noGrp="1"/>
          </p:cNvSpPr>
          <p:nvPr>
            <p:ph type="sldNum" sz="quarter" idx="5"/>
          </p:nvPr>
        </p:nvSpPr>
        <p:spPr/>
        <p:txBody>
          <a:bodyPr/>
          <a:lstStyle/>
          <a:p>
            <a:fld id="{0EA7E552-0EF9-3F4A-AE36-22687B0BC076}" type="slidenum">
              <a:rPr lang="en-US" smtClean="0"/>
              <a:t>45</a:t>
            </a:fld>
            <a:endParaRPr lang="en-US"/>
          </a:p>
        </p:txBody>
      </p:sp>
    </p:spTree>
    <p:extLst>
      <p:ext uri="{BB962C8B-B14F-4D97-AF65-F5344CB8AC3E}">
        <p14:creationId xmlns:p14="http://schemas.microsoft.com/office/powerpoint/2010/main" val="51764958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E54814-C44C-90B8-60BA-45BC3DF82B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50EE99-31EB-9CFE-AEBE-4C99515C03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7D7456-BE0F-BC47-7AD8-6298EE3F193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2D291CF-B77C-74EE-330C-0BBC8C4C0487}"/>
              </a:ext>
            </a:extLst>
          </p:cNvPr>
          <p:cNvSpPr>
            <a:spLocks noGrp="1"/>
          </p:cNvSpPr>
          <p:nvPr>
            <p:ph type="sldNum" sz="quarter" idx="5"/>
          </p:nvPr>
        </p:nvSpPr>
        <p:spPr/>
        <p:txBody>
          <a:bodyPr/>
          <a:lstStyle/>
          <a:p>
            <a:fld id="{0EA7E552-0EF9-3F4A-AE36-22687B0BC076}" type="slidenum">
              <a:rPr lang="en-US" smtClean="0"/>
              <a:t>46</a:t>
            </a:fld>
            <a:endParaRPr lang="en-US"/>
          </a:p>
        </p:txBody>
      </p:sp>
    </p:spTree>
    <p:extLst>
      <p:ext uri="{BB962C8B-B14F-4D97-AF65-F5344CB8AC3E}">
        <p14:creationId xmlns:p14="http://schemas.microsoft.com/office/powerpoint/2010/main" val="17527287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8E6D0D-CB4A-F04B-561D-0F512D2591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3CC23B-4ACD-9B3D-547A-0851CE5E03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8037EE-8086-F5B6-ED48-7A1454E7704E}"/>
              </a:ext>
            </a:extLst>
          </p:cNvPr>
          <p:cNvSpPr>
            <a:spLocks noGrp="1"/>
          </p:cNvSpPr>
          <p:nvPr>
            <p:ph type="body" idx="1"/>
          </p:nvPr>
        </p:nvSpPr>
        <p:spPr/>
        <p:txBody>
          <a:bodyPr/>
          <a:lstStyle/>
          <a:p>
            <a:pPr defTabSz="933172">
              <a:defRPr/>
            </a:pPr>
            <a:endParaRPr lang="en-US" dirty="0"/>
          </a:p>
        </p:txBody>
      </p:sp>
      <p:sp>
        <p:nvSpPr>
          <p:cNvPr id="4" name="Slide Number Placeholder 3">
            <a:extLst>
              <a:ext uri="{FF2B5EF4-FFF2-40B4-BE49-F238E27FC236}">
                <a16:creationId xmlns:a16="http://schemas.microsoft.com/office/drawing/2014/main" id="{3ED97ED7-80FD-C1BE-0F52-1578B6F44178}"/>
              </a:ext>
            </a:extLst>
          </p:cNvPr>
          <p:cNvSpPr>
            <a:spLocks noGrp="1"/>
          </p:cNvSpPr>
          <p:nvPr>
            <p:ph type="sldNum" sz="quarter" idx="5"/>
          </p:nvPr>
        </p:nvSpPr>
        <p:spPr/>
        <p:txBody>
          <a:bodyPr/>
          <a:lstStyle/>
          <a:p>
            <a:fld id="{0EA7E552-0EF9-3F4A-AE36-22687B0BC076}" type="slidenum">
              <a:rPr lang="en-US" smtClean="0"/>
              <a:t>47</a:t>
            </a:fld>
            <a:endParaRPr lang="en-US"/>
          </a:p>
        </p:txBody>
      </p:sp>
    </p:spTree>
    <p:extLst>
      <p:ext uri="{BB962C8B-B14F-4D97-AF65-F5344CB8AC3E}">
        <p14:creationId xmlns:p14="http://schemas.microsoft.com/office/powerpoint/2010/main" val="14153087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1A3A2B-1E79-277F-8FD5-6499B01DF3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6BC8C1-FA32-0C6B-7409-1B67299F2F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C073A2-D4A9-9B9F-9ECD-EF5A615DEB53}"/>
              </a:ext>
            </a:extLst>
          </p:cNvPr>
          <p:cNvSpPr>
            <a:spLocks noGrp="1"/>
          </p:cNvSpPr>
          <p:nvPr>
            <p:ph type="body" idx="1"/>
          </p:nvPr>
        </p:nvSpPr>
        <p:spPr/>
        <p:txBody>
          <a:bodyPr/>
          <a:lstStyle/>
          <a:p>
            <a:pPr marL="171450" indent="-171450">
              <a:buFont typeface="Arial" panose="020B0604020202020204" pitchFamily="34" charset="0"/>
              <a:buChar char="•"/>
              <a:defRPr/>
            </a:pPr>
            <a:endParaRPr lang="en-US" dirty="0"/>
          </a:p>
        </p:txBody>
      </p:sp>
      <p:sp>
        <p:nvSpPr>
          <p:cNvPr id="4" name="Slide Number Placeholder 3">
            <a:extLst>
              <a:ext uri="{FF2B5EF4-FFF2-40B4-BE49-F238E27FC236}">
                <a16:creationId xmlns:a16="http://schemas.microsoft.com/office/drawing/2014/main" id="{676C799D-E635-9A1A-4CD8-5E1D0EB2CD27}"/>
              </a:ext>
            </a:extLst>
          </p:cNvPr>
          <p:cNvSpPr>
            <a:spLocks noGrp="1"/>
          </p:cNvSpPr>
          <p:nvPr>
            <p:ph type="sldNum" sz="quarter" idx="5"/>
          </p:nvPr>
        </p:nvSpPr>
        <p:spPr/>
        <p:txBody>
          <a:bodyPr/>
          <a:lstStyle/>
          <a:p>
            <a:fld id="{0EA7E552-0EF9-3F4A-AE36-22687B0BC076}" type="slidenum">
              <a:rPr lang="en-US" smtClean="0"/>
              <a:t>48</a:t>
            </a:fld>
            <a:endParaRPr lang="en-US"/>
          </a:p>
        </p:txBody>
      </p:sp>
    </p:spTree>
    <p:extLst>
      <p:ext uri="{BB962C8B-B14F-4D97-AF65-F5344CB8AC3E}">
        <p14:creationId xmlns:p14="http://schemas.microsoft.com/office/powerpoint/2010/main" val="217697809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837722-7780-86A5-BCCE-876632FC54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8B6B6C-B914-3A20-4F28-A7C31636AC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3164B2-69F8-AE49-9110-CCC614DC846E}"/>
              </a:ext>
            </a:extLst>
          </p:cNvPr>
          <p:cNvSpPr>
            <a:spLocks noGrp="1"/>
          </p:cNvSpPr>
          <p:nvPr>
            <p:ph type="body" idx="1"/>
          </p:nvPr>
        </p:nvSpPr>
        <p:spPr/>
        <p:txBody>
          <a:bodyPr/>
          <a:lstStyle/>
          <a:p>
            <a:pPr defTabSz="933172">
              <a:defRPr/>
            </a:pPr>
            <a:endParaRPr lang="en-US" dirty="0"/>
          </a:p>
        </p:txBody>
      </p:sp>
      <p:sp>
        <p:nvSpPr>
          <p:cNvPr id="4" name="Slide Number Placeholder 3">
            <a:extLst>
              <a:ext uri="{FF2B5EF4-FFF2-40B4-BE49-F238E27FC236}">
                <a16:creationId xmlns:a16="http://schemas.microsoft.com/office/drawing/2014/main" id="{4E880A79-D08B-A7E5-B7CF-2A24674E2EB0}"/>
              </a:ext>
            </a:extLst>
          </p:cNvPr>
          <p:cNvSpPr>
            <a:spLocks noGrp="1"/>
          </p:cNvSpPr>
          <p:nvPr>
            <p:ph type="sldNum" sz="quarter" idx="5"/>
          </p:nvPr>
        </p:nvSpPr>
        <p:spPr/>
        <p:txBody>
          <a:bodyPr/>
          <a:lstStyle/>
          <a:p>
            <a:fld id="{0EA7E552-0EF9-3F4A-AE36-22687B0BC076}" type="slidenum">
              <a:rPr lang="en-US" smtClean="0"/>
              <a:t>49</a:t>
            </a:fld>
            <a:endParaRPr lang="en-US"/>
          </a:p>
        </p:txBody>
      </p:sp>
    </p:spTree>
    <p:extLst>
      <p:ext uri="{BB962C8B-B14F-4D97-AF65-F5344CB8AC3E}">
        <p14:creationId xmlns:p14="http://schemas.microsoft.com/office/powerpoint/2010/main" val="3983303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A7E552-0EF9-3F4A-AE36-22687B0BC076}" type="slidenum">
              <a:rPr lang="en-US" smtClean="0"/>
              <a:t>5</a:t>
            </a:fld>
            <a:endParaRPr lang="en-US"/>
          </a:p>
        </p:txBody>
      </p:sp>
    </p:spTree>
    <p:extLst>
      <p:ext uri="{BB962C8B-B14F-4D97-AF65-F5344CB8AC3E}">
        <p14:creationId xmlns:p14="http://schemas.microsoft.com/office/powerpoint/2010/main" val="251863871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93FC7A-B499-8E4E-CA0A-E87789BE42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6CDEFB-273F-9485-FD19-7E15044B50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664A83-B86F-36DF-770A-F3874120C3E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648B88D-C91E-1408-E271-5F9608DCDAED}"/>
              </a:ext>
            </a:extLst>
          </p:cNvPr>
          <p:cNvSpPr>
            <a:spLocks noGrp="1"/>
          </p:cNvSpPr>
          <p:nvPr>
            <p:ph type="sldNum" sz="quarter" idx="5"/>
          </p:nvPr>
        </p:nvSpPr>
        <p:spPr/>
        <p:txBody>
          <a:bodyPr/>
          <a:lstStyle/>
          <a:p>
            <a:fld id="{0EA7E552-0EF9-3F4A-AE36-22687B0BC076}" type="slidenum">
              <a:rPr lang="en-US" smtClean="0"/>
              <a:t>50</a:t>
            </a:fld>
            <a:endParaRPr lang="en-US"/>
          </a:p>
        </p:txBody>
      </p:sp>
    </p:spTree>
    <p:extLst>
      <p:ext uri="{BB962C8B-B14F-4D97-AF65-F5344CB8AC3E}">
        <p14:creationId xmlns:p14="http://schemas.microsoft.com/office/powerpoint/2010/main" val="83894483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FDD4B0-81AE-B29E-E3E9-7D1C2CF291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B83800-007E-B947-B0F0-AE03F326B3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407860-9F2F-78B8-4887-09B03A92B4A5}"/>
              </a:ext>
            </a:extLst>
          </p:cNvPr>
          <p:cNvSpPr>
            <a:spLocks noGrp="1"/>
          </p:cNvSpPr>
          <p:nvPr>
            <p:ph type="body" idx="1"/>
          </p:nvPr>
        </p:nvSpPr>
        <p:spPr/>
        <p:txBody>
          <a:bodyPr/>
          <a:lstStyle/>
          <a:p>
            <a:pPr defTabSz="915772">
              <a:defRPr/>
            </a:pPr>
            <a:endParaRPr lang="en-US" dirty="0"/>
          </a:p>
        </p:txBody>
      </p:sp>
      <p:sp>
        <p:nvSpPr>
          <p:cNvPr id="4" name="Slide Number Placeholder 3">
            <a:extLst>
              <a:ext uri="{FF2B5EF4-FFF2-40B4-BE49-F238E27FC236}">
                <a16:creationId xmlns:a16="http://schemas.microsoft.com/office/drawing/2014/main" id="{19F53B5B-B281-1B93-4F23-C9996FAC8303}"/>
              </a:ext>
            </a:extLst>
          </p:cNvPr>
          <p:cNvSpPr>
            <a:spLocks noGrp="1"/>
          </p:cNvSpPr>
          <p:nvPr>
            <p:ph type="sldNum" sz="quarter" idx="5"/>
          </p:nvPr>
        </p:nvSpPr>
        <p:spPr/>
        <p:txBody>
          <a:bodyPr/>
          <a:lstStyle/>
          <a:p>
            <a:fld id="{0EA7E552-0EF9-3F4A-AE36-22687B0BC076}" type="slidenum">
              <a:rPr lang="en-US" smtClean="0"/>
              <a:t>51</a:t>
            </a:fld>
            <a:endParaRPr lang="en-US"/>
          </a:p>
        </p:txBody>
      </p:sp>
    </p:spTree>
    <p:extLst>
      <p:ext uri="{BB962C8B-B14F-4D97-AF65-F5344CB8AC3E}">
        <p14:creationId xmlns:p14="http://schemas.microsoft.com/office/powerpoint/2010/main" val="342877921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1224B1-A6BB-310C-987D-AD32900B1B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0F9C89-6D8C-AAAC-E5B6-D8D1305958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743F9A-9754-AF5B-CFE7-9F1BC3123D17}"/>
              </a:ext>
            </a:extLst>
          </p:cNvPr>
          <p:cNvSpPr>
            <a:spLocks noGrp="1"/>
          </p:cNvSpPr>
          <p:nvPr>
            <p:ph type="body" idx="1"/>
          </p:nvPr>
        </p:nvSpPr>
        <p:spPr/>
        <p:txBody>
          <a:bodyPr/>
          <a:lstStyle/>
          <a:p>
            <a:pPr defTabSz="915772">
              <a:defRPr/>
            </a:pPr>
            <a:endParaRPr lang="en-US" dirty="0"/>
          </a:p>
        </p:txBody>
      </p:sp>
      <p:sp>
        <p:nvSpPr>
          <p:cNvPr id="4" name="Slide Number Placeholder 3">
            <a:extLst>
              <a:ext uri="{FF2B5EF4-FFF2-40B4-BE49-F238E27FC236}">
                <a16:creationId xmlns:a16="http://schemas.microsoft.com/office/drawing/2014/main" id="{3C59D783-200B-633C-62A6-29CE6D215F39}"/>
              </a:ext>
            </a:extLst>
          </p:cNvPr>
          <p:cNvSpPr>
            <a:spLocks noGrp="1"/>
          </p:cNvSpPr>
          <p:nvPr>
            <p:ph type="sldNum" sz="quarter" idx="5"/>
          </p:nvPr>
        </p:nvSpPr>
        <p:spPr/>
        <p:txBody>
          <a:bodyPr/>
          <a:lstStyle/>
          <a:p>
            <a:fld id="{0EA7E552-0EF9-3F4A-AE36-22687B0BC076}" type="slidenum">
              <a:rPr lang="en-US" smtClean="0"/>
              <a:t>52</a:t>
            </a:fld>
            <a:endParaRPr lang="en-US"/>
          </a:p>
        </p:txBody>
      </p:sp>
    </p:spTree>
    <p:extLst>
      <p:ext uri="{BB962C8B-B14F-4D97-AF65-F5344CB8AC3E}">
        <p14:creationId xmlns:p14="http://schemas.microsoft.com/office/powerpoint/2010/main" val="370128381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4603FE-0EFB-2F0D-FBC8-FF722AE513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80011B-7BD9-75E8-0E79-461438E1FB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BCEC71-187F-D060-ABF0-F301DC923987}"/>
              </a:ext>
            </a:extLst>
          </p:cNvPr>
          <p:cNvSpPr>
            <a:spLocks noGrp="1"/>
          </p:cNvSpPr>
          <p:nvPr>
            <p:ph type="body" idx="1"/>
          </p:nvPr>
        </p:nvSpPr>
        <p:spPr/>
        <p:txBody>
          <a:bodyPr/>
          <a:lstStyle/>
          <a:p>
            <a:pPr defTabSz="915772">
              <a:defRPr/>
            </a:pPr>
            <a:endParaRPr lang="en-US" dirty="0"/>
          </a:p>
        </p:txBody>
      </p:sp>
      <p:sp>
        <p:nvSpPr>
          <p:cNvPr id="4" name="Slide Number Placeholder 3">
            <a:extLst>
              <a:ext uri="{FF2B5EF4-FFF2-40B4-BE49-F238E27FC236}">
                <a16:creationId xmlns:a16="http://schemas.microsoft.com/office/drawing/2014/main" id="{F621C20B-064A-402A-D9BE-B5D922A4E2C1}"/>
              </a:ext>
            </a:extLst>
          </p:cNvPr>
          <p:cNvSpPr>
            <a:spLocks noGrp="1"/>
          </p:cNvSpPr>
          <p:nvPr>
            <p:ph type="sldNum" sz="quarter" idx="5"/>
          </p:nvPr>
        </p:nvSpPr>
        <p:spPr/>
        <p:txBody>
          <a:bodyPr/>
          <a:lstStyle/>
          <a:p>
            <a:fld id="{0EA7E552-0EF9-3F4A-AE36-22687B0BC076}" type="slidenum">
              <a:rPr lang="en-US" smtClean="0"/>
              <a:t>53</a:t>
            </a:fld>
            <a:endParaRPr lang="en-US"/>
          </a:p>
        </p:txBody>
      </p:sp>
    </p:spTree>
    <p:extLst>
      <p:ext uri="{BB962C8B-B14F-4D97-AF65-F5344CB8AC3E}">
        <p14:creationId xmlns:p14="http://schemas.microsoft.com/office/powerpoint/2010/main" val="49433062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109A49-B105-DE67-A502-78EDFA1DC4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5AD7FD-56C6-54B8-CEDC-22D04A0F72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25DEDC-E925-2934-E141-44FA9EB6849F}"/>
              </a:ext>
            </a:extLst>
          </p:cNvPr>
          <p:cNvSpPr>
            <a:spLocks noGrp="1"/>
          </p:cNvSpPr>
          <p:nvPr>
            <p:ph type="body" idx="1"/>
          </p:nvPr>
        </p:nvSpPr>
        <p:spPr/>
        <p:txBody>
          <a:bodyPr/>
          <a:lstStyle/>
          <a:p>
            <a:pPr defTabSz="915772">
              <a:defRPr/>
            </a:pPr>
            <a:endParaRPr lang="en-US" dirty="0"/>
          </a:p>
        </p:txBody>
      </p:sp>
      <p:sp>
        <p:nvSpPr>
          <p:cNvPr id="4" name="Slide Number Placeholder 3">
            <a:extLst>
              <a:ext uri="{FF2B5EF4-FFF2-40B4-BE49-F238E27FC236}">
                <a16:creationId xmlns:a16="http://schemas.microsoft.com/office/drawing/2014/main" id="{2FC4807C-6DF0-FDCE-30EF-2DE091E2FF74}"/>
              </a:ext>
            </a:extLst>
          </p:cNvPr>
          <p:cNvSpPr>
            <a:spLocks noGrp="1"/>
          </p:cNvSpPr>
          <p:nvPr>
            <p:ph type="sldNum" sz="quarter" idx="5"/>
          </p:nvPr>
        </p:nvSpPr>
        <p:spPr/>
        <p:txBody>
          <a:bodyPr/>
          <a:lstStyle/>
          <a:p>
            <a:fld id="{0EA7E552-0EF9-3F4A-AE36-22687B0BC076}" type="slidenum">
              <a:rPr lang="en-US" smtClean="0"/>
              <a:t>54</a:t>
            </a:fld>
            <a:endParaRPr lang="en-US"/>
          </a:p>
        </p:txBody>
      </p:sp>
    </p:spTree>
    <p:extLst>
      <p:ext uri="{BB962C8B-B14F-4D97-AF65-F5344CB8AC3E}">
        <p14:creationId xmlns:p14="http://schemas.microsoft.com/office/powerpoint/2010/main" val="408967056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425D-3089-5E2E-1FEE-F9C04FF2D1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A81C1D-9579-B404-BF8E-01B3377C71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58A3DC-7FA0-34CB-DE70-D952DFC0B4F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0BC3BC3-008E-469B-31C9-089BAEFE1D0D}"/>
              </a:ext>
            </a:extLst>
          </p:cNvPr>
          <p:cNvSpPr>
            <a:spLocks noGrp="1"/>
          </p:cNvSpPr>
          <p:nvPr>
            <p:ph type="sldNum" sz="quarter" idx="5"/>
          </p:nvPr>
        </p:nvSpPr>
        <p:spPr/>
        <p:txBody>
          <a:bodyPr/>
          <a:lstStyle/>
          <a:p>
            <a:fld id="{0EA7E552-0EF9-3F4A-AE36-22687B0BC076}" type="slidenum">
              <a:rPr lang="en-US" smtClean="0"/>
              <a:t>55</a:t>
            </a:fld>
            <a:endParaRPr lang="en-US"/>
          </a:p>
        </p:txBody>
      </p:sp>
    </p:spTree>
    <p:extLst>
      <p:ext uri="{BB962C8B-B14F-4D97-AF65-F5344CB8AC3E}">
        <p14:creationId xmlns:p14="http://schemas.microsoft.com/office/powerpoint/2010/main" val="172773196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D7E731-F177-858A-4E6D-AE17779421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8394FB-0E1D-7A01-3D30-7A7E24D9A8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E89308-F235-BAF6-5D07-CD6AC726CEE6}"/>
              </a:ext>
            </a:extLst>
          </p:cNvPr>
          <p:cNvSpPr>
            <a:spLocks noGrp="1"/>
          </p:cNvSpPr>
          <p:nvPr>
            <p:ph type="body" idx="1"/>
          </p:nvPr>
        </p:nvSpPr>
        <p:spPr/>
        <p:txBody>
          <a:bodyPr/>
          <a:lstStyle/>
          <a:p>
            <a:pPr>
              <a:defRPr/>
            </a:pPr>
            <a:endParaRPr lang="en-US" dirty="0"/>
          </a:p>
        </p:txBody>
      </p:sp>
      <p:sp>
        <p:nvSpPr>
          <p:cNvPr id="4" name="Slide Number Placeholder 3">
            <a:extLst>
              <a:ext uri="{FF2B5EF4-FFF2-40B4-BE49-F238E27FC236}">
                <a16:creationId xmlns:a16="http://schemas.microsoft.com/office/drawing/2014/main" id="{7EDCC8B7-B6A1-B3F8-BA24-2B747C154692}"/>
              </a:ext>
            </a:extLst>
          </p:cNvPr>
          <p:cNvSpPr>
            <a:spLocks noGrp="1"/>
          </p:cNvSpPr>
          <p:nvPr>
            <p:ph type="sldNum" sz="quarter" idx="5"/>
          </p:nvPr>
        </p:nvSpPr>
        <p:spPr/>
        <p:txBody>
          <a:bodyPr/>
          <a:lstStyle/>
          <a:p>
            <a:fld id="{0EA7E552-0EF9-3F4A-AE36-22687B0BC076}" type="slidenum">
              <a:rPr lang="en-US" smtClean="0"/>
              <a:t>56</a:t>
            </a:fld>
            <a:endParaRPr lang="en-US"/>
          </a:p>
        </p:txBody>
      </p:sp>
    </p:spTree>
    <p:extLst>
      <p:ext uri="{BB962C8B-B14F-4D97-AF65-F5344CB8AC3E}">
        <p14:creationId xmlns:p14="http://schemas.microsoft.com/office/powerpoint/2010/main" val="342341126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27F584-9C4E-3795-7642-70B47DB7F5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565790-E22D-054E-5497-4C8681A31D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E6C742-E00D-9172-A7A4-A583168952D6}"/>
              </a:ext>
            </a:extLst>
          </p:cNvPr>
          <p:cNvSpPr>
            <a:spLocks noGrp="1"/>
          </p:cNvSpPr>
          <p:nvPr>
            <p:ph type="body" idx="1"/>
          </p:nvPr>
        </p:nvSpPr>
        <p:spPr/>
        <p:txBody>
          <a:bodyPr/>
          <a:lstStyle/>
          <a:p>
            <a:pPr>
              <a:defRPr/>
            </a:pPr>
            <a:endParaRPr lang="en-US" dirty="0"/>
          </a:p>
        </p:txBody>
      </p:sp>
      <p:sp>
        <p:nvSpPr>
          <p:cNvPr id="4" name="Slide Number Placeholder 3">
            <a:extLst>
              <a:ext uri="{FF2B5EF4-FFF2-40B4-BE49-F238E27FC236}">
                <a16:creationId xmlns:a16="http://schemas.microsoft.com/office/drawing/2014/main" id="{30D5F12F-E53C-EC45-8BA2-ECD400EF3C77}"/>
              </a:ext>
            </a:extLst>
          </p:cNvPr>
          <p:cNvSpPr>
            <a:spLocks noGrp="1"/>
          </p:cNvSpPr>
          <p:nvPr>
            <p:ph type="sldNum" sz="quarter" idx="5"/>
          </p:nvPr>
        </p:nvSpPr>
        <p:spPr/>
        <p:txBody>
          <a:bodyPr/>
          <a:lstStyle/>
          <a:p>
            <a:fld id="{0EA7E552-0EF9-3F4A-AE36-22687B0BC076}" type="slidenum">
              <a:rPr lang="en-US" smtClean="0"/>
              <a:t>57</a:t>
            </a:fld>
            <a:endParaRPr lang="en-US"/>
          </a:p>
        </p:txBody>
      </p:sp>
    </p:spTree>
    <p:extLst>
      <p:ext uri="{BB962C8B-B14F-4D97-AF65-F5344CB8AC3E}">
        <p14:creationId xmlns:p14="http://schemas.microsoft.com/office/powerpoint/2010/main" val="183697382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A7E552-0EF9-3F4A-AE36-22687B0BC076}" type="slidenum">
              <a:rPr lang="en-US" smtClean="0"/>
              <a:t>58</a:t>
            </a:fld>
            <a:endParaRPr lang="en-US"/>
          </a:p>
        </p:txBody>
      </p:sp>
    </p:spTree>
    <p:extLst>
      <p:ext uri="{BB962C8B-B14F-4D97-AF65-F5344CB8AC3E}">
        <p14:creationId xmlns:p14="http://schemas.microsoft.com/office/powerpoint/2010/main" val="362949252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8A6831-0940-DFF1-E44B-B9875630AB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3774FB-E5D0-36B3-C380-7794272FEA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94AE4C-14B3-D694-3492-A2DF06543349}"/>
              </a:ext>
            </a:extLst>
          </p:cNvPr>
          <p:cNvSpPr>
            <a:spLocks noGrp="1"/>
          </p:cNvSpPr>
          <p:nvPr>
            <p:ph type="body" idx="1"/>
          </p:nvPr>
        </p:nvSpPr>
        <p:spPr/>
        <p:txBody>
          <a:bodyPr/>
          <a:lstStyle/>
          <a:p>
            <a:pPr>
              <a:defRPr/>
            </a:pPr>
            <a:endParaRPr lang="en-US" dirty="0"/>
          </a:p>
        </p:txBody>
      </p:sp>
      <p:sp>
        <p:nvSpPr>
          <p:cNvPr id="4" name="Slide Number Placeholder 3">
            <a:extLst>
              <a:ext uri="{FF2B5EF4-FFF2-40B4-BE49-F238E27FC236}">
                <a16:creationId xmlns:a16="http://schemas.microsoft.com/office/drawing/2014/main" id="{068D3207-F692-BA1B-1FAD-53EA9ECF94F4}"/>
              </a:ext>
            </a:extLst>
          </p:cNvPr>
          <p:cNvSpPr>
            <a:spLocks noGrp="1"/>
          </p:cNvSpPr>
          <p:nvPr>
            <p:ph type="sldNum" sz="quarter" idx="5"/>
          </p:nvPr>
        </p:nvSpPr>
        <p:spPr/>
        <p:txBody>
          <a:bodyPr/>
          <a:lstStyle/>
          <a:p>
            <a:fld id="{0EA7E552-0EF9-3F4A-AE36-22687B0BC076}" type="slidenum">
              <a:rPr lang="en-US" smtClean="0"/>
              <a:t>59</a:t>
            </a:fld>
            <a:endParaRPr lang="en-US"/>
          </a:p>
        </p:txBody>
      </p:sp>
    </p:spTree>
    <p:extLst>
      <p:ext uri="{BB962C8B-B14F-4D97-AF65-F5344CB8AC3E}">
        <p14:creationId xmlns:p14="http://schemas.microsoft.com/office/powerpoint/2010/main" val="402206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A7E552-0EF9-3F4A-AE36-22687B0BC076}" type="slidenum">
              <a:rPr lang="en-US" smtClean="0"/>
              <a:t>6</a:t>
            </a:fld>
            <a:endParaRPr lang="en-US"/>
          </a:p>
        </p:txBody>
      </p:sp>
    </p:spTree>
    <p:extLst>
      <p:ext uri="{BB962C8B-B14F-4D97-AF65-F5344CB8AC3E}">
        <p14:creationId xmlns:p14="http://schemas.microsoft.com/office/powerpoint/2010/main" val="155947634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742F4C-AB79-55FA-FF03-B6B35A6162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292AE6-49FF-3D93-D838-D3DDB75DFD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9916E2-ACE8-2C6C-ADDC-AC616B52D8CA}"/>
              </a:ext>
            </a:extLst>
          </p:cNvPr>
          <p:cNvSpPr>
            <a:spLocks noGrp="1"/>
          </p:cNvSpPr>
          <p:nvPr>
            <p:ph type="body" idx="1"/>
          </p:nvPr>
        </p:nvSpPr>
        <p:spPr/>
        <p:txBody>
          <a:bodyPr/>
          <a:lstStyle/>
          <a:p>
            <a:pPr>
              <a:defRPr/>
            </a:pPr>
            <a:endParaRPr lang="en-US" dirty="0"/>
          </a:p>
        </p:txBody>
      </p:sp>
      <p:sp>
        <p:nvSpPr>
          <p:cNvPr id="4" name="Slide Number Placeholder 3">
            <a:extLst>
              <a:ext uri="{FF2B5EF4-FFF2-40B4-BE49-F238E27FC236}">
                <a16:creationId xmlns:a16="http://schemas.microsoft.com/office/drawing/2014/main" id="{B8207C36-3684-4AC8-11A2-A833B4D5030C}"/>
              </a:ext>
            </a:extLst>
          </p:cNvPr>
          <p:cNvSpPr>
            <a:spLocks noGrp="1"/>
          </p:cNvSpPr>
          <p:nvPr>
            <p:ph type="sldNum" sz="quarter" idx="5"/>
          </p:nvPr>
        </p:nvSpPr>
        <p:spPr/>
        <p:txBody>
          <a:bodyPr/>
          <a:lstStyle/>
          <a:p>
            <a:fld id="{0EA7E552-0EF9-3F4A-AE36-22687B0BC076}" type="slidenum">
              <a:rPr lang="en-US" smtClean="0"/>
              <a:t>60</a:t>
            </a:fld>
            <a:endParaRPr lang="en-US"/>
          </a:p>
        </p:txBody>
      </p:sp>
    </p:spTree>
    <p:extLst>
      <p:ext uri="{BB962C8B-B14F-4D97-AF65-F5344CB8AC3E}">
        <p14:creationId xmlns:p14="http://schemas.microsoft.com/office/powerpoint/2010/main" val="407251797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A7E552-0EF9-3F4A-AE36-22687B0BC076}" type="slidenum">
              <a:rPr lang="en-US" smtClean="0"/>
              <a:t>61</a:t>
            </a:fld>
            <a:endParaRPr lang="en-US"/>
          </a:p>
        </p:txBody>
      </p:sp>
    </p:spTree>
    <p:extLst>
      <p:ext uri="{BB962C8B-B14F-4D97-AF65-F5344CB8AC3E}">
        <p14:creationId xmlns:p14="http://schemas.microsoft.com/office/powerpoint/2010/main" val="3270777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72">
              <a:defRPr/>
            </a:pPr>
            <a:endParaRPr lang="en-US" dirty="0"/>
          </a:p>
        </p:txBody>
      </p:sp>
      <p:sp>
        <p:nvSpPr>
          <p:cNvPr id="4" name="Slide Number Placeholder 3"/>
          <p:cNvSpPr>
            <a:spLocks noGrp="1"/>
          </p:cNvSpPr>
          <p:nvPr>
            <p:ph type="sldNum" sz="quarter" idx="5"/>
          </p:nvPr>
        </p:nvSpPr>
        <p:spPr/>
        <p:txBody>
          <a:bodyPr/>
          <a:lstStyle/>
          <a:p>
            <a:fld id="{0EA7E552-0EF9-3F4A-AE36-22687B0BC076}" type="slidenum">
              <a:rPr lang="en-US" smtClean="0"/>
              <a:t>7</a:t>
            </a:fld>
            <a:endParaRPr lang="en-US"/>
          </a:p>
        </p:txBody>
      </p:sp>
    </p:spTree>
    <p:extLst>
      <p:ext uri="{BB962C8B-B14F-4D97-AF65-F5344CB8AC3E}">
        <p14:creationId xmlns:p14="http://schemas.microsoft.com/office/powerpoint/2010/main" val="749222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A379A1-99BB-F4E0-5BC2-977C8ACAF2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ABB6D4-5912-EB01-58A7-E8273D0A17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38900A-4E23-114F-F857-D80D877043B9}"/>
              </a:ext>
            </a:extLst>
          </p:cNvPr>
          <p:cNvSpPr>
            <a:spLocks noGrp="1"/>
          </p:cNvSpPr>
          <p:nvPr>
            <p:ph type="body" idx="1"/>
          </p:nvPr>
        </p:nvSpPr>
        <p:spPr/>
        <p:txBody>
          <a:bodyPr/>
          <a:lstStyle/>
          <a:p>
            <a:pPr defTabSz="933172">
              <a:defRPr/>
            </a:pPr>
            <a:endParaRPr lang="en-US" dirty="0"/>
          </a:p>
        </p:txBody>
      </p:sp>
      <p:sp>
        <p:nvSpPr>
          <p:cNvPr id="4" name="Slide Number Placeholder 3">
            <a:extLst>
              <a:ext uri="{FF2B5EF4-FFF2-40B4-BE49-F238E27FC236}">
                <a16:creationId xmlns:a16="http://schemas.microsoft.com/office/drawing/2014/main" id="{F06EE5CC-5F51-2978-4DDF-549DD160B3C8}"/>
              </a:ext>
            </a:extLst>
          </p:cNvPr>
          <p:cNvSpPr>
            <a:spLocks noGrp="1"/>
          </p:cNvSpPr>
          <p:nvPr>
            <p:ph type="sldNum" sz="quarter" idx="5"/>
          </p:nvPr>
        </p:nvSpPr>
        <p:spPr/>
        <p:txBody>
          <a:bodyPr/>
          <a:lstStyle/>
          <a:p>
            <a:fld id="{0EA7E552-0EF9-3F4A-AE36-22687B0BC076}" type="slidenum">
              <a:rPr lang="en-US" smtClean="0"/>
              <a:t>8</a:t>
            </a:fld>
            <a:endParaRPr lang="en-US"/>
          </a:p>
        </p:txBody>
      </p:sp>
    </p:spTree>
    <p:extLst>
      <p:ext uri="{BB962C8B-B14F-4D97-AF65-F5344CB8AC3E}">
        <p14:creationId xmlns:p14="http://schemas.microsoft.com/office/powerpoint/2010/main" val="384748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5FB7D-9710-44F3-15A7-7BE9E40749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EF5026-E67D-8A11-6DB1-EF4ABF126B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240D6B-D9FE-836F-4539-2BC54E6DFD2B}"/>
              </a:ext>
            </a:extLst>
          </p:cNvPr>
          <p:cNvSpPr>
            <a:spLocks noGrp="1"/>
          </p:cNvSpPr>
          <p:nvPr>
            <p:ph type="body" idx="1"/>
          </p:nvPr>
        </p:nvSpPr>
        <p:spPr/>
        <p:txBody>
          <a:bodyPr/>
          <a:lstStyle/>
          <a:p>
            <a:pPr marL="457200" lvl="1" indent="0" defTabSz="933172">
              <a:buFontTx/>
              <a:buNone/>
              <a:defRPr/>
            </a:pPr>
            <a:endParaRPr lang="en-US" dirty="0"/>
          </a:p>
        </p:txBody>
      </p:sp>
      <p:sp>
        <p:nvSpPr>
          <p:cNvPr id="4" name="Slide Number Placeholder 3">
            <a:extLst>
              <a:ext uri="{FF2B5EF4-FFF2-40B4-BE49-F238E27FC236}">
                <a16:creationId xmlns:a16="http://schemas.microsoft.com/office/drawing/2014/main" id="{49FB9C79-5064-DC45-EF2B-E5E1A361262E}"/>
              </a:ext>
            </a:extLst>
          </p:cNvPr>
          <p:cNvSpPr>
            <a:spLocks noGrp="1"/>
          </p:cNvSpPr>
          <p:nvPr>
            <p:ph type="sldNum" sz="quarter" idx="5"/>
          </p:nvPr>
        </p:nvSpPr>
        <p:spPr/>
        <p:txBody>
          <a:bodyPr/>
          <a:lstStyle/>
          <a:p>
            <a:fld id="{0EA7E552-0EF9-3F4A-AE36-22687B0BC076}" type="slidenum">
              <a:rPr lang="en-US" smtClean="0"/>
              <a:t>9</a:t>
            </a:fld>
            <a:endParaRPr lang="en-US"/>
          </a:p>
        </p:txBody>
      </p:sp>
    </p:spTree>
    <p:extLst>
      <p:ext uri="{BB962C8B-B14F-4D97-AF65-F5344CB8AC3E}">
        <p14:creationId xmlns:p14="http://schemas.microsoft.com/office/powerpoint/2010/main" val="23910146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FF546CD1-0D13-6ECF-F551-3994C9018BD1}"/>
              </a:ext>
            </a:extLst>
          </p:cNvPr>
          <p:cNvSpPr/>
          <p:nvPr userDrawn="1"/>
        </p:nvSpPr>
        <p:spPr>
          <a:xfrm>
            <a:off x="575938" y="1489076"/>
            <a:ext cx="2112962" cy="2112962"/>
          </a:xfrm>
          <a:prstGeom prst="ellipse">
            <a:avLst/>
          </a:prstGeom>
          <a:solidFill>
            <a:srgbClr val="FFC6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sp>
        <p:nvSpPr>
          <p:cNvPr id="8" name="Title 1">
            <a:extLst>
              <a:ext uri="{FF2B5EF4-FFF2-40B4-BE49-F238E27FC236}">
                <a16:creationId xmlns:a16="http://schemas.microsoft.com/office/drawing/2014/main" id="{370D4A6E-5A4D-CA2C-8D84-ABC25D8AB266}"/>
              </a:ext>
            </a:extLst>
          </p:cNvPr>
          <p:cNvSpPr>
            <a:spLocks noGrp="1"/>
          </p:cNvSpPr>
          <p:nvPr>
            <p:ph type="ctrTitle"/>
          </p:nvPr>
        </p:nvSpPr>
        <p:spPr>
          <a:xfrm>
            <a:off x="1524000" y="1122363"/>
            <a:ext cx="4572000" cy="2306637"/>
          </a:xfrm>
          <a:prstGeom prst="rect">
            <a:avLst/>
          </a:prstGeom>
        </p:spPr>
        <p:txBody>
          <a:bodyPr>
            <a:normAutofit/>
          </a:bodyPr>
          <a:lstStyle/>
          <a:p>
            <a:pPr algn="l"/>
            <a:r>
              <a:rPr lang="en-US" b="1">
                <a:latin typeface="Kaneda Gothic" pitchFamily="82" charset="77"/>
              </a:rPr>
              <a:t>Click to edit Master title style</a:t>
            </a:r>
          </a:p>
        </p:txBody>
      </p:sp>
      <p:sp>
        <p:nvSpPr>
          <p:cNvPr id="9" name="Subtitle 2">
            <a:extLst>
              <a:ext uri="{FF2B5EF4-FFF2-40B4-BE49-F238E27FC236}">
                <a16:creationId xmlns:a16="http://schemas.microsoft.com/office/drawing/2014/main" id="{B8AF4FB2-1D48-8FBE-879D-0423DA012DDA}"/>
              </a:ext>
            </a:extLst>
          </p:cNvPr>
          <p:cNvSpPr>
            <a:spLocks noGrp="1"/>
          </p:cNvSpPr>
          <p:nvPr>
            <p:ph type="subTitle" idx="1"/>
          </p:nvPr>
        </p:nvSpPr>
        <p:spPr>
          <a:xfrm>
            <a:off x="1524000" y="3602038"/>
            <a:ext cx="4572000" cy="500491"/>
          </a:xfrm>
          <a:prstGeom prst="rect">
            <a:avLst/>
          </a:prstGeom>
        </p:spPr>
        <p:txBody>
          <a:bodyPr/>
          <a:lstStyle/>
          <a:p>
            <a:pPr algn="l"/>
            <a:r>
              <a:rPr lang="en-US" b="1">
                <a:latin typeface="Open Sans" panose="020B0606030504020204" pitchFamily="34" charset="0"/>
              </a:rPr>
              <a:t>Click to edit Master subtitle style</a:t>
            </a:r>
            <a:endParaRPr lang="en-US" b="1">
              <a:latin typeface="Open Sans" panose="020B0606030504020204" pitchFamily="34" charset="0"/>
              <a:ea typeface="Open Sans" panose="020B0606030504020204" pitchFamily="34" charset="0"/>
              <a:cs typeface="Open Sans" panose="020B0606030504020204" pitchFamily="34" charset="0"/>
            </a:endParaRPr>
          </a:p>
        </p:txBody>
      </p:sp>
      <p:cxnSp>
        <p:nvCxnSpPr>
          <p:cNvPr id="10" name="Straight Connector 9">
            <a:extLst>
              <a:ext uri="{FF2B5EF4-FFF2-40B4-BE49-F238E27FC236}">
                <a16:creationId xmlns:a16="http://schemas.microsoft.com/office/drawing/2014/main" id="{E2BB4730-48AA-FED7-06AC-CA6266BB2592}"/>
              </a:ext>
            </a:extLst>
          </p:cNvPr>
          <p:cNvCxnSpPr>
            <a:cxnSpLocks/>
          </p:cNvCxnSpPr>
          <p:nvPr userDrawn="1"/>
        </p:nvCxnSpPr>
        <p:spPr>
          <a:xfrm>
            <a:off x="575938" y="815546"/>
            <a:ext cx="1104012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C0DB3C5B-BA54-A190-F390-E79387EB8AAC}"/>
              </a:ext>
            </a:extLst>
          </p:cNvPr>
          <p:cNvPicPr>
            <a:picLocks noChangeAspect="1"/>
          </p:cNvPicPr>
          <p:nvPr userDrawn="1"/>
        </p:nvPicPr>
        <p:blipFill>
          <a:blip r:embed="rId2"/>
          <a:stretch>
            <a:fillRect/>
          </a:stretch>
        </p:blipFill>
        <p:spPr>
          <a:xfrm>
            <a:off x="575938" y="258075"/>
            <a:ext cx="1349586" cy="461232"/>
          </a:xfrm>
          <a:prstGeom prst="rect">
            <a:avLst/>
          </a:prstGeom>
        </p:spPr>
      </p:pic>
      <p:sp>
        <p:nvSpPr>
          <p:cNvPr id="12" name="Subtitle 2">
            <a:extLst>
              <a:ext uri="{FF2B5EF4-FFF2-40B4-BE49-F238E27FC236}">
                <a16:creationId xmlns:a16="http://schemas.microsoft.com/office/drawing/2014/main" id="{3B9CA02C-DE99-080C-1877-7853F68192F8}"/>
              </a:ext>
            </a:extLst>
          </p:cNvPr>
          <p:cNvSpPr txBox="1">
            <a:spLocks/>
          </p:cNvSpPr>
          <p:nvPr userDrawn="1"/>
        </p:nvSpPr>
        <p:spPr>
          <a:xfrm>
            <a:off x="9872339" y="348754"/>
            <a:ext cx="1668020" cy="31995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a:latin typeface="Open Sans Light" panose="020B0306030504020204" pitchFamily="34" charset="0"/>
                <a:ea typeface="Open Sans Light" panose="020B0306030504020204" pitchFamily="34" charset="0"/>
                <a:cs typeface="Open Sans Light" panose="020B0306030504020204" pitchFamily="34" charset="0"/>
              </a:rPr>
              <a:t>DATE</a:t>
            </a:r>
          </a:p>
        </p:txBody>
      </p:sp>
      <p:sp>
        <p:nvSpPr>
          <p:cNvPr id="13" name="Rectangle 12">
            <a:extLst>
              <a:ext uri="{FF2B5EF4-FFF2-40B4-BE49-F238E27FC236}">
                <a16:creationId xmlns:a16="http://schemas.microsoft.com/office/drawing/2014/main" id="{7F5F2754-4FB6-E1DC-EBA5-B0CD97E14FFE}"/>
              </a:ext>
            </a:extLst>
          </p:cNvPr>
          <p:cNvSpPr/>
          <p:nvPr userDrawn="1"/>
        </p:nvSpPr>
        <p:spPr>
          <a:xfrm>
            <a:off x="6611007" y="1923393"/>
            <a:ext cx="94593" cy="3752193"/>
          </a:xfrm>
          <a:prstGeom prst="rect">
            <a:avLst/>
          </a:prstGeom>
          <a:solidFill>
            <a:srgbClr val="FFC6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ubtitle 2">
            <a:extLst>
              <a:ext uri="{FF2B5EF4-FFF2-40B4-BE49-F238E27FC236}">
                <a16:creationId xmlns:a16="http://schemas.microsoft.com/office/drawing/2014/main" id="{972F66D7-2193-016B-50D7-A7D4748C39C0}"/>
              </a:ext>
            </a:extLst>
          </p:cNvPr>
          <p:cNvSpPr txBox="1">
            <a:spLocks/>
          </p:cNvSpPr>
          <p:nvPr userDrawn="1"/>
        </p:nvSpPr>
        <p:spPr>
          <a:xfrm>
            <a:off x="1524000" y="4285211"/>
            <a:ext cx="4572000" cy="50049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600">
                <a:latin typeface="Open Sans Light" panose="020B0306030504020204" pitchFamily="34" charset="0"/>
                <a:ea typeface="Open Sans Light" panose="020B0306030504020204" pitchFamily="34" charset="0"/>
                <a:cs typeface="Open Sans Light" panose="020B0306030504020204" pitchFamily="34" charset="0"/>
              </a:rPr>
              <a:t>Lorem ipsum dolor sit </a:t>
            </a:r>
            <a:r>
              <a:rPr lang="en-US" sz="1600" err="1">
                <a:latin typeface="Open Sans Light" panose="020B0306030504020204" pitchFamily="34" charset="0"/>
                <a:ea typeface="Open Sans Light" panose="020B0306030504020204" pitchFamily="34" charset="0"/>
                <a:cs typeface="Open Sans Light" panose="020B0306030504020204" pitchFamily="34" charset="0"/>
              </a:rPr>
              <a:t>amet</a:t>
            </a:r>
            <a:r>
              <a:rPr lang="en-US" sz="1600">
                <a:latin typeface="Open Sans Light" panose="020B0306030504020204" pitchFamily="34" charset="0"/>
                <a:ea typeface="Open Sans Light" panose="020B0306030504020204" pitchFamily="34" charset="0"/>
                <a:cs typeface="Open Sans Light" panose="020B0306030504020204" pitchFamily="34" charset="0"/>
              </a:rPr>
              <a:t>, </a:t>
            </a:r>
            <a:r>
              <a:rPr lang="en-US" sz="1600" err="1">
                <a:latin typeface="Open Sans Light" panose="020B0306030504020204" pitchFamily="34" charset="0"/>
                <a:ea typeface="Open Sans Light" panose="020B0306030504020204" pitchFamily="34" charset="0"/>
                <a:cs typeface="Open Sans Light" panose="020B0306030504020204" pitchFamily="34" charset="0"/>
              </a:rPr>
              <a:t>consectetur</a:t>
            </a:r>
            <a:r>
              <a:rPr lang="en-US" sz="1600">
                <a:latin typeface="Open Sans Light" panose="020B0306030504020204" pitchFamily="34" charset="0"/>
                <a:ea typeface="Open Sans Light" panose="020B0306030504020204" pitchFamily="34" charset="0"/>
                <a:cs typeface="Open Sans Light" panose="020B0306030504020204" pitchFamily="34" charset="0"/>
              </a:rPr>
              <a:t> </a:t>
            </a:r>
            <a:r>
              <a:rPr lang="en-US" sz="1600" err="1">
                <a:latin typeface="Open Sans Light" panose="020B0306030504020204" pitchFamily="34" charset="0"/>
                <a:ea typeface="Open Sans Light" panose="020B0306030504020204" pitchFamily="34" charset="0"/>
                <a:cs typeface="Open Sans Light" panose="020B0306030504020204" pitchFamily="34" charset="0"/>
              </a:rPr>
              <a:t>adipiscing</a:t>
            </a:r>
            <a:r>
              <a:rPr lang="en-US" sz="1600">
                <a:latin typeface="Open Sans Light" panose="020B0306030504020204" pitchFamily="34" charset="0"/>
                <a:ea typeface="Open Sans Light" panose="020B0306030504020204" pitchFamily="34" charset="0"/>
                <a:cs typeface="Open Sans Light" panose="020B0306030504020204" pitchFamily="34" charset="0"/>
              </a:rPr>
              <a:t> </a:t>
            </a:r>
            <a:r>
              <a:rPr lang="en-US" sz="1600" err="1">
                <a:latin typeface="Open Sans Light" panose="020B0306030504020204" pitchFamily="34" charset="0"/>
                <a:ea typeface="Open Sans Light" panose="020B0306030504020204" pitchFamily="34" charset="0"/>
                <a:cs typeface="Open Sans Light" panose="020B0306030504020204" pitchFamily="34" charset="0"/>
              </a:rPr>
              <a:t>elit</a:t>
            </a:r>
            <a:r>
              <a:rPr lang="en-US" sz="1600">
                <a:latin typeface="Open Sans Light" panose="020B0306030504020204" pitchFamily="34" charset="0"/>
                <a:ea typeface="Open Sans Light" panose="020B0306030504020204" pitchFamily="34" charset="0"/>
                <a:cs typeface="Open Sans Light" panose="020B0306030504020204" pitchFamily="34" charset="0"/>
              </a:rPr>
              <a:t>. </a:t>
            </a:r>
            <a:r>
              <a:rPr lang="en-US" sz="1600" err="1">
                <a:latin typeface="Open Sans Light" panose="020B0306030504020204" pitchFamily="34" charset="0"/>
                <a:ea typeface="Open Sans Light" panose="020B0306030504020204" pitchFamily="34" charset="0"/>
                <a:cs typeface="Open Sans Light" panose="020B0306030504020204" pitchFamily="34" charset="0"/>
              </a:rPr>
              <a:t>Suspendisse</a:t>
            </a:r>
            <a:r>
              <a:rPr lang="en-US" sz="1600">
                <a:latin typeface="Open Sans Light" panose="020B0306030504020204" pitchFamily="34" charset="0"/>
                <a:ea typeface="Open Sans Light" panose="020B0306030504020204" pitchFamily="34" charset="0"/>
                <a:cs typeface="Open Sans Light" panose="020B0306030504020204" pitchFamily="34" charset="0"/>
              </a:rPr>
              <a:t> </a:t>
            </a:r>
            <a:r>
              <a:rPr lang="en-US" sz="1600" err="1">
                <a:latin typeface="Open Sans Light" panose="020B0306030504020204" pitchFamily="34" charset="0"/>
                <a:ea typeface="Open Sans Light" panose="020B0306030504020204" pitchFamily="34" charset="0"/>
                <a:cs typeface="Open Sans Light" panose="020B0306030504020204" pitchFamily="34" charset="0"/>
              </a:rPr>
              <a:t>enim</a:t>
            </a:r>
            <a:r>
              <a:rPr lang="en-US" sz="1600">
                <a:latin typeface="Open Sans Light" panose="020B0306030504020204" pitchFamily="34" charset="0"/>
                <a:ea typeface="Open Sans Light" panose="020B0306030504020204" pitchFamily="34" charset="0"/>
                <a:cs typeface="Open Sans Light" panose="020B0306030504020204" pitchFamily="34" charset="0"/>
              </a:rPr>
              <a:t> ipsum, </a:t>
            </a:r>
            <a:r>
              <a:rPr lang="en-US" sz="1600" err="1">
                <a:latin typeface="Open Sans Light" panose="020B0306030504020204" pitchFamily="34" charset="0"/>
                <a:ea typeface="Open Sans Light" panose="020B0306030504020204" pitchFamily="34" charset="0"/>
                <a:cs typeface="Open Sans Light" panose="020B0306030504020204" pitchFamily="34" charset="0"/>
              </a:rPr>
              <a:t>vehicula</a:t>
            </a:r>
            <a:r>
              <a:rPr lang="en-US" sz="1600">
                <a:latin typeface="Open Sans Light" panose="020B0306030504020204" pitchFamily="34" charset="0"/>
                <a:ea typeface="Open Sans Light" panose="020B0306030504020204" pitchFamily="34" charset="0"/>
                <a:cs typeface="Open Sans Light" panose="020B0306030504020204" pitchFamily="34" charset="0"/>
              </a:rPr>
              <a:t> </a:t>
            </a:r>
            <a:r>
              <a:rPr lang="en-US" sz="1600" err="1">
                <a:latin typeface="Open Sans Light" panose="020B0306030504020204" pitchFamily="34" charset="0"/>
                <a:ea typeface="Open Sans Light" panose="020B0306030504020204" pitchFamily="34" charset="0"/>
                <a:cs typeface="Open Sans Light" panose="020B0306030504020204" pitchFamily="34" charset="0"/>
              </a:rPr>
              <a:t>ut</a:t>
            </a:r>
            <a:r>
              <a:rPr lang="en-US" sz="1600">
                <a:latin typeface="Open Sans Light" panose="020B0306030504020204" pitchFamily="34" charset="0"/>
                <a:ea typeface="Open Sans Light" panose="020B0306030504020204" pitchFamily="34" charset="0"/>
                <a:cs typeface="Open Sans Light" panose="020B0306030504020204" pitchFamily="34" charset="0"/>
              </a:rPr>
              <a:t> </a:t>
            </a:r>
            <a:r>
              <a:rPr lang="en-US" sz="1600" err="1">
                <a:latin typeface="Open Sans Light" panose="020B0306030504020204" pitchFamily="34" charset="0"/>
                <a:ea typeface="Open Sans Light" panose="020B0306030504020204" pitchFamily="34" charset="0"/>
                <a:cs typeface="Open Sans Light" panose="020B0306030504020204" pitchFamily="34" charset="0"/>
              </a:rPr>
              <a:t>mattis</a:t>
            </a:r>
            <a:r>
              <a:rPr lang="en-US" sz="1600">
                <a:latin typeface="Open Sans Light" panose="020B0306030504020204" pitchFamily="34" charset="0"/>
                <a:ea typeface="Open Sans Light" panose="020B0306030504020204" pitchFamily="34" charset="0"/>
                <a:cs typeface="Open Sans Light" panose="020B0306030504020204" pitchFamily="34" charset="0"/>
              </a:rPr>
              <a:t> a, gravida in </a:t>
            </a:r>
            <a:r>
              <a:rPr lang="en-US" sz="1600" err="1">
                <a:latin typeface="Open Sans Light" panose="020B0306030504020204" pitchFamily="34" charset="0"/>
                <a:ea typeface="Open Sans Light" panose="020B0306030504020204" pitchFamily="34" charset="0"/>
                <a:cs typeface="Open Sans Light" panose="020B0306030504020204" pitchFamily="34" charset="0"/>
              </a:rPr>
              <a:t>odio</a:t>
            </a:r>
            <a:r>
              <a:rPr lang="en-US" sz="1600">
                <a:latin typeface="Open Sans Light" panose="020B0306030504020204" pitchFamily="34" charset="0"/>
                <a:ea typeface="Open Sans Light" panose="020B0306030504020204" pitchFamily="34" charset="0"/>
                <a:cs typeface="Open Sans Light" panose="020B0306030504020204" pitchFamily="34" charset="0"/>
              </a:rPr>
              <a:t>. Ut </a:t>
            </a:r>
            <a:r>
              <a:rPr lang="en-US" sz="1600" err="1">
                <a:latin typeface="Open Sans Light" panose="020B0306030504020204" pitchFamily="34" charset="0"/>
                <a:ea typeface="Open Sans Light" panose="020B0306030504020204" pitchFamily="34" charset="0"/>
                <a:cs typeface="Open Sans Light" panose="020B0306030504020204" pitchFamily="34" charset="0"/>
              </a:rPr>
              <a:t>vehicula</a:t>
            </a:r>
            <a:r>
              <a:rPr lang="en-US" sz="1600">
                <a:latin typeface="Open Sans Light" panose="020B0306030504020204" pitchFamily="34" charset="0"/>
                <a:ea typeface="Open Sans Light" panose="020B0306030504020204" pitchFamily="34" charset="0"/>
                <a:cs typeface="Open Sans Light" panose="020B0306030504020204" pitchFamily="34" charset="0"/>
              </a:rPr>
              <a:t> </a:t>
            </a:r>
            <a:r>
              <a:rPr lang="en-US" sz="1600" err="1">
                <a:latin typeface="Open Sans Light" panose="020B0306030504020204" pitchFamily="34" charset="0"/>
                <a:ea typeface="Open Sans Light" panose="020B0306030504020204" pitchFamily="34" charset="0"/>
                <a:cs typeface="Open Sans Light" panose="020B0306030504020204" pitchFamily="34" charset="0"/>
              </a:rPr>
              <a:t>metus</a:t>
            </a:r>
            <a:r>
              <a:rPr lang="en-US" sz="1600">
                <a:latin typeface="Open Sans Light" panose="020B0306030504020204" pitchFamily="34" charset="0"/>
                <a:ea typeface="Open Sans Light" panose="020B0306030504020204" pitchFamily="34" charset="0"/>
                <a:cs typeface="Open Sans Light" panose="020B0306030504020204" pitchFamily="34" charset="0"/>
              </a:rPr>
              <a:t> a ante </a:t>
            </a:r>
            <a:r>
              <a:rPr lang="en-US" sz="1600" err="1">
                <a:latin typeface="Open Sans Light" panose="020B0306030504020204" pitchFamily="34" charset="0"/>
                <a:ea typeface="Open Sans Light" panose="020B0306030504020204" pitchFamily="34" charset="0"/>
                <a:cs typeface="Open Sans Light" panose="020B0306030504020204" pitchFamily="34" charset="0"/>
              </a:rPr>
              <a:t>posuere</a:t>
            </a:r>
            <a:r>
              <a:rPr lang="en-US" sz="1600">
                <a:latin typeface="Open Sans Light" panose="020B0306030504020204" pitchFamily="34" charset="0"/>
                <a:ea typeface="Open Sans Light" panose="020B0306030504020204" pitchFamily="34" charset="0"/>
                <a:cs typeface="Open Sans Light" panose="020B0306030504020204" pitchFamily="34" charset="0"/>
              </a:rPr>
              <a:t> </a:t>
            </a:r>
            <a:r>
              <a:rPr lang="en-US" sz="1600" err="1">
                <a:latin typeface="Open Sans Light" panose="020B0306030504020204" pitchFamily="34" charset="0"/>
                <a:ea typeface="Open Sans Light" panose="020B0306030504020204" pitchFamily="34" charset="0"/>
                <a:cs typeface="Open Sans Light" panose="020B0306030504020204" pitchFamily="34" charset="0"/>
              </a:rPr>
              <a:t>sollicitudin</a:t>
            </a:r>
            <a:r>
              <a:rPr lang="en-US" sz="1600">
                <a:latin typeface="Open Sans Light" panose="020B0306030504020204" pitchFamily="34" charset="0"/>
                <a:ea typeface="Open Sans Light" panose="020B0306030504020204" pitchFamily="34" charset="0"/>
                <a:cs typeface="Open Sans Light" panose="020B0306030504020204" pitchFamily="34" charset="0"/>
              </a:rPr>
              <a:t>. </a:t>
            </a:r>
            <a:r>
              <a:rPr lang="en-US" sz="1600" err="1">
                <a:latin typeface="Open Sans Light" panose="020B0306030504020204" pitchFamily="34" charset="0"/>
                <a:ea typeface="Open Sans Light" panose="020B0306030504020204" pitchFamily="34" charset="0"/>
                <a:cs typeface="Open Sans Light" panose="020B0306030504020204" pitchFamily="34" charset="0"/>
              </a:rPr>
              <a:t>Quisque</a:t>
            </a:r>
            <a:r>
              <a:rPr lang="en-US" sz="1600">
                <a:latin typeface="Open Sans Light" panose="020B0306030504020204" pitchFamily="34" charset="0"/>
                <a:ea typeface="Open Sans Light" panose="020B0306030504020204" pitchFamily="34" charset="0"/>
                <a:cs typeface="Open Sans Light" panose="020B0306030504020204" pitchFamily="34" charset="0"/>
              </a:rPr>
              <a:t> </a:t>
            </a:r>
            <a:r>
              <a:rPr lang="en-US" sz="1600" err="1">
                <a:latin typeface="Open Sans Light" panose="020B0306030504020204" pitchFamily="34" charset="0"/>
                <a:ea typeface="Open Sans Light" panose="020B0306030504020204" pitchFamily="34" charset="0"/>
                <a:cs typeface="Open Sans Light" panose="020B0306030504020204" pitchFamily="34" charset="0"/>
              </a:rPr>
              <a:t>mattis</a:t>
            </a:r>
            <a:r>
              <a:rPr lang="en-US" sz="1600">
                <a:latin typeface="Open Sans Light" panose="020B0306030504020204" pitchFamily="34" charset="0"/>
                <a:ea typeface="Open Sans Light" panose="020B0306030504020204" pitchFamily="34" charset="0"/>
                <a:cs typeface="Open Sans Light" panose="020B0306030504020204" pitchFamily="34" charset="0"/>
              </a:rPr>
              <a:t>, </a:t>
            </a:r>
            <a:r>
              <a:rPr lang="en-US" sz="1600" err="1">
                <a:latin typeface="Open Sans Light" panose="020B0306030504020204" pitchFamily="34" charset="0"/>
                <a:ea typeface="Open Sans Light" panose="020B0306030504020204" pitchFamily="34" charset="0"/>
                <a:cs typeface="Open Sans Light" panose="020B0306030504020204" pitchFamily="34" charset="0"/>
              </a:rPr>
              <a:t>risus</a:t>
            </a:r>
            <a:r>
              <a:rPr lang="en-US" sz="1600">
                <a:latin typeface="Open Sans Light" panose="020B0306030504020204" pitchFamily="34" charset="0"/>
                <a:ea typeface="Open Sans Light" panose="020B0306030504020204" pitchFamily="34" charset="0"/>
                <a:cs typeface="Open Sans Light" panose="020B0306030504020204" pitchFamily="34" charset="0"/>
              </a:rPr>
              <a:t> vel </a:t>
            </a:r>
            <a:r>
              <a:rPr lang="en-US" sz="1600" err="1">
                <a:latin typeface="Open Sans Light" panose="020B0306030504020204" pitchFamily="34" charset="0"/>
                <a:ea typeface="Open Sans Light" panose="020B0306030504020204" pitchFamily="34" charset="0"/>
                <a:cs typeface="Open Sans Light" panose="020B0306030504020204" pitchFamily="34" charset="0"/>
              </a:rPr>
              <a:t>blandit</a:t>
            </a:r>
            <a:r>
              <a:rPr lang="en-US" sz="1600">
                <a:latin typeface="Open Sans Light" panose="020B0306030504020204" pitchFamily="34" charset="0"/>
                <a:ea typeface="Open Sans Light" panose="020B0306030504020204" pitchFamily="34" charset="0"/>
                <a:cs typeface="Open Sans Light" panose="020B0306030504020204" pitchFamily="34" charset="0"/>
              </a:rPr>
              <a:t> </a:t>
            </a:r>
            <a:r>
              <a:rPr lang="en-US" sz="1600" err="1">
                <a:latin typeface="Open Sans Light" panose="020B0306030504020204" pitchFamily="34" charset="0"/>
                <a:ea typeface="Open Sans Light" panose="020B0306030504020204" pitchFamily="34" charset="0"/>
                <a:cs typeface="Open Sans Light" panose="020B0306030504020204" pitchFamily="34" charset="0"/>
              </a:rPr>
              <a:t>ornare</a:t>
            </a:r>
            <a:r>
              <a:rPr lang="en-US" sz="1600">
                <a:latin typeface="Open Sans Light" panose="020B0306030504020204" pitchFamily="34" charset="0"/>
                <a:ea typeface="Open Sans Light" panose="020B0306030504020204" pitchFamily="34" charset="0"/>
                <a:cs typeface="Open Sans Light" panose="020B0306030504020204" pitchFamily="34" charset="0"/>
              </a:rPr>
              <a:t>, </a:t>
            </a:r>
            <a:r>
              <a:rPr lang="en-US" sz="1600" err="1">
                <a:latin typeface="Open Sans Light" panose="020B0306030504020204" pitchFamily="34" charset="0"/>
                <a:ea typeface="Open Sans Light" panose="020B0306030504020204" pitchFamily="34" charset="0"/>
                <a:cs typeface="Open Sans Light" panose="020B0306030504020204" pitchFamily="34" charset="0"/>
              </a:rPr>
              <a:t>turpis</a:t>
            </a:r>
            <a:r>
              <a:rPr lang="en-US" sz="1600">
                <a:latin typeface="Open Sans Light" panose="020B0306030504020204" pitchFamily="34" charset="0"/>
                <a:ea typeface="Open Sans Light" panose="020B0306030504020204" pitchFamily="34" charset="0"/>
                <a:cs typeface="Open Sans Light" panose="020B0306030504020204" pitchFamily="34" charset="0"/>
              </a:rPr>
              <a:t> dolor </a:t>
            </a:r>
            <a:r>
              <a:rPr lang="en-US" sz="1600" err="1">
                <a:latin typeface="Open Sans Light" panose="020B0306030504020204" pitchFamily="34" charset="0"/>
                <a:ea typeface="Open Sans Light" panose="020B0306030504020204" pitchFamily="34" charset="0"/>
                <a:cs typeface="Open Sans Light" panose="020B0306030504020204" pitchFamily="34" charset="0"/>
              </a:rPr>
              <a:t>rutrum</a:t>
            </a:r>
            <a:r>
              <a:rPr lang="en-US" sz="1600">
                <a:latin typeface="Open Sans Light" panose="020B0306030504020204" pitchFamily="34" charset="0"/>
                <a:ea typeface="Open Sans Light" panose="020B0306030504020204" pitchFamily="34" charset="0"/>
                <a:cs typeface="Open Sans Light" panose="020B0306030504020204" pitchFamily="34" charset="0"/>
              </a:rPr>
              <a:t> </a:t>
            </a:r>
            <a:r>
              <a:rPr lang="en-US" sz="1600" err="1">
                <a:latin typeface="Open Sans Light" panose="020B0306030504020204" pitchFamily="34" charset="0"/>
                <a:ea typeface="Open Sans Light" panose="020B0306030504020204" pitchFamily="34" charset="0"/>
                <a:cs typeface="Open Sans Light" panose="020B0306030504020204" pitchFamily="34" charset="0"/>
              </a:rPr>
              <a:t>quam</a:t>
            </a:r>
            <a:r>
              <a:rPr lang="en-US" sz="1600">
                <a:latin typeface="Open Sans Light" panose="020B0306030504020204" pitchFamily="34" charset="0"/>
                <a:ea typeface="Open Sans Light" panose="020B0306030504020204" pitchFamily="34" charset="0"/>
                <a:cs typeface="Open Sans Light" panose="020B0306030504020204" pitchFamily="34" charset="0"/>
              </a:rPr>
              <a:t>, vitae vestibulum </a:t>
            </a:r>
            <a:r>
              <a:rPr lang="en-US" sz="1600" err="1">
                <a:latin typeface="Open Sans Light" panose="020B0306030504020204" pitchFamily="34" charset="0"/>
                <a:ea typeface="Open Sans Light" panose="020B0306030504020204" pitchFamily="34" charset="0"/>
                <a:cs typeface="Open Sans Light" panose="020B0306030504020204" pitchFamily="34" charset="0"/>
              </a:rPr>
              <a:t>turpis</a:t>
            </a:r>
            <a:r>
              <a:rPr lang="en-US" sz="1600">
                <a:latin typeface="Open Sans Light" panose="020B0306030504020204" pitchFamily="34" charset="0"/>
                <a:ea typeface="Open Sans Light" panose="020B0306030504020204" pitchFamily="34" charset="0"/>
                <a:cs typeface="Open Sans Light" panose="020B0306030504020204" pitchFamily="34" charset="0"/>
              </a:rPr>
              <a:t> </a:t>
            </a:r>
            <a:r>
              <a:rPr lang="en-US" sz="1600" err="1">
                <a:latin typeface="Open Sans Light" panose="020B0306030504020204" pitchFamily="34" charset="0"/>
                <a:ea typeface="Open Sans Light" panose="020B0306030504020204" pitchFamily="34" charset="0"/>
                <a:cs typeface="Open Sans Light" panose="020B0306030504020204" pitchFamily="34" charset="0"/>
              </a:rPr>
              <a:t>odio</a:t>
            </a:r>
            <a:r>
              <a:rPr lang="en-US" sz="1600">
                <a:latin typeface="Open Sans Light" panose="020B0306030504020204" pitchFamily="34" charset="0"/>
                <a:ea typeface="Open Sans Light" panose="020B0306030504020204" pitchFamily="34" charset="0"/>
                <a:cs typeface="Open Sans Light" panose="020B0306030504020204" pitchFamily="34" charset="0"/>
              </a:rPr>
              <a:t> at.</a:t>
            </a:r>
          </a:p>
        </p:txBody>
      </p:sp>
      <p:pic>
        <p:nvPicPr>
          <p:cNvPr id="15" name="Picture 14" descr="A person wearing glasses&#10;&#10;Description automatically generated with low confidence">
            <a:extLst>
              <a:ext uri="{FF2B5EF4-FFF2-40B4-BE49-F238E27FC236}">
                <a16:creationId xmlns:a16="http://schemas.microsoft.com/office/drawing/2014/main" id="{C01BFD79-9372-DD45-B646-AA7D691C7285}"/>
              </a:ext>
            </a:extLst>
          </p:cNvPr>
          <p:cNvPicPr>
            <a:picLocks noChangeAspect="1"/>
          </p:cNvPicPr>
          <p:nvPr userDrawn="1"/>
        </p:nvPicPr>
        <p:blipFill>
          <a:blip r:embed="rId3"/>
          <a:stretch>
            <a:fillRect/>
          </a:stretch>
        </p:blipFill>
        <p:spPr>
          <a:xfrm>
            <a:off x="7256397" y="1092728"/>
            <a:ext cx="4359664" cy="5449580"/>
          </a:xfrm>
          <a:prstGeom prst="rect">
            <a:avLst/>
          </a:prstGeom>
        </p:spPr>
      </p:pic>
    </p:spTree>
    <p:extLst>
      <p:ext uri="{BB962C8B-B14F-4D97-AF65-F5344CB8AC3E}">
        <p14:creationId xmlns:p14="http://schemas.microsoft.com/office/powerpoint/2010/main" val="2235491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8" name="Oval 17">
            <a:extLst>
              <a:ext uri="{FF2B5EF4-FFF2-40B4-BE49-F238E27FC236}">
                <a16:creationId xmlns:a16="http://schemas.microsoft.com/office/drawing/2014/main" id="{BC01EA82-2D32-838B-4E87-DFF6EF25E47C}"/>
              </a:ext>
            </a:extLst>
          </p:cNvPr>
          <p:cNvSpPr/>
          <p:nvPr userDrawn="1"/>
        </p:nvSpPr>
        <p:spPr>
          <a:xfrm>
            <a:off x="4116362" y="1096898"/>
            <a:ext cx="5181599" cy="5168212"/>
          </a:xfrm>
          <a:prstGeom prst="ellipse">
            <a:avLst/>
          </a:prstGeom>
          <a:solidFill>
            <a:srgbClr val="FFC6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cxnSp>
        <p:nvCxnSpPr>
          <p:cNvPr id="19" name="Straight Connector 18">
            <a:extLst>
              <a:ext uri="{FF2B5EF4-FFF2-40B4-BE49-F238E27FC236}">
                <a16:creationId xmlns:a16="http://schemas.microsoft.com/office/drawing/2014/main" id="{003FFD3D-7AEA-CBCC-9ECD-310E90C70407}"/>
              </a:ext>
            </a:extLst>
          </p:cNvPr>
          <p:cNvCxnSpPr>
            <a:cxnSpLocks/>
          </p:cNvCxnSpPr>
          <p:nvPr userDrawn="1"/>
        </p:nvCxnSpPr>
        <p:spPr>
          <a:xfrm>
            <a:off x="575938" y="815546"/>
            <a:ext cx="1104012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8C79DECD-04A8-C8F6-A591-9C16B4D4EB20}"/>
              </a:ext>
            </a:extLst>
          </p:cNvPr>
          <p:cNvPicPr>
            <a:picLocks noChangeAspect="1"/>
          </p:cNvPicPr>
          <p:nvPr userDrawn="1"/>
        </p:nvPicPr>
        <p:blipFill>
          <a:blip r:embed="rId2"/>
          <a:stretch>
            <a:fillRect/>
          </a:stretch>
        </p:blipFill>
        <p:spPr>
          <a:xfrm>
            <a:off x="575938" y="258075"/>
            <a:ext cx="1349586" cy="461232"/>
          </a:xfrm>
          <a:prstGeom prst="rect">
            <a:avLst/>
          </a:prstGeom>
        </p:spPr>
      </p:pic>
      <p:sp>
        <p:nvSpPr>
          <p:cNvPr id="21" name="Subtitle 2">
            <a:extLst>
              <a:ext uri="{FF2B5EF4-FFF2-40B4-BE49-F238E27FC236}">
                <a16:creationId xmlns:a16="http://schemas.microsoft.com/office/drawing/2014/main" id="{A980A76F-4360-CF4B-05D0-C2952B170289}"/>
              </a:ext>
            </a:extLst>
          </p:cNvPr>
          <p:cNvSpPr txBox="1">
            <a:spLocks/>
          </p:cNvSpPr>
          <p:nvPr userDrawn="1"/>
        </p:nvSpPr>
        <p:spPr>
          <a:xfrm>
            <a:off x="9872339" y="348754"/>
            <a:ext cx="1668020" cy="31995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a:latin typeface="Open Sans Light" panose="020B0306030504020204" pitchFamily="34" charset="0"/>
                <a:ea typeface="Open Sans Light" panose="020B0306030504020204" pitchFamily="34" charset="0"/>
                <a:cs typeface="Open Sans Light" panose="020B0306030504020204" pitchFamily="34" charset="0"/>
              </a:rPr>
              <a:t>DATE</a:t>
            </a:r>
          </a:p>
        </p:txBody>
      </p:sp>
      <p:sp>
        <p:nvSpPr>
          <p:cNvPr id="22" name="Content Placeholder 2">
            <a:extLst>
              <a:ext uri="{FF2B5EF4-FFF2-40B4-BE49-F238E27FC236}">
                <a16:creationId xmlns:a16="http://schemas.microsoft.com/office/drawing/2014/main" id="{5C0972F2-3D3C-E1FE-D6A0-049F4AB8AB54}"/>
              </a:ext>
            </a:extLst>
          </p:cNvPr>
          <p:cNvSpPr>
            <a:spLocks noGrp="1"/>
          </p:cNvSpPr>
          <p:nvPr>
            <p:ph sz="half" idx="4294967295"/>
          </p:nvPr>
        </p:nvSpPr>
        <p:spPr>
          <a:xfrm>
            <a:off x="838200" y="2427891"/>
            <a:ext cx="2272862" cy="3749071"/>
          </a:xfrm>
          <a:prstGeom prst="rect">
            <a:avLst/>
          </a:prstGeom>
        </p:spPr>
        <p:txBody>
          <a:bodyPr>
            <a:noAutofit/>
          </a:bodyPr>
          <a:lstStyle/>
          <a:p>
            <a:pPr marL="457200" lvl="0" indent="-457200">
              <a:lnSpc>
                <a:spcPct val="100000"/>
              </a:lnSpc>
              <a:buFont typeface="+mj-lt"/>
              <a:buAutoNum type="arabicPeriod"/>
            </a:pPr>
            <a:r>
              <a:rPr lang="en-US" sz="2000">
                <a:latin typeface="Open Sans Light" panose="020B0306030504020204" pitchFamily="34" charset="0"/>
              </a:rPr>
              <a:t>Click to edit Master text styles</a:t>
            </a:r>
          </a:p>
          <a:p>
            <a:pPr marL="457200" lvl="1" indent="-457200">
              <a:lnSpc>
                <a:spcPct val="100000"/>
              </a:lnSpc>
              <a:buFont typeface="+mj-lt"/>
              <a:buAutoNum type="arabicPeriod"/>
            </a:pPr>
            <a:r>
              <a:rPr lang="en-US" sz="2000">
                <a:latin typeface="Open Sans Light" panose="020B0306030504020204" pitchFamily="34" charset="0"/>
              </a:rPr>
              <a:t>Second level</a:t>
            </a:r>
          </a:p>
          <a:p>
            <a:pPr marL="457200" lvl="2" indent="-457200">
              <a:lnSpc>
                <a:spcPct val="100000"/>
              </a:lnSpc>
              <a:buFont typeface="+mj-lt"/>
              <a:buAutoNum type="arabicPeriod"/>
            </a:pPr>
            <a:r>
              <a:rPr lang="en-US" sz="2000">
                <a:latin typeface="Open Sans Light" panose="020B0306030504020204" pitchFamily="34" charset="0"/>
              </a:rPr>
              <a:t>Third level</a:t>
            </a:r>
          </a:p>
          <a:p>
            <a:pPr marL="457200" lvl="3" indent="-457200">
              <a:lnSpc>
                <a:spcPct val="100000"/>
              </a:lnSpc>
              <a:buFont typeface="+mj-lt"/>
              <a:buAutoNum type="arabicPeriod"/>
            </a:pPr>
            <a:r>
              <a:rPr lang="en-US" sz="2000">
                <a:latin typeface="Open Sans Light" panose="020B0306030504020204" pitchFamily="34" charset="0"/>
              </a:rPr>
              <a:t>Fourth level</a:t>
            </a:r>
          </a:p>
          <a:p>
            <a:pPr marL="457200" lvl="4" indent="-457200">
              <a:lnSpc>
                <a:spcPct val="100000"/>
              </a:lnSpc>
              <a:buFont typeface="+mj-lt"/>
              <a:buAutoNum type="arabicPeriod"/>
            </a:pPr>
            <a:r>
              <a:rPr lang="en-US" sz="2000">
                <a:latin typeface="Open Sans Light" panose="020B0306030504020204" pitchFamily="34" charset="0"/>
              </a:rPr>
              <a:t>Fifth level</a:t>
            </a:r>
            <a:endParaRPr lang="en-US" sz="200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3" name="Content Placeholder 2">
            <a:extLst>
              <a:ext uri="{FF2B5EF4-FFF2-40B4-BE49-F238E27FC236}">
                <a16:creationId xmlns:a16="http://schemas.microsoft.com/office/drawing/2014/main" id="{7C249603-66B3-8045-E059-F9FD3F1FA9A4}"/>
              </a:ext>
            </a:extLst>
          </p:cNvPr>
          <p:cNvSpPr txBox="1">
            <a:spLocks/>
          </p:cNvSpPr>
          <p:nvPr userDrawn="1"/>
        </p:nvSpPr>
        <p:spPr>
          <a:xfrm>
            <a:off x="838200" y="1309817"/>
            <a:ext cx="5181600" cy="111807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0" b="1">
                <a:latin typeface="Kaneda Gothic" pitchFamily="82" charset="77"/>
              </a:rPr>
              <a:t>Contents</a:t>
            </a:r>
          </a:p>
        </p:txBody>
      </p:sp>
      <p:sp>
        <p:nvSpPr>
          <p:cNvPr id="24" name="Rectangle 23">
            <a:extLst>
              <a:ext uri="{FF2B5EF4-FFF2-40B4-BE49-F238E27FC236}">
                <a16:creationId xmlns:a16="http://schemas.microsoft.com/office/drawing/2014/main" id="{87604FC4-8276-B1C5-5904-6FDF4A996467}"/>
              </a:ext>
            </a:extLst>
          </p:cNvPr>
          <p:cNvSpPr/>
          <p:nvPr userDrawn="1"/>
        </p:nvSpPr>
        <p:spPr>
          <a:xfrm>
            <a:off x="6172202" y="1032941"/>
            <a:ext cx="309556" cy="52455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descr="A picture containing person, wall, person, standing&#10;&#10;Description automatically generated">
            <a:extLst>
              <a:ext uri="{FF2B5EF4-FFF2-40B4-BE49-F238E27FC236}">
                <a16:creationId xmlns:a16="http://schemas.microsoft.com/office/drawing/2014/main" id="{876DFB5C-DD7E-AF1B-759C-B54B5E54D9A4}"/>
              </a:ext>
            </a:extLst>
          </p:cNvPr>
          <p:cNvPicPr>
            <a:picLocks noChangeAspect="1"/>
          </p:cNvPicPr>
          <p:nvPr userDrawn="1"/>
        </p:nvPicPr>
        <p:blipFill>
          <a:blip r:embed="rId3"/>
          <a:stretch>
            <a:fillRect/>
          </a:stretch>
        </p:blipFill>
        <p:spPr>
          <a:xfrm>
            <a:off x="6481757" y="1083510"/>
            <a:ext cx="5181597" cy="5181597"/>
          </a:xfrm>
          <a:prstGeom prst="rect">
            <a:avLst/>
          </a:prstGeom>
        </p:spPr>
      </p:pic>
    </p:spTree>
    <p:extLst>
      <p:ext uri="{BB962C8B-B14F-4D97-AF65-F5344CB8AC3E}">
        <p14:creationId xmlns:p14="http://schemas.microsoft.com/office/powerpoint/2010/main" val="1287505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2DD17A-B360-2CC3-9207-1620E80CEE20}"/>
              </a:ext>
            </a:extLst>
          </p:cNvPr>
          <p:cNvSpPr/>
          <p:nvPr userDrawn="1"/>
        </p:nvSpPr>
        <p:spPr>
          <a:xfrm>
            <a:off x="575937" y="4540469"/>
            <a:ext cx="5520063" cy="483476"/>
          </a:xfrm>
          <a:prstGeom prst="rect">
            <a:avLst/>
          </a:prstGeom>
          <a:solidFill>
            <a:srgbClr val="FFC6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BF2FDA75-D1D0-47B4-7C9E-4F46DCF26D9B}"/>
              </a:ext>
            </a:extLst>
          </p:cNvPr>
          <p:cNvCxnSpPr>
            <a:cxnSpLocks/>
          </p:cNvCxnSpPr>
          <p:nvPr userDrawn="1"/>
        </p:nvCxnSpPr>
        <p:spPr>
          <a:xfrm>
            <a:off x="575938" y="815546"/>
            <a:ext cx="1104012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A58E687D-7D25-B1C6-5D66-BA332DFC9906}"/>
              </a:ext>
            </a:extLst>
          </p:cNvPr>
          <p:cNvPicPr>
            <a:picLocks noChangeAspect="1"/>
          </p:cNvPicPr>
          <p:nvPr userDrawn="1"/>
        </p:nvPicPr>
        <p:blipFill>
          <a:blip r:embed="rId2"/>
          <a:stretch>
            <a:fillRect/>
          </a:stretch>
        </p:blipFill>
        <p:spPr>
          <a:xfrm>
            <a:off x="575938" y="258075"/>
            <a:ext cx="1349586" cy="461232"/>
          </a:xfrm>
          <a:prstGeom prst="rect">
            <a:avLst/>
          </a:prstGeom>
        </p:spPr>
      </p:pic>
      <p:sp>
        <p:nvSpPr>
          <p:cNvPr id="8" name="Subtitle 2">
            <a:extLst>
              <a:ext uri="{FF2B5EF4-FFF2-40B4-BE49-F238E27FC236}">
                <a16:creationId xmlns:a16="http://schemas.microsoft.com/office/drawing/2014/main" id="{346810B4-0E94-1EC7-2FB7-D724E48C49CE}"/>
              </a:ext>
            </a:extLst>
          </p:cNvPr>
          <p:cNvSpPr txBox="1">
            <a:spLocks/>
          </p:cNvSpPr>
          <p:nvPr userDrawn="1"/>
        </p:nvSpPr>
        <p:spPr>
          <a:xfrm>
            <a:off x="9872339" y="348754"/>
            <a:ext cx="1668020" cy="31995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a:latin typeface="Open Sans Light" panose="020B0306030504020204" pitchFamily="34" charset="0"/>
                <a:ea typeface="Open Sans Light" panose="020B0306030504020204" pitchFamily="34" charset="0"/>
                <a:cs typeface="Open Sans Light" panose="020B0306030504020204" pitchFamily="34" charset="0"/>
              </a:rPr>
              <a:t>DATE</a:t>
            </a:r>
          </a:p>
        </p:txBody>
      </p:sp>
      <p:sp>
        <p:nvSpPr>
          <p:cNvPr id="9" name="Title 1">
            <a:extLst>
              <a:ext uri="{FF2B5EF4-FFF2-40B4-BE49-F238E27FC236}">
                <a16:creationId xmlns:a16="http://schemas.microsoft.com/office/drawing/2014/main" id="{36FA1E55-E4C3-AFF4-67E5-71D0FC5802D5}"/>
              </a:ext>
            </a:extLst>
          </p:cNvPr>
          <p:cNvSpPr txBox="1">
            <a:spLocks/>
          </p:cNvSpPr>
          <p:nvPr userDrawn="1"/>
        </p:nvSpPr>
        <p:spPr>
          <a:xfrm>
            <a:off x="5421207" y="1985014"/>
            <a:ext cx="4572000" cy="692994"/>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latin typeface="Kaneda Gothic" pitchFamily="82" charset="77"/>
              </a:rPr>
              <a:t>Introduction</a:t>
            </a:r>
          </a:p>
        </p:txBody>
      </p:sp>
      <p:sp>
        <p:nvSpPr>
          <p:cNvPr id="10" name="Subtitle 2">
            <a:extLst>
              <a:ext uri="{FF2B5EF4-FFF2-40B4-BE49-F238E27FC236}">
                <a16:creationId xmlns:a16="http://schemas.microsoft.com/office/drawing/2014/main" id="{AC605747-5B89-8779-F37C-8FA635677904}"/>
              </a:ext>
            </a:extLst>
          </p:cNvPr>
          <p:cNvSpPr txBox="1">
            <a:spLocks/>
          </p:cNvSpPr>
          <p:nvPr userDrawn="1"/>
        </p:nvSpPr>
        <p:spPr>
          <a:xfrm>
            <a:off x="5421207" y="2726681"/>
            <a:ext cx="5444360" cy="207654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600">
                <a:latin typeface="Open Sans Light" panose="020B0306030504020204" pitchFamily="34" charset="0"/>
                <a:ea typeface="Open Sans Light" panose="020B0306030504020204" pitchFamily="34" charset="0"/>
                <a:cs typeface="Open Sans Light" panose="020B0306030504020204" pitchFamily="34" charset="0"/>
              </a:rPr>
              <a:t>Lorem ipsum dolor sit </a:t>
            </a:r>
            <a:r>
              <a:rPr lang="en-US" sz="1600" err="1">
                <a:latin typeface="Open Sans Light" panose="020B0306030504020204" pitchFamily="34" charset="0"/>
                <a:ea typeface="Open Sans Light" panose="020B0306030504020204" pitchFamily="34" charset="0"/>
                <a:cs typeface="Open Sans Light" panose="020B0306030504020204" pitchFamily="34" charset="0"/>
              </a:rPr>
              <a:t>amet</a:t>
            </a:r>
            <a:r>
              <a:rPr lang="en-US" sz="1600">
                <a:latin typeface="Open Sans Light" panose="020B0306030504020204" pitchFamily="34" charset="0"/>
                <a:ea typeface="Open Sans Light" panose="020B0306030504020204" pitchFamily="34" charset="0"/>
                <a:cs typeface="Open Sans Light" panose="020B0306030504020204" pitchFamily="34" charset="0"/>
              </a:rPr>
              <a:t>, </a:t>
            </a:r>
            <a:r>
              <a:rPr lang="en-US" sz="1600" err="1">
                <a:latin typeface="Open Sans Light" panose="020B0306030504020204" pitchFamily="34" charset="0"/>
                <a:ea typeface="Open Sans Light" panose="020B0306030504020204" pitchFamily="34" charset="0"/>
                <a:cs typeface="Open Sans Light" panose="020B0306030504020204" pitchFamily="34" charset="0"/>
              </a:rPr>
              <a:t>consectetur</a:t>
            </a:r>
            <a:r>
              <a:rPr lang="en-US" sz="1600">
                <a:latin typeface="Open Sans Light" panose="020B0306030504020204" pitchFamily="34" charset="0"/>
                <a:ea typeface="Open Sans Light" panose="020B0306030504020204" pitchFamily="34" charset="0"/>
                <a:cs typeface="Open Sans Light" panose="020B0306030504020204" pitchFamily="34" charset="0"/>
              </a:rPr>
              <a:t> </a:t>
            </a:r>
            <a:r>
              <a:rPr lang="en-US" sz="1600" err="1">
                <a:latin typeface="Open Sans Light" panose="020B0306030504020204" pitchFamily="34" charset="0"/>
                <a:ea typeface="Open Sans Light" panose="020B0306030504020204" pitchFamily="34" charset="0"/>
                <a:cs typeface="Open Sans Light" panose="020B0306030504020204" pitchFamily="34" charset="0"/>
              </a:rPr>
              <a:t>adipiscing</a:t>
            </a:r>
            <a:r>
              <a:rPr lang="en-US" sz="1600">
                <a:latin typeface="Open Sans Light" panose="020B0306030504020204" pitchFamily="34" charset="0"/>
                <a:ea typeface="Open Sans Light" panose="020B0306030504020204" pitchFamily="34" charset="0"/>
                <a:cs typeface="Open Sans Light" panose="020B0306030504020204" pitchFamily="34" charset="0"/>
              </a:rPr>
              <a:t> </a:t>
            </a:r>
            <a:r>
              <a:rPr lang="en-US" sz="1600" err="1">
                <a:latin typeface="Open Sans Light" panose="020B0306030504020204" pitchFamily="34" charset="0"/>
                <a:ea typeface="Open Sans Light" panose="020B0306030504020204" pitchFamily="34" charset="0"/>
                <a:cs typeface="Open Sans Light" panose="020B0306030504020204" pitchFamily="34" charset="0"/>
              </a:rPr>
              <a:t>elit</a:t>
            </a:r>
            <a:r>
              <a:rPr lang="en-US" sz="1600">
                <a:latin typeface="Open Sans Light" panose="020B0306030504020204" pitchFamily="34" charset="0"/>
                <a:ea typeface="Open Sans Light" panose="020B0306030504020204" pitchFamily="34" charset="0"/>
                <a:cs typeface="Open Sans Light" panose="020B0306030504020204" pitchFamily="34" charset="0"/>
              </a:rPr>
              <a:t>. </a:t>
            </a:r>
            <a:r>
              <a:rPr lang="en-US" sz="1600" err="1">
                <a:latin typeface="Open Sans Light" panose="020B0306030504020204" pitchFamily="34" charset="0"/>
                <a:ea typeface="Open Sans Light" panose="020B0306030504020204" pitchFamily="34" charset="0"/>
                <a:cs typeface="Open Sans Light" panose="020B0306030504020204" pitchFamily="34" charset="0"/>
              </a:rPr>
              <a:t>Suspendisse</a:t>
            </a:r>
            <a:r>
              <a:rPr lang="en-US" sz="1600">
                <a:latin typeface="Open Sans Light" panose="020B0306030504020204" pitchFamily="34" charset="0"/>
                <a:ea typeface="Open Sans Light" panose="020B0306030504020204" pitchFamily="34" charset="0"/>
                <a:cs typeface="Open Sans Light" panose="020B0306030504020204" pitchFamily="34" charset="0"/>
              </a:rPr>
              <a:t> </a:t>
            </a:r>
            <a:r>
              <a:rPr lang="en-US" sz="1600" err="1">
                <a:latin typeface="Open Sans Light" panose="020B0306030504020204" pitchFamily="34" charset="0"/>
                <a:ea typeface="Open Sans Light" panose="020B0306030504020204" pitchFamily="34" charset="0"/>
                <a:cs typeface="Open Sans Light" panose="020B0306030504020204" pitchFamily="34" charset="0"/>
              </a:rPr>
              <a:t>enim</a:t>
            </a:r>
            <a:r>
              <a:rPr lang="en-US" sz="1600">
                <a:latin typeface="Open Sans Light" panose="020B0306030504020204" pitchFamily="34" charset="0"/>
                <a:ea typeface="Open Sans Light" panose="020B0306030504020204" pitchFamily="34" charset="0"/>
                <a:cs typeface="Open Sans Light" panose="020B0306030504020204" pitchFamily="34" charset="0"/>
              </a:rPr>
              <a:t> ipsum, </a:t>
            </a:r>
            <a:r>
              <a:rPr lang="en-US" sz="1600" err="1">
                <a:latin typeface="Open Sans Light" panose="020B0306030504020204" pitchFamily="34" charset="0"/>
                <a:ea typeface="Open Sans Light" panose="020B0306030504020204" pitchFamily="34" charset="0"/>
                <a:cs typeface="Open Sans Light" panose="020B0306030504020204" pitchFamily="34" charset="0"/>
              </a:rPr>
              <a:t>vehicula</a:t>
            </a:r>
            <a:r>
              <a:rPr lang="en-US" sz="1600">
                <a:latin typeface="Open Sans Light" panose="020B0306030504020204" pitchFamily="34" charset="0"/>
                <a:ea typeface="Open Sans Light" panose="020B0306030504020204" pitchFamily="34" charset="0"/>
                <a:cs typeface="Open Sans Light" panose="020B0306030504020204" pitchFamily="34" charset="0"/>
              </a:rPr>
              <a:t> </a:t>
            </a:r>
            <a:r>
              <a:rPr lang="en-US" sz="1600" err="1">
                <a:latin typeface="Open Sans Light" panose="020B0306030504020204" pitchFamily="34" charset="0"/>
                <a:ea typeface="Open Sans Light" panose="020B0306030504020204" pitchFamily="34" charset="0"/>
                <a:cs typeface="Open Sans Light" panose="020B0306030504020204" pitchFamily="34" charset="0"/>
              </a:rPr>
              <a:t>ut</a:t>
            </a:r>
            <a:r>
              <a:rPr lang="en-US" sz="1600">
                <a:latin typeface="Open Sans Light" panose="020B0306030504020204" pitchFamily="34" charset="0"/>
                <a:ea typeface="Open Sans Light" panose="020B0306030504020204" pitchFamily="34" charset="0"/>
                <a:cs typeface="Open Sans Light" panose="020B0306030504020204" pitchFamily="34" charset="0"/>
              </a:rPr>
              <a:t> </a:t>
            </a:r>
            <a:r>
              <a:rPr lang="en-US" sz="1600" err="1">
                <a:latin typeface="Open Sans Light" panose="020B0306030504020204" pitchFamily="34" charset="0"/>
                <a:ea typeface="Open Sans Light" panose="020B0306030504020204" pitchFamily="34" charset="0"/>
                <a:cs typeface="Open Sans Light" panose="020B0306030504020204" pitchFamily="34" charset="0"/>
              </a:rPr>
              <a:t>mattis</a:t>
            </a:r>
            <a:r>
              <a:rPr lang="en-US" sz="1600">
                <a:latin typeface="Open Sans Light" panose="020B0306030504020204" pitchFamily="34" charset="0"/>
                <a:ea typeface="Open Sans Light" panose="020B0306030504020204" pitchFamily="34" charset="0"/>
                <a:cs typeface="Open Sans Light" panose="020B0306030504020204" pitchFamily="34" charset="0"/>
              </a:rPr>
              <a:t> a, gravida in </a:t>
            </a:r>
            <a:r>
              <a:rPr lang="en-US" sz="1600" err="1">
                <a:latin typeface="Open Sans Light" panose="020B0306030504020204" pitchFamily="34" charset="0"/>
                <a:ea typeface="Open Sans Light" panose="020B0306030504020204" pitchFamily="34" charset="0"/>
                <a:cs typeface="Open Sans Light" panose="020B0306030504020204" pitchFamily="34" charset="0"/>
              </a:rPr>
              <a:t>odio</a:t>
            </a:r>
            <a:r>
              <a:rPr lang="en-US" sz="1600">
                <a:latin typeface="Open Sans Light" panose="020B0306030504020204" pitchFamily="34" charset="0"/>
                <a:ea typeface="Open Sans Light" panose="020B0306030504020204" pitchFamily="34" charset="0"/>
                <a:cs typeface="Open Sans Light" panose="020B0306030504020204" pitchFamily="34" charset="0"/>
              </a:rPr>
              <a:t>. Ut </a:t>
            </a:r>
            <a:r>
              <a:rPr lang="en-US" sz="1600" err="1">
                <a:latin typeface="Open Sans Light" panose="020B0306030504020204" pitchFamily="34" charset="0"/>
                <a:ea typeface="Open Sans Light" panose="020B0306030504020204" pitchFamily="34" charset="0"/>
                <a:cs typeface="Open Sans Light" panose="020B0306030504020204" pitchFamily="34" charset="0"/>
              </a:rPr>
              <a:t>vehicula</a:t>
            </a:r>
            <a:r>
              <a:rPr lang="en-US" sz="1600">
                <a:latin typeface="Open Sans Light" panose="020B0306030504020204" pitchFamily="34" charset="0"/>
                <a:ea typeface="Open Sans Light" panose="020B0306030504020204" pitchFamily="34" charset="0"/>
                <a:cs typeface="Open Sans Light" panose="020B0306030504020204" pitchFamily="34" charset="0"/>
              </a:rPr>
              <a:t> </a:t>
            </a:r>
            <a:r>
              <a:rPr lang="en-US" sz="1600" err="1">
                <a:latin typeface="Open Sans Light" panose="020B0306030504020204" pitchFamily="34" charset="0"/>
                <a:ea typeface="Open Sans Light" panose="020B0306030504020204" pitchFamily="34" charset="0"/>
                <a:cs typeface="Open Sans Light" panose="020B0306030504020204" pitchFamily="34" charset="0"/>
              </a:rPr>
              <a:t>metus</a:t>
            </a:r>
            <a:r>
              <a:rPr lang="en-US" sz="1600">
                <a:latin typeface="Open Sans Light" panose="020B0306030504020204" pitchFamily="34" charset="0"/>
                <a:ea typeface="Open Sans Light" panose="020B0306030504020204" pitchFamily="34" charset="0"/>
                <a:cs typeface="Open Sans Light" panose="020B0306030504020204" pitchFamily="34" charset="0"/>
              </a:rPr>
              <a:t> a ante </a:t>
            </a:r>
            <a:r>
              <a:rPr lang="en-US" sz="1600" err="1">
                <a:latin typeface="Open Sans Light" panose="020B0306030504020204" pitchFamily="34" charset="0"/>
                <a:ea typeface="Open Sans Light" panose="020B0306030504020204" pitchFamily="34" charset="0"/>
                <a:cs typeface="Open Sans Light" panose="020B0306030504020204" pitchFamily="34" charset="0"/>
              </a:rPr>
              <a:t>posuere</a:t>
            </a:r>
            <a:r>
              <a:rPr lang="en-US" sz="1600">
                <a:latin typeface="Open Sans Light" panose="020B0306030504020204" pitchFamily="34" charset="0"/>
                <a:ea typeface="Open Sans Light" panose="020B0306030504020204" pitchFamily="34" charset="0"/>
                <a:cs typeface="Open Sans Light" panose="020B0306030504020204" pitchFamily="34" charset="0"/>
              </a:rPr>
              <a:t> </a:t>
            </a:r>
            <a:r>
              <a:rPr lang="en-US" sz="1600" err="1">
                <a:latin typeface="Open Sans Light" panose="020B0306030504020204" pitchFamily="34" charset="0"/>
                <a:ea typeface="Open Sans Light" panose="020B0306030504020204" pitchFamily="34" charset="0"/>
                <a:cs typeface="Open Sans Light" panose="020B0306030504020204" pitchFamily="34" charset="0"/>
              </a:rPr>
              <a:t>sollicitudin</a:t>
            </a:r>
            <a:r>
              <a:rPr lang="en-US" sz="1600">
                <a:latin typeface="Open Sans Light" panose="020B0306030504020204" pitchFamily="34" charset="0"/>
                <a:ea typeface="Open Sans Light" panose="020B0306030504020204" pitchFamily="34" charset="0"/>
                <a:cs typeface="Open Sans Light" panose="020B0306030504020204" pitchFamily="34" charset="0"/>
              </a:rPr>
              <a:t>. </a:t>
            </a:r>
            <a:r>
              <a:rPr lang="en-US" sz="1600" err="1">
                <a:latin typeface="Open Sans Light" panose="020B0306030504020204" pitchFamily="34" charset="0"/>
                <a:ea typeface="Open Sans Light" panose="020B0306030504020204" pitchFamily="34" charset="0"/>
                <a:cs typeface="Open Sans Light" panose="020B0306030504020204" pitchFamily="34" charset="0"/>
              </a:rPr>
              <a:t>Quisque</a:t>
            </a:r>
            <a:r>
              <a:rPr lang="en-US" sz="1600">
                <a:latin typeface="Open Sans Light" panose="020B0306030504020204" pitchFamily="34" charset="0"/>
                <a:ea typeface="Open Sans Light" panose="020B0306030504020204" pitchFamily="34" charset="0"/>
                <a:cs typeface="Open Sans Light" panose="020B0306030504020204" pitchFamily="34" charset="0"/>
              </a:rPr>
              <a:t> </a:t>
            </a:r>
            <a:r>
              <a:rPr lang="en-US" sz="1600" err="1">
                <a:latin typeface="Open Sans Light" panose="020B0306030504020204" pitchFamily="34" charset="0"/>
                <a:ea typeface="Open Sans Light" panose="020B0306030504020204" pitchFamily="34" charset="0"/>
                <a:cs typeface="Open Sans Light" panose="020B0306030504020204" pitchFamily="34" charset="0"/>
              </a:rPr>
              <a:t>mattis</a:t>
            </a:r>
            <a:r>
              <a:rPr lang="en-US" sz="1600">
                <a:latin typeface="Open Sans Light" panose="020B0306030504020204" pitchFamily="34" charset="0"/>
                <a:ea typeface="Open Sans Light" panose="020B0306030504020204" pitchFamily="34" charset="0"/>
                <a:cs typeface="Open Sans Light" panose="020B0306030504020204" pitchFamily="34" charset="0"/>
              </a:rPr>
              <a:t>, </a:t>
            </a:r>
            <a:r>
              <a:rPr lang="en-US" sz="1600" err="1">
                <a:latin typeface="Open Sans Light" panose="020B0306030504020204" pitchFamily="34" charset="0"/>
                <a:ea typeface="Open Sans Light" panose="020B0306030504020204" pitchFamily="34" charset="0"/>
                <a:cs typeface="Open Sans Light" panose="020B0306030504020204" pitchFamily="34" charset="0"/>
              </a:rPr>
              <a:t>risus</a:t>
            </a:r>
            <a:r>
              <a:rPr lang="en-US" sz="1600">
                <a:latin typeface="Open Sans Light" panose="020B0306030504020204" pitchFamily="34" charset="0"/>
                <a:ea typeface="Open Sans Light" panose="020B0306030504020204" pitchFamily="34" charset="0"/>
                <a:cs typeface="Open Sans Light" panose="020B0306030504020204" pitchFamily="34" charset="0"/>
              </a:rPr>
              <a:t> vel </a:t>
            </a:r>
            <a:r>
              <a:rPr lang="en-US" sz="1600" err="1">
                <a:latin typeface="Open Sans Light" panose="020B0306030504020204" pitchFamily="34" charset="0"/>
                <a:ea typeface="Open Sans Light" panose="020B0306030504020204" pitchFamily="34" charset="0"/>
                <a:cs typeface="Open Sans Light" panose="020B0306030504020204" pitchFamily="34" charset="0"/>
              </a:rPr>
              <a:t>blandit</a:t>
            </a:r>
            <a:r>
              <a:rPr lang="en-US" sz="1600">
                <a:latin typeface="Open Sans Light" panose="020B0306030504020204" pitchFamily="34" charset="0"/>
                <a:ea typeface="Open Sans Light" panose="020B0306030504020204" pitchFamily="34" charset="0"/>
                <a:cs typeface="Open Sans Light" panose="020B0306030504020204" pitchFamily="34" charset="0"/>
              </a:rPr>
              <a:t> </a:t>
            </a:r>
            <a:r>
              <a:rPr lang="en-US" sz="1600" err="1">
                <a:latin typeface="Open Sans Light" panose="020B0306030504020204" pitchFamily="34" charset="0"/>
                <a:ea typeface="Open Sans Light" panose="020B0306030504020204" pitchFamily="34" charset="0"/>
                <a:cs typeface="Open Sans Light" panose="020B0306030504020204" pitchFamily="34" charset="0"/>
              </a:rPr>
              <a:t>ornare</a:t>
            </a:r>
            <a:r>
              <a:rPr lang="en-US" sz="1600">
                <a:latin typeface="Open Sans Light" panose="020B0306030504020204" pitchFamily="34" charset="0"/>
                <a:ea typeface="Open Sans Light" panose="020B0306030504020204" pitchFamily="34" charset="0"/>
                <a:cs typeface="Open Sans Light" panose="020B0306030504020204" pitchFamily="34" charset="0"/>
              </a:rPr>
              <a:t>, </a:t>
            </a:r>
            <a:r>
              <a:rPr lang="en-US" sz="1600" err="1">
                <a:latin typeface="Open Sans Light" panose="020B0306030504020204" pitchFamily="34" charset="0"/>
                <a:ea typeface="Open Sans Light" panose="020B0306030504020204" pitchFamily="34" charset="0"/>
                <a:cs typeface="Open Sans Light" panose="020B0306030504020204" pitchFamily="34" charset="0"/>
              </a:rPr>
              <a:t>turpis</a:t>
            </a:r>
            <a:r>
              <a:rPr lang="en-US" sz="1600">
                <a:latin typeface="Open Sans Light" panose="020B0306030504020204" pitchFamily="34" charset="0"/>
                <a:ea typeface="Open Sans Light" panose="020B0306030504020204" pitchFamily="34" charset="0"/>
                <a:cs typeface="Open Sans Light" panose="020B0306030504020204" pitchFamily="34" charset="0"/>
              </a:rPr>
              <a:t> dolor </a:t>
            </a:r>
            <a:r>
              <a:rPr lang="en-US" sz="1600" err="1">
                <a:latin typeface="Open Sans Light" panose="020B0306030504020204" pitchFamily="34" charset="0"/>
                <a:ea typeface="Open Sans Light" panose="020B0306030504020204" pitchFamily="34" charset="0"/>
                <a:cs typeface="Open Sans Light" panose="020B0306030504020204" pitchFamily="34" charset="0"/>
              </a:rPr>
              <a:t>rutrum</a:t>
            </a:r>
            <a:r>
              <a:rPr lang="en-US" sz="1600">
                <a:latin typeface="Open Sans Light" panose="020B0306030504020204" pitchFamily="34" charset="0"/>
                <a:ea typeface="Open Sans Light" panose="020B0306030504020204" pitchFamily="34" charset="0"/>
                <a:cs typeface="Open Sans Light" panose="020B0306030504020204" pitchFamily="34" charset="0"/>
              </a:rPr>
              <a:t> </a:t>
            </a:r>
            <a:r>
              <a:rPr lang="en-US" sz="1600" err="1">
                <a:latin typeface="Open Sans Light" panose="020B0306030504020204" pitchFamily="34" charset="0"/>
                <a:ea typeface="Open Sans Light" panose="020B0306030504020204" pitchFamily="34" charset="0"/>
                <a:cs typeface="Open Sans Light" panose="020B0306030504020204" pitchFamily="34" charset="0"/>
              </a:rPr>
              <a:t>quam</a:t>
            </a:r>
            <a:r>
              <a:rPr lang="en-US" sz="1600">
                <a:latin typeface="Open Sans Light" panose="020B0306030504020204" pitchFamily="34" charset="0"/>
                <a:ea typeface="Open Sans Light" panose="020B0306030504020204" pitchFamily="34" charset="0"/>
                <a:cs typeface="Open Sans Light" panose="020B0306030504020204" pitchFamily="34" charset="0"/>
              </a:rPr>
              <a:t>, vitae vestibulum </a:t>
            </a:r>
            <a:r>
              <a:rPr lang="en-US" sz="1600" err="1">
                <a:latin typeface="Open Sans Light" panose="020B0306030504020204" pitchFamily="34" charset="0"/>
                <a:ea typeface="Open Sans Light" panose="020B0306030504020204" pitchFamily="34" charset="0"/>
                <a:cs typeface="Open Sans Light" panose="020B0306030504020204" pitchFamily="34" charset="0"/>
              </a:rPr>
              <a:t>turpis</a:t>
            </a:r>
            <a:r>
              <a:rPr lang="en-US" sz="1600">
                <a:latin typeface="Open Sans Light" panose="020B0306030504020204" pitchFamily="34" charset="0"/>
                <a:ea typeface="Open Sans Light" panose="020B0306030504020204" pitchFamily="34" charset="0"/>
                <a:cs typeface="Open Sans Light" panose="020B0306030504020204" pitchFamily="34" charset="0"/>
              </a:rPr>
              <a:t> </a:t>
            </a:r>
            <a:r>
              <a:rPr lang="en-US" sz="1600" err="1">
                <a:latin typeface="Open Sans Light" panose="020B0306030504020204" pitchFamily="34" charset="0"/>
                <a:ea typeface="Open Sans Light" panose="020B0306030504020204" pitchFamily="34" charset="0"/>
                <a:cs typeface="Open Sans Light" panose="020B0306030504020204" pitchFamily="34" charset="0"/>
              </a:rPr>
              <a:t>odio</a:t>
            </a:r>
            <a:r>
              <a:rPr lang="en-US" sz="1600">
                <a:latin typeface="Open Sans Light" panose="020B0306030504020204" pitchFamily="34" charset="0"/>
                <a:ea typeface="Open Sans Light" panose="020B0306030504020204" pitchFamily="34" charset="0"/>
                <a:cs typeface="Open Sans Light" panose="020B0306030504020204" pitchFamily="34" charset="0"/>
              </a:rPr>
              <a:t> at.</a:t>
            </a:r>
          </a:p>
        </p:txBody>
      </p:sp>
      <p:cxnSp>
        <p:nvCxnSpPr>
          <p:cNvPr id="11" name="Straight Connector 10">
            <a:extLst>
              <a:ext uri="{FF2B5EF4-FFF2-40B4-BE49-F238E27FC236}">
                <a16:creationId xmlns:a16="http://schemas.microsoft.com/office/drawing/2014/main" id="{DB6C2BCA-DB85-2EBB-2CEC-3D34F16D1C17}"/>
              </a:ext>
            </a:extLst>
          </p:cNvPr>
          <p:cNvCxnSpPr>
            <a:cxnSpLocks/>
          </p:cNvCxnSpPr>
          <p:nvPr userDrawn="1"/>
        </p:nvCxnSpPr>
        <p:spPr>
          <a:xfrm>
            <a:off x="5421207" y="4094773"/>
            <a:ext cx="55200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Subtitle 2">
            <a:extLst>
              <a:ext uri="{FF2B5EF4-FFF2-40B4-BE49-F238E27FC236}">
                <a16:creationId xmlns:a16="http://schemas.microsoft.com/office/drawing/2014/main" id="{E8D74367-1B58-F857-4E89-1435532D43FB}"/>
              </a:ext>
            </a:extLst>
          </p:cNvPr>
          <p:cNvSpPr txBox="1">
            <a:spLocks/>
          </p:cNvSpPr>
          <p:nvPr userDrawn="1"/>
        </p:nvSpPr>
        <p:spPr>
          <a:xfrm>
            <a:off x="7315205" y="4324253"/>
            <a:ext cx="4225154" cy="207654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600" b="1">
                <a:latin typeface="Open Sans" panose="020B0606030504020204" pitchFamily="34" charset="0"/>
                <a:ea typeface="Open Sans" panose="020B0606030504020204" pitchFamily="34" charset="0"/>
                <a:cs typeface="Open Sans" panose="020B0606030504020204" pitchFamily="34" charset="0"/>
              </a:rPr>
              <a:t>Lorem ipsum dolor sit </a:t>
            </a:r>
            <a:r>
              <a:rPr lang="en-US" sz="1600" b="1" err="1">
                <a:latin typeface="Open Sans" panose="020B0606030504020204" pitchFamily="34" charset="0"/>
                <a:ea typeface="Open Sans" panose="020B0606030504020204" pitchFamily="34" charset="0"/>
                <a:cs typeface="Open Sans" panose="020B0606030504020204" pitchFamily="34" charset="0"/>
              </a:rPr>
              <a:t>amet</a:t>
            </a:r>
            <a:r>
              <a:rPr lang="en-US" sz="1600" b="1">
                <a:latin typeface="Open Sans" panose="020B0606030504020204" pitchFamily="34" charset="0"/>
                <a:ea typeface="Open Sans" panose="020B0606030504020204" pitchFamily="34" charset="0"/>
                <a:cs typeface="Open Sans" panose="020B0606030504020204" pitchFamily="34" charset="0"/>
              </a:rPr>
              <a:t>, </a:t>
            </a:r>
            <a:r>
              <a:rPr lang="en-US" sz="1600" b="1" err="1">
                <a:latin typeface="Open Sans" panose="020B0606030504020204" pitchFamily="34" charset="0"/>
                <a:ea typeface="Open Sans" panose="020B0606030504020204" pitchFamily="34" charset="0"/>
                <a:cs typeface="Open Sans" panose="020B0606030504020204" pitchFamily="34" charset="0"/>
              </a:rPr>
              <a:t>consectetur</a:t>
            </a:r>
            <a:r>
              <a:rPr lang="en-US" sz="1600" b="1">
                <a:latin typeface="Open Sans" panose="020B0606030504020204" pitchFamily="34" charset="0"/>
                <a:ea typeface="Open Sans" panose="020B0606030504020204" pitchFamily="34" charset="0"/>
                <a:cs typeface="Open Sans" panose="020B0606030504020204" pitchFamily="34" charset="0"/>
              </a:rPr>
              <a:t> </a:t>
            </a:r>
            <a:r>
              <a:rPr lang="en-US" sz="1600" b="1" err="1">
                <a:latin typeface="Open Sans" panose="020B0606030504020204" pitchFamily="34" charset="0"/>
                <a:ea typeface="Open Sans" panose="020B0606030504020204" pitchFamily="34" charset="0"/>
                <a:cs typeface="Open Sans" panose="020B0606030504020204" pitchFamily="34" charset="0"/>
              </a:rPr>
              <a:t>adipiscing</a:t>
            </a:r>
            <a:r>
              <a:rPr lang="en-US" sz="1600" b="1">
                <a:latin typeface="Open Sans" panose="020B0606030504020204" pitchFamily="34" charset="0"/>
                <a:ea typeface="Open Sans" panose="020B0606030504020204" pitchFamily="34" charset="0"/>
                <a:cs typeface="Open Sans" panose="020B0606030504020204" pitchFamily="34" charset="0"/>
              </a:rPr>
              <a:t> </a:t>
            </a:r>
            <a:r>
              <a:rPr lang="en-US" sz="1600" b="1" err="1">
                <a:latin typeface="Open Sans" panose="020B0606030504020204" pitchFamily="34" charset="0"/>
                <a:ea typeface="Open Sans" panose="020B0606030504020204" pitchFamily="34" charset="0"/>
                <a:cs typeface="Open Sans" panose="020B0606030504020204" pitchFamily="34" charset="0"/>
              </a:rPr>
              <a:t>elit</a:t>
            </a:r>
            <a:r>
              <a:rPr lang="en-US" sz="1600" b="1">
                <a:latin typeface="Open Sans" panose="020B0606030504020204" pitchFamily="34" charset="0"/>
                <a:ea typeface="Open Sans" panose="020B0606030504020204" pitchFamily="34" charset="0"/>
                <a:cs typeface="Open Sans" panose="020B0606030504020204" pitchFamily="34" charset="0"/>
              </a:rPr>
              <a:t>. </a:t>
            </a:r>
            <a:r>
              <a:rPr lang="en-US" sz="1600" b="1" err="1">
                <a:latin typeface="Open Sans" panose="020B0606030504020204" pitchFamily="34" charset="0"/>
                <a:ea typeface="Open Sans" panose="020B0606030504020204" pitchFamily="34" charset="0"/>
                <a:cs typeface="Open Sans" panose="020B0606030504020204" pitchFamily="34" charset="0"/>
              </a:rPr>
              <a:t>Suspendisse</a:t>
            </a:r>
            <a:r>
              <a:rPr lang="en-US" sz="1600" b="1">
                <a:latin typeface="Open Sans" panose="020B0606030504020204" pitchFamily="34" charset="0"/>
                <a:ea typeface="Open Sans" panose="020B0606030504020204" pitchFamily="34" charset="0"/>
                <a:cs typeface="Open Sans" panose="020B0606030504020204" pitchFamily="34" charset="0"/>
              </a:rPr>
              <a:t> </a:t>
            </a:r>
            <a:r>
              <a:rPr lang="en-US" sz="1600" b="1" err="1">
                <a:latin typeface="Open Sans" panose="020B0606030504020204" pitchFamily="34" charset="0"/>
                <a:ea typeface="Open Sans" panose="020B0606030504020204" pitchFamily="34" charset="0"/>
                <a:cs typeface="Open Sans" panose="020B0606030504020204" pitchFamily="34" charset="0"/>
              </a:rPr>
              <a:t>enim</a:t>
            </a:r>
            <a:r>
              <a:rPr lang="en-US" sz="1600" b="1">
                <a:latin typeface="Open Sans" panose="020B0606030504020204" pitchFamily="34" charset="0"/>
                <a:ea typeface="Open Sans" panose="020B0606030504020204" pitchFamily="34" charset="0"/>
                <a:cs typeface="Open Sans" panose="020B0606030504020204" pitchFamily="34" charset="0"/>
              </a:rPr>
              <a:t> ipsum, </a:t>
            </a:r>
            <a:r>
              <a:rPr lang="en-US" sz="1600" b="1" err="1">
                <a:latin typeface="Open Sans" panose="020B0606030504020204" pitchFamily="34" charset="0"/>
                <a:ea typeface="Open Sans" panose="020B0606030504020204" pitchFamily="34" charset="0"/>
                <a:cs typeface="Open Sans" panose="020B0606030504020204" pitchFamily="34" charset="0"/>
              </a:rPr>
              <a:t>vehicula</a:t>
            </a:r>
            <a:r>
              <a:rPr lang="en-US" sz="1600" b="1">
                <a:latin typeface="Open Sans" panose="020B0606030504020204" pitchFamily="34" charset="0"/>
                <a:ea typeface="Open Sans" panose="020B0606030504020204" pitchFamily="34" charset="0"/>
                <a:cs typeface="Open Sans" panose="020B0606030504020204" pitchFamily="34" charset="0"/>
              </a:rPr>
              <a:t> </a:t>
            </a:r>
            <a:r>
              <a:rPr lang="en-US" sz="1600" b="1" err="1">
                <a:latin typeface="Open Sans" panose="020B0606030504020204" pitchFamily="34" charset="0"/>
                <a:ea typeface="Open Sans" panose="020B0606030504020204" pitchFamily="34" charset="0"/>
                <a:cs typeface="Open Sans" panose="020B0606030504020204" pitchFamily="34" charset="0"/>
              </a:rPr>
              <a:t>ut</a:t>
            </a:r>
            <a:r>
              <a:rPr lang="en-US" sz="1600" b="1">
                <a:latin typeface="Open Sans" panose="020B0606030504020204" pitchFamily="34" charset="0"/>
                <a:ea typeface="Open Sans" panose="020B0606030504020204" pitchFamily="34" charset="0"/>
                <a:cs typeface="Open Sans" panose="020B0606030504020204" pitchFamily="34" charset="0"/>
              </a:rPr>
              <a:t> </a:t>
            </a:r>
            <a:r>
              <a:rPr lang="en-US" sz="1600" b="1" err="1">
                <a:latin typeface="Open Sans" panose="020B0606030504020204" pitchFamily="34" charset="0"/>
                <a:ea typeface="Open Sans" panose="020B0606030504020204" pitchFamily="34" charset="0"/>
                <a:cs typeface="Open Sans" panose="020B0606030504020204" pitchFamily="34" charset="0"/>
              </a:rPr>
              <a:t>mattis</a:t>
            </a:r>
            <a:r>
              <a:rPr lang="en-US" sz="1600" b="1">
                <a:latin typeface="Open Sans" panose="020B0606030504020204" pitchFamily="34" charset="0"/>
                <a:ea typeface="Open Sans" panose="020B0606030504020204" pitchFamily="34" charset="0"/>
                <a:cs typeface="Open Sans" panose="020B0606030504020204" pitchFamily="34" charset="0"/>
              </a:rPr>
              <a:t> a, gravida in </a:t>
            </a:r>
            <a:r>
              <a:rPr lang="en-US" sz="1600" b="1" err="1">
                <a:latin typeface="Open Sans" panose="020B0606030504020204" pitchFamily="34" charset="0"/>
                <a:ea typeface="Open Sans" panose="020B0606030504020204" pitchFamily="34" charset="0"/>
                <a:cs typeface="Open Sans" panose="020B0606030504020204" pitchFamily="34" charset="0"/>
              </a:rPr>
              <a:t>odio</a:t>
            </a:r>
            <a:r>
              <a:rPr lang="en-US" sz="1600" b="1">
                <a:latin typeface="Open Sans" panose="020B0606030504020204" pitchFamily="34" charset="0"/>
                <a:ea typeface="Open Sans" panose="020B0606030504020204" pitchFamily="34" charset="0"/>
                <a:cs typeface="Open Sans" panose="020B0606030504020204" pitchFamily="34" charset="0"/>
              </a:rPr>
              <a:t>. Ut </a:t>
            </a:r>
            <a:r>
              <a:rPr lang="en-US" sz="1600" b="1" err="1">
                <a:latin typeface="Open Sans" panose="020B0606030504020204" pitchFamily="34" charset="0"/>
                <a:ea typeface="Open Sans" panose="020B0606030504020204" pitchFamily="34" charset="0"/>
                <a:cs typeface="Open Sans" panose="020B0606030504020204" pitchFamily="34" charset="0"/>
              </a:rPr>
              <a:t>vehicula</a:t>
            </a:r>
            <a:r>
              <a:rPr lang="en-US" sz="1600" b="1">
                <a:latin typeface="Open Sans" panose="020B0606030504020204" pitchFamily="34" charset="0"/>
                <a:ea typeface="Open Sans" panose="020B0606030504020204" pitchFamily="34" charset="0"/>
                <a:cs typeface="Open Sans" panose="020B0606030504020204" pitchFamily="34" charset="0"/>
              </a:rPr>
              <a:t> </a:t>
            </a:r>
            <a:r>
              <a:rPr lang="en-US" sz="1600" b="1" err="1">
                <a:latin typeface="Open Sans" panose="020B0606030504020204" pitchFamily="34" charset="0"/>
                <a:ea typeface="Open Sans" panose="020B0606030504020204" pitchFamily="34" charset="0"/>
                <a:cs typeface="Open Sans" panose="020B0606030504020204" pitchFamily="34" charset="0"/>
              </a:rPr>
              <a:t>metus</a:t>
            </a:r>
            <a:r>
              <a:rPr lang="en-US" sz="1600" b="1">
                <a:latin typeface="Open Sans" panose="020B0606030504020204" pitchFamily="34" charset="0"/>
                <a:ea typeface="Open Sans" panose="020B0606030504020204" pitchFamily="34" charset="0"/>
                <a:cs typeface="Open Sans" panose="020B0606030504020204" pitchFamily="34" charset="0"/>
              </a:rPr>
              <a:t> a ante </a:t>
            </a:r>
            <a:r>
              <a:rPr lang="en-US" sz="1600" b="1" err="1">
                <a:latin typeface="Open Sans" panose="020B0606030504020204" pitchFamily="34" charset="0"/>
                <a:ea typeface="Open Sans" panose="020B0606030504020204" pitchFamily="34" charset="0"/>
                <a:cs typeface="Open Sans" panose="020B0606030504020204" pitchFamily="34" charset="0"/>
              </a:rPr>
              <a:t>posuere</a:t>
            </a:r>
            <a:r>
              <a:rPr lang="en-US" sz="1600" b="1">
                <a:latin typeface="Open Sans" panose="020B0606030504020204" pitchFamily="34" charset="0"/>
                <a:ea typeface="Open Sans" panose="020B0606030504020204" pitchFamily="34" charset="0"/>
                <a:cs typeface="Open Sans" panose="020B0606030504020204" pitchFamily="34" charset="0"/>
              </a:rPr>
              <a:t> </a:t>
            </a:r>
            <a:r>
              <a:rPr lang="en-US" sz="1600" b="1" err="1">
                <a:latin typeface="Open Sans" panose="020B0606030504020204" pitchFamily="34" charset="0"/>
                <a:ea typeface="Open Sans" panose="020B0606030504020204" pitchFamily="34" charset="0"/>
                <a:cs typeface="Open Sans" panose="020B0606030504020204" pitchFamily="34" charset="0"/>
              </a:rPr>
              <a:t>sollicitudin</a:t>
            </a:r>
            <a:r>
              <a:rPr lang="en-US" sz="1600" b="1">
                <a:latin typeface="Open Sans" panose="020B0606030504020204" pitchFamily="34" charset="0"/>
                <a:ea typeface="Open Sans" panose="020B0606030504020204" pitchFamily="34" charset="0"/>
                <a:cs typeface="Open Sans" panose="020B0606030504020204" pitchFamily="34" charset="0"/>
              </a:rPr>
              <a:t>. Lorem ipsum dolor sit </a:t>
            </a:r>
            <a:r>
              <a:rPr lang="en-US" sz="1600" b="1" err="1">
                <a:latin typeface="Open Sans" panose="020B0606030504020204" pitchFamily="34" charset="0"/>
                <a:ea typeface="Open Sans" panose="020B0606030504020204" pitchFamily="34" charset="0"/>
                <a:cs typeface="Open Sans" panose="020B0606030504020204" pitchFamily="34" charset="0"/>
              </a:rPr>
              <a:t>amet</a:t>
            </a:r>
            <a:r>
              <a:rPr lang="en-US" sz="1600" b="1">
                <a:latin typeface="Open Sans" panose="020B0606030504020204" pitchFamily="34" charset="0"/>
                <a:ea typeface="Open Sans" panose="020B0606030504020204" pitchFamily="34" charset="0"/>
                <a:cs typeface="Open Sans" panose="020B0606030504020204" pitchFamily="34" charset="0"/>
              </a:rPr>
              <a:t>, </a:t>
            </a:r>
            <a:r>
              <a:rPr lang="en-US" sz="1600" b="1" err="1">
                <a:latin typeface="Open Sans" panose="020B0606030504020204" pitchFamily="34" charset="0"/>
                <a:ea typeface="Open Sans" panose="020B0606030504020204" pitchFamily="34" charset="0"/>
                <a:cs typeface="Open Sans" panose="020B0606030504020204" pitchFamily="34" charset="0"/>
              </a:rPr>
              <a:t>consectetur</a:t>
            </a:r>
            <a:r>
              <a:rPr lang="en-US" sz="1600" b="1">
                <a:latin typeface="Open Sans" panose="020B0606030504020204" pitchFamily="34" charset="0"/>
                <a:ea typeface="Open Sans" panose="020B0606030504020204" pitchFamily="34" charset="0"/>
                <a:cs typeface="Open Sans" panose="020B0606030504020204" pitchFamily="34" charset="0"/>
              </a:rPr>
              <a:t> </a:t>
            </a:r>
            <a:r>
              <a:rPr lang="en-US" sz="1600" b="1" err="1">
                <a:latin typeface="Open Sans" panose="020B0606030504020204" pitchFamily="34" charset="0"/>
                <a:ea typeface="Open Sans" panose="020B0606030504020204" pitchFamily="34" charset="0"/>
                <a:cs typeface="Open Sans" panose="020B0606030504020204" pitchFamily="34" charset="0"/>
              </a:rPr>
              <a:t>adipiscing</a:t>
            </a:r>
            <a:r>
              <a:rPr lang="en-US" sz="1600" b="1">
                <a:latin typeface="Open Sans" panose="020B0606030504020204" pitchFamily="34" charset="0"/>
                <a:ea typeface="Open Sans" panose="020B0606030504020204" pitchFamily="34" charset="0"/>
                <a:cs typeface="Open Sans" panose="020B0606030504020204" pitchFamily="34" charset="0"/>
              </a:rPr>
              <a:t> </a:t>
            </a:r>
            <a:r>
              <a:rPr lang="en-US" sz="1600" b="1" err="1">
                <a:latin typeface="Open Sans" panose="020B0606030504020204" pitchFamily="34" charset="0"/>
                <a:ea typeface="Open Sans" panose="020B0606030504020204" pitchFamily="34" charset="0"/>
                <a:cs typeface="Open Sans" panose="020B0606030504020204" pitchFamily="34" charset="0"/>
              </a:rPr>
              <a:t>elit</a:t>
            </a:r>
            <a:r>
              <a:rPr lang="en-US" sz="1600" b="1">
                <a:latin typeface="Open Sans" panose="020B0606030504020204" pitchFamily="34" charset="0"/>
                <a:ea typeface="Open Sans" panose="020B0606030504020204" pitchFamily="34" charset="0"/>
                <a:cs typeface="Open Sans" panose="020B0606030504020204" pitchFamily="34" charset="0"/>
              </a:rPr>
              <a:t>. </a:t>
            </a:r>
            <a:r>
              <a:rPr lang="en-US" sz="1600" b="1" err="1">
                <a:latin typeface="Open Sans" panose="020B0606030504020204" pitchFamily="34" charset="0"/>
                <a:ea typeface="Open Sans" panose="020B0606030504020204" pitchFamily="34" charset="0"/>
                <a:cs typeface="Open Sans" panose="020B0606030504020204" pitchFamily="34" charset="0"/>
              </a:rPr>
              <a:t>Suspendisse</a:t>
            </a:r>
            <a:r>
              <a:rPr lang="en-US" sz="1600" b="1">
                <a:latin typeface="Open Sans" panose="020B0606030504020204" pitchFamily="34" charset="0"/>
                <a:ea typeface="Open Sans" panose="020B0606030504020204" pitchFamily="34" charset="0"/>
                <a:cs typeface="Open Sans" panose="020B0606030504020204" pitchFamily="34" charset="0"/>
              </a:rPr>
              <a:t> </a:t>
            </a:r>
            <a:r>
              <a:rPr lang="en-US" sz="1600" b="1" err="1">
                <a:latin typeface="Open Sans" panose="020B0606030504020204" pitchFamily="34" charset="0"/>
                <a:ea typeface="Open Sans" panose="020B0606030504020204" pitchFamily="34" charset="0"/>
                <a:cs typeface="Open Sans" panose="020B0606030504020204" pitchFamily="34" charset="0"/>
              </a:rPr>
              <a:t>enim</a:t>
            </a:r>
            <a:r>
              <a:rPr lang="en-US" sz="1600" b="1">
                <a:latin typeface="Open Sans" panose="020B0606030504020204" pitchFamily="34" charset="0"/>
                <a:ea typeface="Open Sans" panose="020B0606030504020204" pitchFamily="34" charset="0"/>
                <a:cs typeface="Open Sans" panose="020B0606030504020204" pitchFamily="34" charset="0"/>
              </a:rPr>
              <a:t> ipsum, </a:t>
            </a:r>
            <a:r>
              <a:rPr lang="en-US" sz="1600" b="1" err="1">
                <a:latin typeface="Open Sans" panose="020B0606030504020204" pitchFamily="34" charset="0"/>
                <a:ea typeface="Open Sans" panose="020B0606030504020204" pitchFamily="34" charset="0"/>
                <a:cs typeface="Open Sans" panose="020B0606030504020204" pitchFamily="34" charset="0"/>
              </a:rPr>
              <a:t>vehicula</a:t>
            </a:r>
            <a:r>
              <a:rPr lang="en-US" sz="1600" b="1">
                <a:latin typeface="Open Sans" panose="020B0606030504020204" pitchFamily="34" charset="0"/>
                <a:ea typeface="Open Sans" panose="020B0606030504020204" pitchFamily="34" charset="0"/>
                <a:cs typeface="Open Sans" panose="020B0606030504020204" pitchFamily="34" charset="0"/>
              </a:rPr>
              <a:t> </a:t>
            </a:r>
            <a:r>
              <a:rPr lang="en-US" sz="1600" b="1" err="1">
                <a:latin typeface="Open Sans" panose="020B0606030504020204" pitchFamily="34" charset="0"/>
                <a:ea typeface="Open Sans" panose="020B0606030504020204" pitchFamily="34" charset="0"/>
                <a:cs typeface="Open Sans" panose="020B0606030504020204" pitchFamily="34" charset="0"/>
              </a:rPr>
              <a:t>ut</a:t>
            </a:r>
            <a:r>
              <a:rPr lang="en-US" sz="1600" b="1">
                <a:latin typeface="Open Sans" panose="020B0606030504020204" pitchFamily="34" charset="0"/>
                <a:ea typeface="Open Sans" panose="020B0606030504020204" pitchFamily="34" charset="0"/>
                <a:cs typeface="Open Sans" panose="020B0606030504020204" pitchFamily="34" charset="0"/>
              </a:rPr>
              <a:t> </a:t>
            </a:r>
            <a:r>
              <a:rPr lang="en-US" sz="1600" b="1" err="1">
                <a:latin typeface="Open Sans" panose="020B0606030504020204" pitchFamily="34" charset="0"/>
                <a:ea typeface="Open Sans" panose="020B0606030504020204" pitchFamily="34" charset="0"/>
                <a:cs typeface="Open Sans" panose="020B0606030504020204" pitchFamily="34" charset="0"/>
              </a:rPr>
              <a:t>mattis</a:t>
            </a:r>
            <a:r>
              <a:rPr lang="en-US" sz="1600" b="1">
                <a:latin typeface="Open Sans" panose="020B0606030504020204" pitchFamily="34" charset="0"/>
                <a:ea typeface="Open Sans" panose="020B0606030504020204" pitchFamily="34" charset="0"/>
                <a:cs typeface="Open Sans" panose="020B0606030504020204" pitchFamily="34" charset="0"/>
              </a:rPr>
              <a:t> a, gravida in </a:t>
            </a:r>
            <a:r>
              <a:rPr lang="en-US" sz="1600" b="1" err="1">
                <a:latin typeface="Open Sans" panose="020B0606030504020204" pitchFamily="34" charset="0"/>
                <a:ea typeface="Open Sans" panose="020B0606030504020204" pitchFamily="34" charset="0"/>
                <a:cs typeface="Open Sans" panose="020B0606030504020204" pitchFamily="34" charset="0"/>
              </a:rPr>
              <a:t>odio</a:t>
            </a:r>
            <a:r>
              <a:rPr lang="en-US" sz="1600" b="1">
                <a:latin typeface="Open Sans" panose="020B0606030504020204" pitchFamily="34" charset="0"/>
                <a:ea typeface="Open Sans" panose="020B0606030504020204" pitchFamily="34" charset="0"/>
                <a:cs typeface="Open Sans" panose="020B0606030504020204" pitchFamily="34" charset="0"/>
              </a:rPr>
              <a:t>.</a:t>
            </a:r>
          </a:p>
          <a:p>
            <a:pPr algn="l"/>
            <a:endParaRPr lang="en-US" sz="1600" b="1">
              <a:latin typeface="Open Sans" panose="020B0606030504020204" pitchFamily="34" charset="0"/>
              <a:ea typeface="Open Sans" panose="020B0606030504020204" pitchFamily="34" charset="0"/>
              <a:cs typeface="Open Sans" panose="020B0606030504020204" pitchFamily="34" charset="0"/>
            </a:endParaRPr>
          </a:p>
        </p:txBody>
      </p:sp>
      <p:cxnSp>
        <p:nvCxnSpPr>
          <p:cNvPr id="13" name="Straight Connector 12">
            <a:extLst>
              <a:ext uri="{FF2B5EF4-FFF2-40B4-BE49-F238E27FC236}">
                <a16:creationId xmlns:a16="http://schemas.microsoft.com/office/drawing/2014/main" id="{5BD9820E-3C0A-0A6D-9643-7D4903B5A5A4}"/>
              </a:ext>
            </a:extLst>
          </p:cNvPr>
          <p:cNvCxnSpPr>
            <a:cxnSpLocks/>
          </p:cNvCxnSpPr>
          <p:nvPr userDrawn="1"/>
        </p:nvCxnSpPr>
        <p:spPr>
          <a:xfrm>
            <a:off x="6957848" y="4414345"/>
            <a:ext cx="0" cy="1986455"/>
          </a:xfrm>
          <a:prstGeom prst="line">
            <a:avLst/>
          </a:prstGeom>
        </p:spPr>
        <p:style>
          <a:lnRef idx="1">
            <a:schemeClr val="dk1"/>
          </a:lnRef>
          <a:fillRef idx="0">
            <a:schemeClr val="dk1"/>
          </a:fillRef>
          <a:effectRef idx="0">
            <a:schemeClr val="dk1"/>
          </a:effectRef>
          <a:fontRef idx="minor">
            <a:schemeClr val="tx1"/>
          </a:fontRef>
        </p:style>
      </p:cxnSp>
      <p:sp>
        <p:nvSpPr>
          <p:cNvPr id="14" name="Oval 13">
            <a:extLst>
              <a:ext uri="{FF2B5EF4-FFF2-40B4-BE49-F238E27FC236}">
                <a16:creationId xmlns:a16="http://schemas.microsoft.com/office/drawing/2014/main" id="{79E0EA1E-1FAD-10F7-2F9C-509E69ED77A7}"/>
              </a:ext>
            </a:extLst>
          </p:cNvPr>
          <p:cNvSpPr/>
          <p:nvPr userDrawn="1"/>
        </p:nvSpPr>
        <p:spPr>
          <a:xfrm>
            <a:off x="10317345" y="1281124"/>
            <a:ext cx="1298716" cy="1298716"/>
          </a:xfrm>
          <a:prstGeom prst="ellipse">
            <a:avLst/>
          </a:prstGeom>
          <a:solidFill>
            <a:srgbClr val="FFC6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pic>
        <p:nvPicPr>
          <p:cNvPr id="15" name="Picture 14" descr="A person wearing glasses&#10;&#10;Description automatically generated with medium confidence">
            <a:extLst>
              <a:ext uri="{FF2B5EF4-FFF2-40B4-BE49-F238E27FC236}">
                <a16:creationId xmlns:a16="http://schemas.microsoft.com/office/drawing/2014/main" id="{9BB874B8-82BE-40D5-203D-6E369DEED049}"/>
              </a:ext>
            </a:extLst>
          </p:cNvPr>
          <p:cNvPicPr>
            <a:picLocks noChangeAspect="1"/>
          </p:cNvPicPr>
          <p:nvPr userDrawn="1"/>
        </p:nvPicPr>
        <p:blipFill>
          <a:blip r:embed="rId3"/>
          <a:stretch>
            <a:fillRect/>
          </a:stretch>
        </p:blipFill>
        <p:spPr>
          <a:xfrm>
            <a:off x="1114097" y="1281124"/>
            <a:ext cx="3949753" cy="4937192"/>
          </a:xfrm>
          <a:prstGeom prst="rect">
            <a:avLst/>
          </a:prstGeom>
        </p:spPr>
      </p:pic>
    </p:spTree>
    <p:extLst>
      <p:ext uri="{BB962C8B-B14F-4D97-AF65-F5344CB8AC3E}">
        <p14:creationId xmlns:p14="http://schemas.microsoft.com/office/powerpoint/2010/main" val="4062485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166D78C5-2903-22F6-2AC5-FFFFBF0CB436}"/>
              </a:ext>
            </a:extLst>
          </p:cNvPr>
          <p:cNvSpPr>
            <a:spLocks noGrp="1"/>
          </p:cNvSpPr>
          <p:nvPr>
            <p:ph sz="half" idx="4294967295"/>
          </p:nvPr>
        </p:nvSpPr>
        <p:spPr>
          <a:xfrm>
            <a:off x="579120" y="2427891"/>
            <a:ext cx="4785360" cy="3749071"/>
          </a:xfrm>
        </p:spPr>
        <p:txBody>
          <a:bodyPr>
            <a:normAutofit fontScale="40000" lnSpcReduction="20000"/>
          </a:bodyPr>
          <a:lstStyle/>
          <a:p>
            <a:pPr marL="0" lvl="0" indent="0">
              <a:lnSpc>
                <a:spcPct val="170000"/>
              </a:lnSpc>
              <a:buNone/>
            </a:pPr>
            <a:r>
              <a:rPr lang="en-US">
                <a:latin typeface="Open Sans Light" panose="020B0306030504020204" pitchFamily="34" charset="0"/>
              </a:rPr>
              <a:t>Click to edit Master text styles</a:t>
            </a:r>
          </a:p>
          <a:p>
            <a:pPr marL="0" lvl="1" indent="0">
              <a:lnSpc>
                <a:spcPct val="170000"/>
              </a:lnSpc>
              <a:buNone/>
            </a:pPr>
            <a:r>
              <a:rPr lang="en-US">
                <a:latin typeface="Open Sans Light" panose="020B0306030504020204" pitchFamily="34" charset="0"/>
              </a:rPr>
              <a:t>Second level</a:t>
            </a:r>
          </a:p>
        </p:txBody>
      </p:sp>
      <p:pic>
        <p:nvPicPr>
          <p:cNvPr id="6" name="Picture 5">
            <a:extLst>
              <a:ext uri="{FF2B5EF4-FFF2-40B4-BE49-F238E27FC236}">
                <a16:creationId xmlns:a16="http://schemas.microsoft.com/office/drawing/2014/main" id="{210708DC-CBC1-166C-0ED0-6C1820A0DB17}"/>
              </a:ext>
            </a:extLst>
          </p:cNvPr>
          <p:cNvPicPr>
            <a:picLocks noChangeAspect="1"/>
          </p:cNvPicPr>
          <p:nvPr userDrawn="1"/>
        </p:nvPicPr>
        <p:blipFill>
          <a:blip r:embed="rId2"/>
          <a:stretch>
            <a:fillRect/>
          </a:stretch>
        </p:blipFill>
        <p:spPr>
          <a:xfrm>
            <a:off x="575938" y="258075"/>
            <a:ext cx="1349586" cy="461232"/>
          </a:xfrm>
          <a:prstGeom prst="rect">
            <a:avLst/>
          </a:prstGeom>
        </p:spPr>
      </p:pic>
      <p:sp>
        <p:nvSpPr>
          <p:cNvPr id="7" name="Subtitle 2">
            <a:extLst>
              <a:ext uri="{FF2B5EF4-FFF2-40B4-BE49-F238E27FC236}">
                <a16:creationId xmlns:a16="http://schemas.microsoft.com/office/drawing/2014/main" id="{F775A521-72DE-24A5-4694-675AB59A2572}"/>
              </a:ext>
            </a:extLst>
          </p:cNvPr>
          <p:cNvSpPr txBox="1">
            <a:spLocks/>
          </p:cNvSpPr>
          <p:nvPr userDrawn="1"/>
        </p:nvSpPr>
        <p:spPr>
          <a:xfrm>
            <a:off x="9872339" y="348754"/>
            <a:ext cx="1668020" cy="31995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a:latin typeface="Open Sans Light" panose="020B0306030504020204" pitchFamily="34" charset="0"/>
                <a:ea typeface="Open Sans Light" panose="020B0306030504020204" pitchFamily="34" charset="0"/>
                <a:cs typeface="Open Sans Light" panose="020B0306030504020204" pitchFamily="34" charset="0"/>
              </a:rPr>
              <a:t>DATE</a:t>
            </a:r>
          </a:p>
        </p:txBody>
      </p:sp>
      <p:cxnSp>
        <p:nvCxnSpPr>
          <p:cNvPr id="8" name="Straight Connector 7">
            <a:extLst>
              <a:ext uri="{FF2B5EF4-FFF2-40B4-BE49-F238E27FC236}">
                <a16:creationId xmlns:a16="http://schemas.microsoft.com/office/drawing/2014/main" id="{77182775-4FEB-A190-B106-71BA9557EBCA}"/>
              </a:ext>
            </a:extLst>
          </p:cNvPr>
          <p:cNvCxnSpPr>
            <a:cxnSpLocks/>
          </p:cNvCxnSpPr>
          <p:nvPr userDrawn="1"/>
        </p:nvCxnSpPr>
        <p:spPr>
          <a:xfrm>
            <a:off x="575938" y="815546"/>
            <a:ext cx="1104012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96839867-107C-4A6C-430D-EC9C243D7BA4}"/>
              </a:ext>
            </a:extLst>
          </p:cNvPr>
          <p:cNvSpPr txBox="1">
            <a:spLocks/>
          </p:cNvSpPr>
          <p:nvPr userDrawn="1"/>
        </p:nvSpPr>
        <p:spPr>
          <a:xfrm>
            <a:off x="579120" y="1309817"/>
            <a:ext cx="5181600" cy="1118074"/>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0" b="1">
                <a:latin typeface="Kaneda Gothic" pitchFamily="82" charset="77"/>
              </a:rPr>
              <a:t>Column One</a:t>
            </a:r>
          </a:p>
        </p:txBody>
      </p:sp>
      <p:sp>
        <p:nvSpPr>
          <p:cNvPr id="10" name="Content Placeholder 3">
            <a:extLst>
              <a:ext uri="{FF2B5EF4-FFF2-40B4-BE49-F238E27FC236}">
                <a16:creationId xmlns:a16="http://schemas.microsoft.com/office/drawing/2014/main" id="{7C31D92E-597E-6D9A-264F-90D731BE4DF9}"/>
              </a:ext>
            </a:extLst>
          </p:cNvPr>
          <p:cNvSpPr txBox="1">
            <a:spLocks/>
          </p:cNvSpPr>
          <p:nvPr userDrawn="1"/>
        </p:nvSpPr>
        <p:spPr>
          <a:xfrm>
            <a:off x="6172200" y="1309817"/>
            <a:ext cx="5181600" cy="11180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11" name="Content Placeholder 2">
            <a:extLst>
              <a:ext uri="{FF2B5EF4-FFF2-40B4-BE49-F238E27FC236}">
                <a16:creationId xmlns:a16="http://schemas.microsoft.com/office/drawing/2014/main" id="{AD0D3340-A29E-809B-24F4-64BB3BFA9AC9}"/>
              </a:ext>
            </a:extLst>
          </p:cNvPr>
          <p:cNvSpPr txBox="1">
            <a:spLocks/>
          </p:cNvSpPr>
          <p:nvPr userDrawn="1"/>
        </p:nvSpPr>
        <p:spPr>
          <a:xfrm>
            <a:off x="6324599" y="1309817"/>
            <a:ext cx="5181600" cy="1118074"/>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0" b="1">
                <a:latin typeface="Kaneda Gothic" pitchFamily="82" charset="77"/>
              </a:rPr>
              <a:t>Column Two</a:t>
            </a:r>
          </a:p>
        </p:txBody>
      </p:sp>
      <p:cxnSp>
        <p:nvCxnSpPr>
          <p:cNvPr id="12" name="Straight Connector 11">
            <a:extLst>
              <a:ext uri="{FF2B5EF4-FFF2-40B4-BE49-F238E27FC236}">
                <a16:creationId xmlns:a16="http://schemas.microsoft.com/office/drawing/2014/main" id="{ECEF3B32-3003-D0FA-700E-D8D3C9953C9F}"/>
              </a:ext>
            </a:extLst>
          </p:cNvPr>
          <p:cNvCxnSpPr>
            <a:cxnSpLocks/>
          </p:cNvCxnSpPr>
          <p:nvPr userDrawn="1"/>
        </p:nvCxnSpPr>
        <p:spPr>
          <a:xfrm>
            <a:off x="6019800" y="1219200"/>
            <a:ext cx="0" cy="5160579"/>
          </a:xfrm>
          <a:prstGeom prst="line">
            <a:avLst/>
          </a:prstGeom>
        </p:spPr>
        <p:style>
          <a:lnRef idx="1">
            <a:schemeClr val="dk1"/>
          </a:lnRef>
          <a:fillRef idx="0">
            <a:schemeClr val="dk1"/>
          </a:fillRef>
          <a:effectRef idx="0">
            <a:schemeClr val="dk1"/>
          </a:effectRef>
          <a:fontRef idx="minor">
            <a:schemeClr val="tx1"/>
          </a:fontRef>
        </p:style>
      </p:cxnSp>
      <p:sp>
        <p:nvSpPr>
          <p:cNvPr id="13" name="Content Placeholder 2">
            <a:extLst>
              <a:ext uri="{FF2B5EF4-FFF2-40B4-BE49-F238E27FC236}">
                <a16:creationId xmlns:a16="http://schemas.microsoft.com/office/drawing/2014/main" id="{58CC2F22-0F49-BE8C-A104-0D768CA32D29}"/>
              </a:ext>
            </a:extLst>
          </p:cNvPr>
          <p:cNvSpPr txBox="1">
            <a:spLocks/>
          </p:cNvSpPr>
          <p:nvPr userDrawn="1"/>
        </p:nvSpPr>
        <p:spPr>
          <a:xfrm>
            <a:off x="6324599" y="2427891"/>
            <a:ext cx="4785360" cy="3749071"/>
          </a:xfrm>
          <a:prstGeom prst="rect">
            <a:avLst/>
          </a:prstGeom>
        </p:spPr>
        <p:txBody>
          <a:bodyPr vert="horz" lIns="91440" tIns="45720" rIns="91440" bIns="45720" rtlCol="0">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70000"/>
              </a:lnSpc>
              <a:buFont typeface="Arial" panose="020B0604020202020204" pitchFamily="34" charset="0"/>
              <a:buNone/>
            </a:pPr>
            <a:r>
              <a:rPr lang="en-US">
                <a:latin typeface="Open Sans Light" panose="020B0306030504020204" pitchFamily="34" charset="0"/>
                <a:ea typeface="Open Sans Light" panose="020B0306030504020204" pitchFamily="34" charset="0"/>
                <a:cs typeface="Open Sans Light" panose="020B0306030504020204" pitchFamily="34" charset="0"/>
              </a:rPr>
              <a:t>Lorem ipsum dolor sit </a:t>
            </a:r>
            <a:r>
              <a:rPr lang="en-US" err="1">
                <a:latin typeface="Open Sans Light" panose="020B0306030504020204" pitchFamily="34" charset="0"/>
                <a:ea typeface="Open Sans Light" panose="020B0306030504020204" pitchFamily="34" charset="0"/>
                <a:cs typeface="Open Sans Light" panose="020B0306030504020204" pitchFamily="34" charset="0"/>
              </a:rPr>
              <a:t>amet</a:t>
            </a:r>
            <a:r>
              <a:rPr lang="en-US">
                <a:latin typeface="Open Sans Light" panose="020B0306030504020204" pitchFamily="34" charset="0"/>
                <a:ea typeface="Open Sans Light" panose="020B0306030504020204" pitchFamily="34" charset="0"/>
                <a:cs typeface="Open Sans Light" panose="020B0306030504020204" pitchFamily="34" charset="0"/>
              </a:rPr>
              <a:t>, </a:t>
            </a:r>
            <a:r>
              <a:rPr lang="en-US" err="1">
                <a:latin typeface="Open Sans Light" panose="020B0306030504020204" pitchFamily="34" charset="0"/>
                <a:ea typeface="Open Sans Light" panose="020B0306030504020204" pitchFamily="34" charset="0"/>
                <a:cs typeface="Open Sans Light" panose="020B0306030504020204" pitchFamily="34" charset="0"/>
              </a:rPr>
              <a:t>consectetur</a:t>
            </a:r>
            <a:r>
              <a:rPr lang="en-US">
                <a:latin typeface="Open Sans Light" panose="020B0306030504020204" pitchFamily="34" charset="0"/>
                <a:ea typeface="Open Sans Light" panose="020B0306030504020204" pitchFamily="34" charset="0"/>
                <a:cs typeface="Open Sans Light" panose="020B0306030504020204" pitchFamily="34" charset="0"/>
              </a:rPr>
              <a:t> </a:t>
            </a:r>
            <a:r>
              <a:rPr lang="en-US" err="1">
                <a:latin typeface="Open Sans Light" panose="020B0306030504020204" pitchFamily="34" charset="0"/>
                <a:ea typeface="Open Sans Light" panose="020B0306030504020204" pitchFamily="34" charset="0"/>
                <a:cs typeface="Open Sans Light" panose="020B0306030504020204" pitchFamily="34" charset="0"/>
              </a:rPr>
              <a:t>adipiscing</a:t>
            </a:r>
            <a:r>
              <a:rPr lang="en-US">
                <a:latin typeface="Open Sans Light" panose="020B0306030504020204" pitchFamily="34" charset="0"/>
                <a:ea typeface="Open Sans Light" panose="020B0306030504020204" pitchFamily="34" charset="0"/>
                <a:cs typeface="Open Sans Light" panose="020B0306030504020204" pitchFamily="34" charset="0"/>
              </a:rPr>
              <a:t> </a:t>
            </a:r>
            <a:r>
              <a:rPr lang="en-US" err="1">
                <a:latin typeface="Open Sans Light" panose="020B0306030504020204" pitchFamily="34" charset="0"/>
                <a:ea typeface="Open Sans Light" panose="020B0306030504020204" pitchFamily="34" charset="0"/>
                <a:cs typeface="Open Sans Light" panose="020B0306030504020204" pitchFamily="34" charset="0"/>
              </a:rPr>
              <a:t>elit</a:t>
            </a:r>
            <a:r>
              <a:rPr lang="en-US">
                <a:latin typeface="Open Sans Light" panose="020B0306030504020204" pitchFamily="34" charset="0"/>
                <a:ea typeface="Open Sans Light" panose="020B0306030504020204" pitchFamily="34" charset="0"/>
                <a:cs typeface="Open Sans Light" panose="020B0306030504020204" pitchFamily="34" charset="0"/>
              </a:rPr>
              <a:t>. </a:t>
            </a:r>
            <a:r>
              <a:rPr lang="en-US" err="1">
                <a:latin typeface="Open Sans Light" panose="020B0306030504020204" pitchFamily="34" charset="0"/>
                <a:ea typeface="Open Sans Light" panose="020B0306030504020204" pitchFamily="34" charset="0"/>
                <a:cs typeface="Open Sans Light" panose="020B0306030504020204" pitchFamily="34" charset="0"/>
              </a:rPr>
              <a:t>Suspendisse</a:t>
            </a:r>
            <a:r>
              <a:rPr lang="en-US">
                <a:latin typeface="Open Sans Light" panose="020B0306030504020204" pitchFamily="34" charset="0"/>
                <a:ea typeface="Open Sans Light" panose="020B0306030504020204" pitchFamily="34" charset="0"/>
                <a:cs typeface="Open Sans Light" panose="020B0306030504020204" pitchFamily="34" charset="0"/>
              </a:rPr>
              <a:t> </a:t>
            </a:r>
            <a:r>
              <a:rPr lang="en-US" err="1">
                <a:latin typeface="Open Sans Light" panose="020B0306030504020204" pitchFamily="34" charset="0"/>
                <a:ea typeface="Open Sans Light" panose="020B0306030504020204" pitchFamily="34" charset="0"/>
                <a:cs typeface="Open Sans Light" panose="020B0306030504020204" pitchFamily="34" charset="0"/>
              </a:rPr>
              <a:t>enim</a:t>
            </a:r>
            <a:r>
              <a:rPr lang="en-US">
                <a:latin typeface="Open Sans Light" panose="020B0306030504020204" pitchFamily="34" charset="0"/>
                <a:ea typeface="Open Sans Light" panose="020B0306030504020204" pitchFamily="34" charset="0"/>
                <a:cs typeface="Open Sans Light" panose="020B0306030504020204" pitchFamily="34" charset="0"/>
              </a:rPr>
              <a:t> ipsum, </a:t>
            </a:r>
            <a:r>
              <a:rPr lang="en-US" err="1">
                <a:latin typeface="Open Sans Light" panose="020B0306030504020204" pitchFamily="34" charset="0"/>
                <a:ea typeface="Open Sans Light" panose="020B0306030504020204" pitchFamily="34" charset="0"/>
                <a:cs typeface="Open Sans Light" panose="020B0306030504020204" pitchFamily="34" charset="0"/>
              </a:rPr>
              <a:t>vehicula</a:t>
            </a:r>
            <a:r>
              <a:rPr lang="en-US">
                <a:latin typeface="Open Sans Light" panose="020B0306030504020204" pitchFamily="34" charset="0"/>
                <a:ea typeface="Open Sans Light" panose="020B0306030504020204" pitchFamily="34" charset="0"/>
                <a:cs typeface="Open Sans Light" panose="020B0306030504020204" pitchFamily="34" charset="0"/>
              </a:rPr>
              <a:t> </a:t>
            </a:r>
            <a:r>
              <a:rPr lang="en-US" err="1">
                <a:latin typeface="Open Sans Light" panose="020B0306030504020204" pitchFamily="34" charset="0"/>
                <a:ea typeface="Open Sans Light" panose="020B0306030504020204" pitchFamily="34" charset="0"/>
                <a:cs typeface="Open Sans Light" panose="020B0306030504020204" pitchFamily="34" charset="0"/>
              </a:rPr>
              <a:t>ut</a:t>
            </a:r>
            <a:r>
              <a:rPr lang="en-US">
                <a:latin typeface="Open Sans Light" panose="020B0306030504020204" pitchFamily="34" charset="0"/>
                <a:ea typeface="Open Sans Light" panose="020B0306030504020204" pitchFamily="34" charset="0"/>
                <a:cs typeface="Open Sans Light" panose="020B0306030504020204" pitchFamily="34" charset="0"/>
              </a:rPr>
              <a:t> </a:t>
            </a:r>
            <a:r>
              <a:rPr lang="en-US" err="1">
                <a:latin typeface="Open Sans Light" panose="020B0306030504020204" pitchFamily="34" charset="0"/>
                <a:ea typeface="Open Sans Light" panose="020B0306030504020204" pitchFamily="34" charset="0"/>
                <a:cs typeface="Open Sans Light" panose="020B0306030504020204" pitchFamily="34" charset="0"/>
              </a:rPr>
              <a:t>mattis</a:t>
            </a:r>
            <a:r>
              <a:rPr lang="en-US">
                <a:latin typeface="Open Sans Light" panose="020B0306030504020204" pitchFamily="34" charset="0"/>
                <a:ea typeface="Open Sans Light" panose="020B0306030504020204" pitchFamily="34" charset="0"/>
                <a:cs typeface="Open Sans Light" panose="020B0306030504020204" pitchFamily="34" charset="0"/>
              </a:rPr>
              <a:t> a, gravida in </a:t>
            </a:r>
            <a:r>
              <a:rPr lang="en-US" err="1">
                <a:latin typeface="Open Sans Light" panose="020B0306030504020204" pitchFamily="34" charset="0"/>
                <a:ea typeface="Open Sans Light" panose="020B0306030504020204" pitchFamily="34" charset="0"/>
                <a:cs typeface="Open Sans Light" panose="020B0306030504020204" pitchFamily="34" charset="0"/>
              </a:rPr>
              <a:t>odio</a:t>
            </a:r>
            <a:r>
              <a:rPr lang="en-US">
                <a:latin typeface="Open Sans Light" panose="020B0306030504020204" pitchFamily="34" charset="0"/>
                <a:ea typeface="Open Sans Light" panose="020B0306030504020204" pitchFamily="34" charset="0"/>
                <a:cs typeface="Open Sans Light" panose="020B0306030504020204" pitchFamily="34" charset="0"/>
              </a:rPr>
              <a:t>. Ut </a:t>
            </a:r>
            <a:r>
              <a:rPr lang="en-US" err="1">
                <a:latin typeface="Open Sans Light" panose="020B0306030504020204" pitchFamily="34" charset="0"/>
                <a:ea typeface="Open Sans Light" panose="020B0306030504020204" pitchFamily="34" charset="0"/>
                <a:cs typeface="Open Sans Light" panose="020B0306030504020204" pitchFamily="34" charset="0"/>
              </a:rPr>
              <a:t>vehicula</a:t>
            </a:r>
            <a:r>
              <a:rPr lang="en-US">
                <a:latin typeface="Open Sans Light" panose="020B0306030504020204" pitchFamily="34" charset="0"/>
                <a:ea typeface="Open Sans Light" panose="020B0306030504020204" pitchFamily="34" charset="0"/>
                <a:cs typeface="Open Sans Light" panose="020B0306030504020204" pitchFamily="34" charset="0"/>
              </a:rPr>
              <a:t> </a:t>
            </a:r>
            <a:r>
              <a:rPr lang="en-US" err="1">
                <a:latin typeface="Open Sans Light" panose="020B0306030504020204" pitchFamily="34" charset="0"/>
                <a:ea typeface="Open Sans Light" panose="020B0306030504020204" pitchFamily="34" charset="0"/>
                <a:cs typeface="Open Sans Light" panose="020B0306030504020204" pitchFamily="34" charset="0"/>
              </a:rPr>
              <a:t>metus</a:t>
            </a:r>
            <a:r>
              <a:rPr lang="en-US">
                <a:latin typeface="Open Sans Light" panose="020B0306030504020204" pitchFamily="34" charset="0"/>
                <a:ea typeface="Open Sans Light" panose="020B0306030504020204" pitchFamily="34" charset="0"/>
                <a:cs typeface="Open Sans Light" panose="020B0306030504020204" pitchFamily="34" charset="0"/>
              </a:rPr>
              <a:t> a ante </a:t>
            </a:r>
            <a:r>
              <a:rPr lang="en-US" err="1">
                <a:latin typeface="Open Sans Light" panose="020B0306030504020204" pitchFamily="34" charset="0"/>
                <a:ea typeface="Open Sans Light" panose="020B0306030504020204" pitchFamily="34" charset="0"/>
                <a:cs typeface="Open Sans Light" panose="020B0306030504020204" pitchFamily="34" charset="0"/>
              </a:rPr>
              <a:t>posuere</a:t>
            </a:r>
            <a:r>
              <a:rPr lang="en-US">
                <a:latin typeface="Open Sans Light" panose="020B0306030504020204" pitchFamily="34" charset="0"/>
                <a:ea typeface="Open Sans Light" panose="020B0306030504020204" pitchFamily="34" charset="0"/>
                <a:cs typeface="Open Sans Light" panose="020B0306030504020204" pitchFamily="34" charset="0"/>
              </a:rPr>
              <a:t> </a:t>
            </a:r>
            <a:r>
              <a:rPr lang="en-US" err="1">
                <a:latin typeface="Open Sans Light" panose="020B0306030504020204" pitchFamily="34" charset="0"/>
                <a:ea typeface="Open Sans Light" panose="020B0306030504020204" pitchFamily="34" charset="0"/>
                <a:cs typeface="Open Sans Light" panose="020B0306030504020204" pitchFamily="34" charset="0"/>
              </a:rPr>
              <a:t>sollicitudin</a:t>
            </a:r>
            <a:r>
              <a:rPr lang="en-US">
                <a:latin typeface="Open Sans Light" panose="020B0306030504020204" pitchFamily="34" charset="0"/>
                <a:ea typeface="Open Sans Light" panose="020B0306030504020204" pitchFamily="34" charset="0"/>
                <a:cs typeface="Open Sans Light" panose="020B0306030504020204" pitchFamily="34" charset="0"/>
              </a:rPr>
              <a:t>. </a:t>
            </a:r>
            <a:r>
              <a:rPr lang="en-US" err="1">
                <a:latin typeface="Open Sans Light" panose="020B0306030504020204" pitchFamily="34" charset="0"/>
                <a:ea typeface="Open Sans Light" panose="020B0306030504020204" pitchFamily="34" charset="0"/>
                <a:cs typeface="Open Sans Light" panose="020B0306030504020204" pitchFamily="34" charset="0"/>
              </a:rPr>
              <a:t>Quisque</a:t>
            </a:r>
            <a:r>
              <a:rPr lang="en-US">
                <a:latin typeface="Open Sans Light" panose="020B0306030504020204" pitchFamily="34" charset="0"/>
                <a:ea typeface="Open Sans Light" panose="020B0306030504020204" pitchFamily="34" charset="0"/>
                <a:cs typeface="Open Sans Light" panose="020B0306030504020204" pitchFamily="34" charset="0"/>
              </a:rPr>
              <a:t> </a:t>
            </a:r>
            <a:r>
              <a:rPr lang="en-US" err="1">
                <a:latin typeface="Open Sans Light" panose="020B0306030504020204" pitchFamily="34" charset="0"/>
                <a:ea typeface="Open Sans Light" panose="020B0306030504020204" pitchFamily="34" charset="0"/>
                <a:cs typeface="Open Sans Light" panose="020B0306030504020204" pitchFamily="34" charset="0"/>
              </a:rPr>
              <a:t>mattis</a:t>
            </a:r>
            <a:r>
              <a:rPr lang="en-US">
                <a:latin typeface="Open Sans Light" panose="020B0306030504020204" pitchFamily="34" charset="0"/>
                <a:ea typeface="Open Sans Light" panose="020B0306030504020204" pitchFamily="34" charset="0"/>
                <a:cs typeface="Open Sans Light" panose="020B0306030504020204" pitchFamily="34" charset="0"/>
              </a:rPr>
              <a:t>, </a:t>
            </a:r>
            <a:r>
              <a:rPr lang="en-US" err="1">
                <a:latin typeface="Open Sans Light" panose="020B0306030504020204" pitchFamily="34" charset="0"/>
                <a:ea typeface="Open Sans Light" panose="020B0306030504020204" pitchFamily="34" charset="0"/>
                <a:cs typeface="Open Sans Light" panose="020B0306030504020204" pitchFamily="34" charset="0"/>
              </a:rPr>
              <a:t>risus</a:t>
            </a:r>
            <a:r>
              <a:rPr lang="en-US">
                <a:latin typeface="Open Sans Light" panose="020B0306030504020204" pitchFamily="34" charset="0"/>
                <a:ea typeface="Open Sans Light" panose="020B0306030504020204" pitchFamily="34" charset="0"/>
                <a:cs typeface="Open Sans Light" panose="020B0306030504020204" pitchFamily="34" charset="0"/>
              </a:rPr>
              <a:t> vel </a:t>
            </a:r>
            <a:r>
              <a:rPr lang="en-US" err="1">
                <a:latin typeface="Open Sans Light" panose="020B0306030504020204" pitchFamily="34" charset="0"/>
                <a:ea typeface="Open Sans Light" panose="020B0306030504020204" pitchFamily="34" charset="0"/>
                <a:cs typeface="Open Sans Light" panose="020B0306030504020204" pitchFamily="34" charset="0"/>
              </a:rPr>
              <a:t>blandit</a:t>
            </a:r>
            <a:r>
              <a:rPr lang="en-US">
                <a:latin typeface="Open Sans Light" panose="020B0306030504020204" pitchFamily="34" charset="0"/>
                <a:ea typeface="Open Sans Light" panose="020B0306030504020204" pitchFamily="34" charset="0"/>
                <a:cs typeface="Open Sans Light" panose="020B0306030504020204" pitchFamily="34" charset="0"/>
              </a:rPr>
              <a:t> </a:t>
            </a:r>
            <a:r>
              <a:rPr lang="en-US" err="1">
                <a:latin typeface="Open Sans Light" panose="020B0306030504020204" pitchFamily="34" charset="0"/>
                <a:ea typeface="Open Sans Light" panose="020B0306030504020204" pitchFamily="34" charset="0"/>
                <a:cs typeface="Open Sans Light" panose="020B0306030504020204" pitchFamily="34" charset="0"/>
              </a:rPr>
              <a:t>ornare</a:t>
            </a:r>
            <a:r>
              <a:rPr lang="en-US">
                <a:latin typeface="Open Sans Light" panose="020B0306030504020204" pitchFamily="34" charset="0"/>
                <a:ea typeface="Open Sans Light" panose="020B0306030504020204" pitchFamily="34" charset="0"/>
                <a:cs typeface="Open Sans Light" panose="020B0306030504020204" pitchFamily="34" charset="0"/>
              </a:rPr>
              <a:t>, </a:t>
            </a:r>
            <a:r>
              <a:rPr lang="en-US" err="1">
                <a:latin typeface="Open Sans Light" panose="020B0306030504020204" pitchFamily="34" charset="0"/>
                <a:ea typeface="Open Sans Light" panose="020B0306030504020204" pitchFamily="34" charset="0"/>
                <a:cs typeface="Open Sans Light" panose="020B0306030504020204" pitchFamily="34" charset="0"/>
              </a:rPr>
              <a:t>turpis</a:t>
            </a:r>
            <a:r>
              <a:rPr lang="en-US">
                <a:latin typeface="Open Sans Light" panose="020B0306030504020204" pitchFamily="34" charset="0"/>
                <a:ea typeface="Open Sans Light" panose="020B0306030504020204" pitchFamily="34" charset="0"/>
                <a:cs typeface="Open Sans Light" panose="020B0306030504020204" pitchFamily="34" charset="0"/>
              </a:rPr>
              <a:t> dolor </a:t>
            </a:r>
            <a:r>
              <a:rPr lang="en-US" err="1">
                <a:latin typeface="Open Sans Light" panose="020B0306030504020204" pitchFamily="34" charset="0"/>
                <a:ea typeface="Open Sans Light" panose="020B0306030504020204" pitchFamily="34" charset="0"/>
                <a:cs typeface="Open Sans Light" panose="020B0306030504020204" pitchFamily="34" charset="0"/>
              </a:rPr>
              <a:t>rutrum</a:t>
            </a:r>
            <a:r>
              <a:rPr lang="en-US">
                <a:latin typeface="Open Sans Light" panose="020B0306030504020204" pitchFamily="34" charset="0"/>
                <a:ea typeface="Open Sans Light" panose="020B0306030504020204" pitchFamily="34" charset="0"/>
                <a:cs typeface="Open Sans Light" panose="020B0306030504020204" pitchFamily="34" charset="0"/>
              </a:rPr>
              <a:t> </a:t>
            </a:r>
            <a:r>
              <a:rPr lang="en-US" err="1">
                <a:latin typeface="Open Sans Light" panose="020B0306030504020204" pitchFamily="34" charset="0"/>
                <a:ea typeface="Open Sans Light" panose="020B0306030504020204" pitchFamily="34" charset="0"/>
                <a:cs typeface="Open Sans Light" panose="020B0306030504020204" pitchFamily="34" charset="0"/>
              </a:rPr>
              <a:t>quam</a:t>
            </a:r>
            <a:r>
              <a:rPr lang="en-US">
                <a:latin typeface="Open Sans Light" panose="020B0306030504020204" pitchFamily="34" charset="0"/>
                <a:ea typeface="Open Sans Light" panose="020B0306030504020204" pitchFamily="34" charset="0"/>
                <a:cs typeface="Open Sans Light" panose="020B0306030504020204" pitchFamily="34" charset="0"/>
              </a:rPr>
              <a:t>, vitae vestibulum </a:t>
            </a:r>
            <a:r>
              <a:rPr lang="en-US" err="1">
                <a:latin typeface="Open Sans Light" panose="020B0306030504020204" pitchFamily="34" charset="0"/>
                <a:ea typeface="Open Sans Light" panose="020B0306030504020204" pitchFamily="34" charset="0"/>
                <a:cs typeface="Open Sans Light" panose="020B0306030504020204" pitchFamily="34" charset="0"/>
              </a:rPr>
              <a:t>turpis</a:t>
            </a:r>
            <a:r>
              <a:rPr lang="en-US">
                <a:latin typeface="Open Sans Light" panose="020B0306030504020204" pitchFamily="34" charset="0"/>
                <a:ea typeface="Open Sans Light" panose="020B0306030504020204" pitchFamily="34" charset="0"/>
                <a:cs typeface="Open Sans Light" panose="020B0306030504020204" pitchFamily="34" charset="0"/>
              </a:rPr>
              <a:t> </a:t>
            </a:r>
            <a:r>
              <a:rPr lang="en-US" err="1">
                <a:latin typeface="Open Sans Light" panose="020B0306030504020204" pitchFamily="34" charset="0"/>
                <a:ea typeface="Open Sans Light" panose="020B0306030504020204" pitchFamily="34" charset="0"/>
                <a:cs typeface="Open Sans Light" panose="020B0306030504020204" pitchFamily="34" charset="0"/>
              </a:rPr>
              <a:t>odio</a:t>
            </a:r>
            <a:r>
              <a:rPr lang="en-US">
                <a:latin typeface="Open Sans Light" panose="020B0306030504020204" pitchFamily="34" charset="0"/>
                <a:ea typeface="Open Sans Light" panose="020B0306030504020204" pitchFamily="34" charset="0"/>
                <a:cs typeface="Open Sans Light" panose="020B0306030504020204" pitchFamily="34" charset="0"/>
              </a:rPr>
              <a:t> at </a:t>
            </a:r>
            <a:r>
              <a:rPr lang="en-US" err="1">
                <a:latin typeface="Open Sans Light" panose="020B0306030504020204" pitchFamily="34" charset="0"/>
                <a:ea typeface="Open Sans Light" panose="020B0306030504020204" pitchFamily="34" charset="0"/>
                <a:cs typeface="Open Sans Light" panose="020B0306030504020204" pitchFamily="34" charset="0"/>
              </a:rPr>
              <a:t>quam</a:t>
            </a:r>
            <a:r>
              <a:rPr lang="en-US">
                <a:latin typeface="Open Sans Light" panose="020B0306030504020204" pitchFamily="34" charset="0"/>
                <a:ea typeface="Open Sans Light" panose="020B0306030504020204" pitchFamily="34" charset="0"/>
                <a:cs typeface="Open Sans Light" panose="020B0306030504020204" pitchFamily="34" charset="0"/>
              </a:rPr>
              <a:t>. Sed </a:t>
            </a:r>
            <a:r>
              <a:rPr lang="en-US" err="1">
                <a:latin typeface="Open Sans Light" panose="020B0306030504020204" pitchFamily="34" charset="0"/>
                <a:ea typeface="Open Sans Light" panose="020B0306030504020204" pitchFamily="34" charset="0"/>
                <a:cs typeface="Open Sans Light" panose="020B0306030504020204" pitchFamily="34" charset="0"/>
              </a:rPr>
              <a:t>mattis</a:t>
            </a:r>
            <a:r>
              <a:rPr lang="en-US">
                <a:latin typeface="Open Sans Light" panose="020B0306030504020204" pitchFamily="34" charset="0"/>
                <a:ea typeface="Open Sans Light" panose="020B0306030504020204" pitchFamily="34" charset="0"/>
                <a:cs typeface="Open Sans Light" panose="020B0306030504020204" pitchFamily="34" charset="0"/>
              </a:rPr>
              <a:t> </a:t>
            </a:r>
            <a:r>
              <a:rPr lang="en-US" err="1">
                <a:latin typeface="Open Sans Light" panose="020B0306030504020204" pitchFamily="34" charset="0"/>
                <a:ea typeface="Open Sans Light" panose="020B0306030504020204" pitchFamily="34" charset="0"/>
                <a:cs typeface="Open Sans Light" panose="020B0306030504020204" pitchFamily="34" charset="0"/>
              </a:rPr>
              <a:t>accumsan</a:t>
            </a:r>
            <a:r>
              <a:rPr lang="en-US">
                <a:latin typeface="Open Sans Light" panose="020B0306030504020204" pitchFamily="34" charset="0"/>
                <a:ea typeface="Open Sans Light" panose="020B0306030504020204" pitchFamily="34" charset="0"/>
                <a:cs typeface="Open Sans Light" panose="020B0306030504020204" pitchFamily="34" charset="0"/>
              </a:rPr>
              <a:t> </a:t>
            </a:r>
            <a:r>
              <a:rPr lang="en-US" err="1">
                <a:latin typeface="Open Sans Light" panose="020B0306030504020204" pitchFamily="34" charset="0"/>
                <a:ea typeface="Open Sans Light" panose="020B0306030504020204" pitchFamily="34" charset="0"/>
                <a:cs typeface="Open Sans Light" panose="020B0306030504020204" pitchFamily="34" charset="0"/>
              </a:rPr>
              <a:t>varius</a:t>
            </a:r>
            <a:r>
              <a:rPr lang="en-US">
                <a:latin typeface="Open Sans Light" panose="020B0306030504020204" pitchFamily="34" charset="0"/>
                <a:ea typeface="Open Sans Light" panose="020B0306030504020204" pitchFamily="34" charset="0"/>
                <a:cs typeface="Open Sans Light" panose="020B0306030504020204" pitchFamily="34" charset="0"/>
              </a:rPr>
              <a:t>. </a:t>
            </a:r>
            <a:r>
              <a:rPr lang="en-US" err="1">
                <a:latin typeface="Open Sans Light" panose="020B0306030504020204" pitchFamily="34" charset="0"/>
                <a:ea typeface="Open Sans Light" panose="020B0306030504020204" pitchFamily="34" charset="0"/>
                <a:cs typeface="Open Sans Light" panose="020B0306030504020204" pitchFamily="34" charset="0"/>
              </a:rPr>
              <a:t>Nullam</a:t>
            </a:r>
            <a:r>
              <a:rPr lang="en-US">
                <a:latin typeface="Open Sans Light" panose="020B0306030504020204" pitchFamily="34" charset="0"/>
                <a:ea typeface="Open Sans Light" panose="020B0306030504020204" pitchFamily="34" charset="0"/>
                <a:cs typeface="Open Sans Light" panose="020B0306030504020204" pitchFamily="34" charset="0"/>
              </a:rPr>
              <a:t> </a:t>
            </a:r>
            <a:r>
              <a:rPr lang="en-US" err="1">
                <a:latin typeface="Open Sans Light" panose="020B0306030504020204" pitchFamily="34" charset="0"/>
                <a:ea typeface="Open Sans Light" panose="020B0306030504020204" pitchFamily="34" charset="0"/>
                <a:cs typeface="Open Sans Light" panose="020B0306030504020204" pitchFamily="34" charset="0"/>
              </a:rPr>
              <a:t>aliquet</a:t>
            </a:r>
            <a:r>
              <a:rPr lang="en-US">
                <a:latin typeface="Open Sans Light" panose="020B0306030504020204" pitchFamily="34" charset="0"/>
                <a:ea typeface="Open Sans Light" panose="020B0306030504020204" pitchFamily="34" charset="0"/>
                <a:cs typeface="Open Sans Light" panose="020B0306030504020204" pitchFamily="34" charset="0"/>
              </a:rPr>
              <a:t> </a:t>
            </a:r>
            <a:r>
              <a:rPr lang="en-US" err="1">
                <a:latin typeface="Open Sans Light" panose="020B0306030504020204" pitchFamily="34" charset="0"/>
                <a:ea typeface="Open Sans Light" panose="020B0306030504020204" pitchFamily="34" charset="0"/>
                <a:cs typeface="Open Sans Light" panose="020B0306030504020204" pitchFamily="34" charset="0"/>
              </a:rPr>
              <a:t>placerat</a:t>
            </a:r>
            <a:r>
              <a:rPr lang="en-US">
                <a:latin typeface="Open Sans Light" panose="020B0306030504020204" pitchFamily="34" charset="0"/>
                <a:ea typeface="Open Sans Light" panose="020B0306030504020204" pitchFamily="34" charset="0"/>
                <a:cs typeface="Open Sans Light" panose="020B0306030504020204" pitchFamily="34" charset="0"/>
              </a:rPr>
              <a:t> </a:t>
            </a:r>
            <a:r>
              <a:rPr lang="en-US" err="1">
                <a:latin typeface="Open Sans Light" panose="020B0306030504020204" pitchFamily="34" charset="0"/>
                <a:ea typeface="Open Sans Light" panose="020B0306030504020204" pitchFamily="34" charset="0"/>
                <a:cs typeface="Open Sans Light" panose="020B0306030504020204" pitchFamily="34" charset="0"/>
              </a:rPr>
              <a:t>orci</a:t>
            </a:r>
            <a:r>
              <a:rPr lang="en-US">
                <a:latin typeface="Open Sans Light" panose="020B0306030504020204" pitchFamily="34" charset="0"/>
                <a:ea typeface="Open Sans Light" panose="020B0306030504020204" pitchFamily="34" charset="0"/>
                <a:cs typeface="Open Sans Light" panose="020B0306030504020204" pitchFamily="34" charset="0"/>
              </a:rPr>
              <a:t>, a </a:t>
            </a:r>
            <a:r>
              <a:rPr lang="en-US" err="1">
                <a:latin typeface="Open Sans Light" panose="020B0306030504020204" pitchFamily="34" charset="0"/>
                <a:ea typeface="Open Sans Light" panose="020B0306030504020204" pitchFamily="34" charset="0"/>
                <a:cs typeface="Open Sans Light" panose="020B0306030504020204" pitchFamily="34" charset="0"/>
              </a:rPr>
              <a:t>dapibus</a:t>
            </a:r>
            <a:r>
              <a:rPr lang="en-US">
                <a:latin typeface="Open Sans Light" panose="020B0306030504020204" pitchFamily="34" charset="0"/>
                <a:ea typeface="Open Sans Light" panose="020B0306030504020204" pitchFamily="34" charset="0"/>
                <a:cs typeface="Open Sans Light" panose="020B0306030504020204" pitchFamily="34" charset="0"/>
              </a:rPr>
              <a:t> mi </a:t>
            </a:r>
            <a:r>
              <a:rPr lang="en-US" err="1">
                <a:latin typeface="Open Sans Light" panose="020B0306030504020204" pitchFamily="34" charset="0"/>
                <a:ea typeface="Open Sans Light" panose="020B0306030504020204" pitchFamily="34" charset="0"/>
                <a:cs typeface="Open Sans Light" panose="020B0306030504020204" pitchFamily="34" charset="0"/>
              </a:rPr>
              <a:t>consequat</a:t>
            </a:r>
            <a:r>
              <a:rPr lang="en-US">
                <a:latin typeface="Open Sans Light" panose="020B0306030504020204" pitchFamily="34" charset="0"/>
                <a:ea typeface="Open Sans Light" panose="020B0306030504020204" pitchFamily="34" charset="0"/>
                <a:cs typeface="Open Sans Light" panose="020B0306030504020204" pitchFamily="34" charset="0"/>
              </a:rPr>
              <a:t> in. </a:t>
            </a:r>
            <a:r>
              <a:rPr lang="en-US" err="1">
                <a:latin typeface="Open Sans Light" panose="020B0306030504020204" pitchFamily="34" charset="0"/>
                <a:ea typeface="Open Sans Light" panose="020B0306030504020204" pitchFamily="34" charset="0"/>
                <a:cs typeface="Open Sans Light" panose="020B0306030504020204" pitchFamily="34" charset="0"/>
              </a:rPr>
              <a:t>Vivamus</a:t>
            </a:r>
            <a:r>
              <a:rPr lang="en-US">
                <a:latin typeface="Open Sans Light" panose="020B0306030504020204" pitchFamily="34" charset="0"/>
                <a:ea typeface="Open Sans Light" panose="020B0306030504020204" pitchFamily="34" charset="0"/>
                <a:cs typeface="Open Sans Light" panose="020B0306030504020204" pitchFamily="34" charset="0"/>
              </a:rPr>
              <a:t> </a:t>
            </a:r>
            <a:r>
              <a:rPr lang="en-US" err="1">
                <a:latin typeface="Open Sans Light" panose="020B0306030504020204" pitchFamily="34" charset="0"/>
                <a:ea typeface="Open Sans Light" panose="020B0306030504020204" pitchFamily="34" charset="0"/>
                <a:cs typeface="Open Sans Light" panose="020B0306030504020204" pitchFamily="34" charset="0"/>
              </a:rPr>
              <a:t>ultricies</a:t>
            </a:r>
            <a:r>
              <a:rPr lang="en-US">
                <a:latin typeface="Open Sans Light" panose="020B0306030504020204" pitchFamily="34" charset="0"/>
                <a:ea typeface="Open Sans Light" panose="020B0306030504020204" pitchFamily="34" charset="0"/>
                <a:cs typeface="Open Sans Light" panose="020B0306030504020204" pitchFamily="34" charset="0"/>
              </a:rPr>
              <a:t> ligula in mi </a:t>
            </a:r>
            <a:r>
              <a:rPr lang="en-US" err="1">
                <a:latin typeface="Open Sans Light" panose="020B0306030504020204" pitchFamily="34" charset="0"/>
                <a:ea typeface="Open Sans Light" panose="020B0306030504020204" pitchFamily="34" charset="0"/>
                <a:cs typeface="Open Sans Light" panose="020B0306030504020204" pitchFamily="34" charset="0"/>
              </a:rPr>
              <a:t>egestas</a:t>
            </a:r>
            <a:r>
              <a:rPr lang="en-US">
                <a:latin typeface="Open Sans Light" panose="020B0306030504020204" pitchFamily="34" charset="0"/>
                <a:ea typeface="Open Sans Light" panose="020B0306030504020204" pitchFamily="34" charset="0"/>
                <a:cs typeface="Open Sans Light" panose="020B0306030504020204" pitchFamily="34" charset="0"/>
              </a:rPr>
              <a:t> </a:t>
            </a:r>
            <a:r>
              <a:rPr lang="en-US" err="1">
                <a:latin typeface="Open Sans Light" panose="020B0306030504020204" pitchFamily="34" charset="0"/>
                <a:ea typeface="Open Sans Light" panose="020B0306030504020204" pitchFamily="34" charset="0"/>
                <a:cs typeface="Open Sans Light" panose="020B0306030504020204" pitchFamily="34" charset="0"/>
              </a:rPr>
              <a:t>hendrerit</a:t>
            </a:r>
            <a:r>
              <a:rPr lang="en-US">
                <a:latin typeface="Open Sans Light" panose="020B0306030504020204" pitchFamily="34" charset="0"/>
                <a:ea typeface="Open Sans Light" panose="020B0306030504020204" pitchFamily="34" charset="0"/>
                <a:cs typeface="Open Sans Light" panose="020B0306030504020204" pitchFamily="34" charset="0"/>
              </a:rPr>
              <a:t>. Aenean vel cursus </a:t>
            </a:r>
            <a:r>
              <a:rPr lang="en-US" err="1">
                <a:latin typeface="Open Sans Light" panose="020B0306030504020204" pitchFamily="34" charset="0"/>
                <a:ea typeface="Open Sans Light" panose="020B0306030504020204" pitchFamily="34" charset="0"/>
                <a:cs typeface="Open Sans Light" panose="020B0306030504020204" pitchFamily="34" charset="0"/>
              </a:rPr>
              <a:t>odio</a:t>
            </a:r>
            <a:r>
              <a:rPr lang="en-US">
                <a:latin typeface="Open Sans Light" panose="020B0306030504020204" pitchFamily="34" charset="0"/>
                <a:ea typeface="Open Sans Light" panose="020B0306030504020204" pitchFamily="34" charset="0"/>
                <a:cs typeface="Open Sans Light" panose="020B0306030504020204" pitchFamily="34" charset="0"/>
              </a:rPr>
              <a:t>. </a:t>
            </a:r>
            <a:r>
              <a:rPr lang="en-US" err="1">
                <a:latin typeface="Open Sans Light" panose="020B0306030504020204" pitchFamily="34" charset="0"/>
                <a:ea typeface="Open Sans Light" panose="020B0306030504020204" pitchFamily="34" charset="0"/>
                <a:cs typeface="Open Sans Light" panose="020B0306030504020204" pitchFamily="34" charset="0"/>
              </a:rPr>
              <a:t>Pellentesque</a:t>
            </a:r>
            <a:r>
              <a:rPr lang="en-US">
                <a:latin typeface="Open Sans Light" panose="020B0306030504020204" pitchFamily="34" charset="0"/>
                <a:ea typeface="Open Sans Light" panose="020B0306030504020204" pitchFamily="34" charset="0"/>
                <a:cs typeface="Open Sans Light" panose="020B0306030504020204" pitchFamily="34" charset="0"/>
              </a:rPr>
              <a:t> sed </a:t>
            </a:r>
            <a:r>
              <a:rPr lang="en-US" err="1">
                <a:latin typeface="Open Sans Light" panose="020B0306030504020204" pitchFamily="34" charset="0"/>
                <a:ea typeface="Open Sans Light" panose="020B0306030504020204" pitchFamily="34" charset="0"/>
                <a:cs typeface="Open Sans Light" panose="020B0306030504020204" pitchFamily="34" charset="0"/>
              </a:rPr>
              <a:t>felis</a:t>
            </a:r>
            <a:r>
              <a:rPr lang="en-US">
                <a:latin typeface="Open Sans Light" panose="020B0306030504020204" pitchFamily="34" charset="0"/>
                <a:ea typeface="Open Sans Light" panose="020B0306030504020204" pitchFamily="34" charset="0"/>
                <a:cs typeface="Open Sans Light" panose="020B0306030504020204" pitchFamily="34" charset="0"/>
              </a:rPr>
              <a:t> </a:t>
            </a:r>
            <a:r>
              <a:rPr lang="en-US" err="1">
                <a:latin typeface="Open Sans Light" panose="020B0306030504020204" pitchFamily="34" charset="0"/>
                <a:ea typeface="Open Sans Light" panose="020B0306030504020204" pitchFamily="34" charset="0"/>
                <a:cs typeface="Open Sans Light" panose="020B0306030504020204" pitchFamily="34" charset="0"/>
              </a:rPr>
              <a:t>finibus</a:t>
            </a:r>
            <a:r>
              <a:rPr lang="en-US">
                <a:latin typeface="Open Sans Light" panose="020B0306030504020204" pitchFamily="34" charset="0"/>
                <a:ea typeface="Open Sans Light" panose="020B0306030504020204" pitchFamily="34" charset="0"/>
                <a:cs typeface="Open Sans Light" panose="020B0306030504020204" pitchFamily="34" charset="0"/>
              </a:rPr>
              <a:t>, pharetra </a:t>
            </a:r>
            <a:r>
              <a:rPr lang="en-US" err="1">
                <a:latin typeface="Open Sans Light" panose="020B0306030504020204" pitchFamily="34" charset="0"/>
                <a:ea typeface="Open Sans Light" panose="020B0306030504020204" pitchFamily="34" charset="0"/>
                <a:cs typeface="Open Sans Light" panose="020B0306030504020204" pitchFamily="34" charset="0"/>
              </a:rPr>
              <a:t>tortor</a:t>
            </a:r>
            <a:r>
              <a:rPr lang="en-US">
                <a:latin typeface="Open Sans Light" panose="020B0306030504020204" pitchFamily="34" charset="0"/>
                <a:ea typeface="Open Sans Light" panose="020B0306030504020204" pitchFamily="34" charset="0"/>
                <a:cs typeface="Open Sans Light" panose="020B0306030504020204" pitchFamily="34" charset="0"/>
              </a:rPr>
              <a:t> at, </a:t>
            </a:r>
            <a:r>
              <a:rPr lang="en-US" err="1">
                <a:latin typeface="Open Sans Light" panose="020B0306030504020204" pitchFamily="34" charset="0"/>
                <a:ea typeface="Open Sans Light" panose="020B0306030504020204" pitchFamily="34" charset="0"/>
                <a:cs typeface="Open Sans Light" panose="020B0306030504020204" pitchFamily="34" charset="0"/>
              </a:rPr>
              <a:t>posuere</a:t>
            </a:r>
            <a:r>
              <a:rPr lang="en-US">
                <a:latin typeface="Open Sans Light" panose="020B0306030504020204" pitchFamily="34" charset="0"/>
                <a:ea typeface="Open Sans Light" panose="020B0306030504020204" pitchFamily="34" charset="0"/>
                <a:cs typeface="Open Sans Light" panose="020B0306030504020204" pitchFamily="34" charset="0"/>
              </a:rPr>
              <a:t> ex. </a:t>
            </a:r>
            <a:r>
              <a:rPr lang="en-US" err="1">
                <a:latin typeface="Open Sans Light" panose="020B0306030504020204" pitchFamily="34" charset="0"/>
                <a:ea typeface="Open Sans Light" panose="020B0306030504020204" pitchFamily="34" charset="0"/>
                <a:cs typeface="Open Sans Light" panose="020B0306030504020204" pitchFamily="34" charset="0"/>
              </a:rPr>
              <a:t>Pellentesque</a:t>
            </a:r>
            <a:r>
              <a:rPr lang="en-US">
                <a:latin typeface="Open Sans Light" panose="020B0306030504020204" pitchFamily="34" charset="0"/>
                <a:ea typeface="Open Sans Light" panose="020B0306030504020204" pitchFamily="34" charset="0"/>
                <a:cs typeface="Open Sans Light" panose="020B0306030504020204" pitchFamily="34" charset="0"/>
              </a:rPr>
              <a:t> </a:t>
            </a:r>
            <a:r>
              <a:rPr lang="en-US" err="1">
                <a:latin typeface="Open Sans Light" panose="020B0306030504020204" pitchFamily="34" charset="0"/>
                <a:ea typeface="Open Sans Light" panose="020B0306030504020204" pitchFamily="34" charset="0"/>
                <a:cs typeface="Open Sans Light" panose="020B0306030504020204" pitchFamily="34" charset="0"/>
              </a:rPr>
              <a:t>scelerisque</a:t>
            </a:r>
            <a:r>
              <a:rPr lang="en-US">
                <a:latin typeface="Open Sans Light" panose="020B0306030504020204" pitchFamily="34" charset="0"/>
                <a:ea typeface="Open Sans Light" panose="020B0306030504020204" pitchFamily="34" charset="0"/>
                <a:cs typeface="Open Sans Light" panose="020B0306030504020204" pitchFamily="34" charset="0"/>
              </a:rPr>
              <a:t> </a:t>
            </a:r>
            <a:r>
              <a:rPr lang="en-US" err="1">
                <a:latin typeface="Open Sans Light" panose="020B0306030504020204" pitchFamily="34" charset="0"/>
                <a:ea typeface="Open Sans Light" panose="020B0306030504020204" pitchFamily="34" charset="0"/>
                <a:cs typeface="Open Sans Light" panose="020B0306030504020204" pitchFamily="34" charset="0"/>
              </a:rPr>
              <a:t>massa</a:t>
            </a:r>
            <a:r>
              <a:rPr lang="en-US">
                <a:latin typeface="Open Sans Light" panose="020B0306030504020204" pitchFamily="34" charset="0"/>
                <a:ea typeface="Open Sans Light" panose="020B0306030504020204" pitchFamily="34" charset="0"/>
                <a:cs typeface="Open Sans Light" panose="020B0306030504020204" pitchFamily="34" charset="0"/>
              </a:rPr>
              <a:t> id </a:t>
            </a:r>
            <a:r>
              <a:rPr lang="en-US" err="1">
                <a:latin typeface="Open Sans Light" panose="020B0306030504020204" pitchFamily="34" charset="0"/>
                <a:ea typeface="Open Sans Light" panose="020B0306030504020204" pitchFamily="34" charset="0"/>
                <a:cs typeface="Open Sans Light" panose="020B0306030504020204" pitchFamily="34" charset="0"/>
              </a:rPr>
              <a:t>laoreet</a:t>
            </a:r>
            <a:r>
              <a:rPr lang="en-US">
                <a:latin typeface="Open Sans Light" panose="020B0306030504020204" pitchFamily="34" charset="0"/>
                <a:ea typeface="Open Sans Light" panose="020B0306030504020204" pitchFamily="34" charset="0"/>
                <a:cs typeface="Open Sans Light" panose="020B0306030504020204" pitchFamily="34" charset="0"/>
              </a:rPr>
              <a:t> </a:t>
            </a:r>
            <a:r>
              <a:rPr lang="en-US" err="1">
                <a:latin typeface="Open Sans Light" panose="020B0306030504020204" pitchFamily="34" charset="0"/>
                <a:ea typeface="Open Sans Light" panose="020B0306030504020204" pitchFamily="34" charset="0"/>
                <a:cs typeface="Open Sans Light" panose="020B0306030504020204" pitchFamily="34" charset="0"/>
              </a:rPr>
              <a:t>ultricies</a:t>
            </a:r>
            <a:r>
              <a:rPr lang="en-US">
                <a:latin typeface="Open Sans Light" panose="020B0306030504020204" pitchFamily="34" charset="0"/>
                <a:ea typeface="Open Sans Light" panose="020B0306030504020204" pitchFamily="34" charset="0"/>
                <a:cs typeface="Open Sans Light" panose="020B0306030504020204" pitchFamily="34" charset="0"/>
              </a:rPr>
              <a:t>.</a:t>
            </a:r>
          </a:p>
          <a:p>
            <a:pPr marL="0" indent="0">
              <a:lnSpc>
                <a:spcPct val="170000"/>
              </a:lnSpc>
              <a:buFont typeface="Arial" panose="020B0604020202020204" pitchFamily="34" charset="0"/>
              <a:buNone/>
            </a:pPr>
            <a:br>
              <a:rPr lang="en-US">
                <a:latin typeface="Open Sans Light" panose="020B0306030504020204" pitchFamily="34" charset="0"/>
                <a:ea typeface="Open Sans Light" panose="020B0306030504020204" pitchFamily="34" charset="0"/>
                <a:cs typeface="Open Sans Light" panose="020B0306030504020204" pitchFamily="34" charset="0"/>
              </a:rPr>
            </a:br>
            <a:endParaRPr lang="en-US">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970618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40E85D96-64C9-913C-861B-0FC25427D24D}"/>
              </a:ext>
            </a:extLst>
          </p:cNvPr>
          <p:cNvSpPr>
            <a:spLocks noGrp="1"/>
          </p:cNvSpPr>
          <p:nvPr>
            <p:ph sz="half" idx="4294967295"/>
          </p:nvPr>
        </p:nvSpPr>
        <p:spPr>
          <a:xfrm>
            <a:off x="575937" y="2427891"/>
            <a:ext cx="11040123" cy="3749071"/>
          </a:xfrm>
        </p:spPr>
        <p:txBody>
          <a:bodyPr>
            <a:normAutofit fontScale="62500" lnSpcReduction="20000"/>
          </a:bodyPr>
          <a:lstStyle/>
          <a:p>
            <a:pPr marL="0" lvl="0" indent="0">
              <a:lnSpc>
                <a:spcPct val="170000"/>
              </a:lnSpc>
              <a:buNone/>
            </a:pPr>
            <a:r>
              <a:rPr lang="en-US">
                <a:latin typeface="Open Sans Light" panose="020B0306030504020204" pitchFamily="34" charset="0"/>
              </a:rPr>
              <a:t>Click to edit Master text styles</a:t>
            </a:r>
          </a:p>
          <a:p>
            <a:pPr marL="0" lvl="1" indent="0">
              <a:lnSpc>
                <a:spcPct val="170000"/>
              </a:lnSpc>
              <a:buNone/>
            </a:pPr>
            <a:r>
              <a:rPr lang="en-US">
                <a:latin typeface="Open Sans Light" panose="020B0306030504020204" pitchFamily="34" charset="0"/>
              </a:rPr>
              <a:t>Second level</a:t>
            </a:r>
          </a:p>
        </p:txBody>
      </p:sp>
      <p:pic>
        <p:nvPicPr>
          <p:cNvPr id="6" name="Picture 5">
            <a:extLst>
              <a:ext uri="{FF2B5EF4-FFF2-40B4-BE49-F238E27FC236}">
                <a16:creationId xmlns:a16="http://schemas.microsoft.com/office/drawing/2014/main" id="{7FA81685-BEAE-9D77-1BA2-BF5900FA6DC6}"/>
              </a:ext>
            </a:extLst>
          </p:cNvPr>
          <p:cNvPicPr>
            <a:picLocks noChangeAspect="1"/>
          </p:cNvPicPr>
          <p:nvPr userDrawn="1"/>
        </p:nvPicPr>
        <p:blipFill>
          <a:blip r:embed="rId2"/>
          <a:stretch>
            <a:fillRect/>
          </a:stretch>
        </p:blipFill>
        <p:spPr>
          <a:xfrm>
            <a:off x="575938" y="258075"/>
            <a:ext cx="1349586" cy="461232"/>
          </a:xfrm>
          <a:prstGeom prst="rect">
            <a:avLst/>
          </a:prstGeom>
        </p:spPr>
      </p:pic>
      <p:sp>
        <p:nvSpPr>
          <p:cNvPr id="7" name="Subtitle 2">
            <a:extLst>
              <a:ext uri="{FF2B5EF4-FFF2-40B4-BE49-F238E27FC236}">
                <a16:creationId xmlns:a16="http://schemas.microsoft.com/office/drawing/2014/main" id="{DBA17420-EC99-173B-4842-98DBF00AD2E9}"/>
              </a:ext>
            </a:extLst>
          </p:cNvPr>
          <p:cNvSpPr txBox="1">
            <a:spLocks/>
          </p:cNvSpPr>
          <p:nvPr userDrawn="1"/>
        </p:nvSpPr>
        <p:spPr>
          <a:xfrm>
            <a:off x="9872339" y="348754"/>
            <a:ext cx="1668020" cy="31995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a:latin typeface="Open Sans Light" panose="020B0306030504020204" pitchFamily="34" charset="0"/>
                <a:ea typeface="Open Sans Light" panose="020B0306030504020204" pitchFamily="34" charset="0"/>
                <a:cs typeface="Open Sans Light" panose="020B0306030504020204" pitchFamily="34" charset="0"/>
              </a:rPr>
              <a:t>DATE</a:t>
            </a:r>
          </a:p>
        </p:txBody>
      </p:sp>
      <p:cxnSp>
        <p:nvCxnSpPr>
          <p:cNvPr id="8" name="Straight Connector 7">
            <a:extLst>
              <a:ext uri="{FF2B5EF4-FFF2-40B4-BE49-F238E27FC236}">
                <a16:creationId xmlns:a16="http://schemas.microsoft.com/office/drawing/2014/main" id="{034E8EB1-D4E1-9904-16EA-3786CA127F4A}"/>
              </a:ext>
            </a:extLst>
          </p:cNvPr>
          <p:cNvCxnSpPr>
            <a:cxnSpLocks/>
          </p:cNvCxnSpPr>
          <p:nvPr userDrawn="1"/>
        </p:nvCxnSpPr>
        <p:spPr>
          <a:xfrm>
            <a:off x="575938" y="815546"/>
            <a:ext cx="1104012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83830C00-32B8-3B7A-9588-23D438BC96A6}"/>
              </a:ext>
            </a:extLst>
          </p:cNvPr>
          <p:cNvSpPr txBox="1">
            <a:spLocks/>
          </p:cNvSpPr>
          <p:nvPr userDrawn="1"/>
        </p:nvSpPr>
        <p:spPr>
          <a:xfrm>
            <a:off x="575937" y="1309817"/>
            <a:ext cx="5334003" cy="1118074"/>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0" b="1">
                <a:latin typeface="Kaneda Gothic" pitchFamily="82" charset="77"/>
              </a:rPr>
              <a:t>Column One</a:t>
            </a:r>
          </a:p>
        </p:txBody>
      </p:sp>
      <p:sp>
        <p:nvSpPr>
          <p:cNvPr id="10" name="Content Placeholder 3">
            <a:extLst>
              <a:ext uri="{FF2B5EF4-FFF2-40B4-BE49-F238E27FC236}">
                <a16:creationId xmlns:a16="http://schemas.microsoft.com/office/drawing/2014/main" id="{3CE09506-D39C-8CDD-A896-A50458ACF4B1}"/>
              </a:ext>
            </a:extLst>
          </p:cNvPr>
          <p:cNvSpPr txBox="1">
            <a:spLocks/>
          </p:cNvSpPr>
          <p:nvPr userDrawn="1"/>
        </p:nvSpPr>
        <p:spPr>
          <a:xfrm>
            <a:off x="6172200" y="1309817"/>
            <a:ext cx="5181600" cy="11180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148726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78087323-5730-E8AB-E211-E123EAE95F5C}"/>
              </a:ext>
            </a:extLst>
          </p:cNvPr>
          <p:cNvSpPr/>
          <p:nvPr userDrawn="1"/>
        </p:nvSpPr>
        <p:spPr>
          <a:xfrm>
            <a:off x="6095999" y="4710930"/>
            <a:ext cx="5181599" cy="5168212"/>
          </a:xfrm>
          <a:prstGeom prst="ellipse">
            <a:avLst/>
          </a:prstGeom>
          <a:solidFill>
            <a:srgbClr val="FFC6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sp>
        <p:nvSpPr>
          <p:cNvPr id="6" name="Content Placeholder 2">
            <a:extLst>
              <a:ext uri="{FF2B5EF4-FFF2-40B4-BE49-F238E27FC236}">
                <a16:creationId xmlns:a16="http://schemas.microsoft.com/office/drawing/2014/main" id="{DEA163C5-F9B3-FC1A-5871-E7F60611E2CE}"/>
              </a:ext>
            </a:extLst>
          </p:cNvPr>
          <p:cNvSpPr>
            <a:spLocks noGrp="1"/>
          </p:cNvSpPr>
          <p:nvPr>
            <p:ph sz="half" idx="4294967295"/>
          </p:nvPr>
        </p:nvSpPr>
        <p:spPr>
          <a:xfrm>
            <a:off x="579119" y="2427891"/>
            <a:ext cx="3326453" cy="3749071"/>
          </a:xfrm>
        </p:spPr>
        <p:txBody>
          <a:bodyPr>
            <a:normAutofit fontScale="40000" lnSpcReduction="20000"/>
          </a:bodyPr>
          <a:lstStyle/>
          <a:p>
            <a:pPr marL="0" lvl="0" indent="0">
              <a:lnSpc>
                <a:spcPct val="170000"/>
              </a:lnSpc>
              <a:buNone/>
            </a:pPr>
            <a:r>
              <a:rPr lang="en-US">
                <a:latin typeface="Open Sans Light" panose="020B0306030504020204" pitchFamily="34" charset="0"/>
              </a:rPr>
              <a:t>Click to edit Master text styles</a:t>
            </a:r>
          </a:p>
          <a:p>
            <a:pPr marL="0" lvl="1" indent="0">
              <a:lnSpc>
                <a:spcPct val="170000"/>
              </a:lnSpc>
              <a:buNone/>
            </a:pPr>
            <a:r>
              <a:rPr lang="en-US">
                <a:latin typeface="Open Sans Light" panose="020B0306030504020204" pitchFamily="34" charset="0"/>
              </a:rPr>
              <a:t>Second level</a:t>
            </a:r>
          </a:p>
        </p:txBody>
      </p:sp>
      <p:pic>
        <p:nvPicPr>
          <p:cNvPr id="7" name="Picture 6">
            <a:extLst>
              <a:ext uri="{FF2B5EF4-FFF2-40B4-BE49-F238E27FC236}">
                <a16:creationId xmlns:a16="http://schemas.microsoft.com/office/drawing/2014/main" id="{3641F601-B512-A46A-2CEF-F16128D02DF0}"/>
              </a:ext>
            </a:extLst>
          </p:cNvPr>
          <p:cNvPicPr>
            <a:picLocks noChangeAspect="1"/>
          </p:cNvPicPr>
          <p:nvPr userDrawn="1"/>
        </p:nvPicPr>
        <p:blipFill>
          <a:blip r:embed="rId2"/>
          <a:stretch>
            <a:fillRect/>
          </a:stretch>
        </p:blipFill>
        <p:spPr>
          <a:xfrm>
            <a:off x="575938" y="258075"/>
            <a:ext cx="1349586" cy="461232"/>
          </a:xfrm>
          <a:prstGeom prst="rect">
            <a:avLst/>
          </a:prstGeom>
        </p:spPr>
      </p:pic>
      <p:sp>
        <p:nvSpPr>
          <p:cNvPr id="8" name="Subtitle 2">
            <a:extLst>
              <a:ext uri="{FF2B5EF4-FFF2-40B4-BE49-F238E27FC236}">
                <a16:creationId xmlns:a16="http://schemas.microsoft.com/office/drawing/2014/main" id="{733FA69D-46FD-6F9B-EB16-72BA7F173709}"/>
              </a:ext>
            </a:extLst>
          </p:cNvPr>
          <p:cNvSpPr txBox="1">
            <a:spLocks/>
          </p:cNvSpPr>
          <p:nvPr userDrawn="1"/>
        </p:nvSpPr>
        <p:spPr>
          <a:xfrm>
            <a:off x="9872339" y="348754"/>
            <a:ext cx="1668020" cy="31995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a:latin typeface="Open Sans Light" panose="020B0306030504020204" pitchFamily="34" charset="0"/>
                <a:ea typeface="Open Sans Light" panose="020B0306030504020204" pitchFamily="34" charset="0"/>
                <a:cs typeface="Open Sans Light" panose="020B0306030504020204" pitchFamily="34" charset="0"/>
              </a:rPr>
              <a:t>DATE</a:t>
            </a:r>
          </a:p>
        </p:txBody>
      </p:sp>
      <p:cxnSp>
        <p:nvCxnSpPr>
          <p:cNvPr id="9" name="Straight Connector 8">
            <a:extLst>
              <a:ext uri="{FF2B5EF4-FFF2-40B4-BE49-F238E27FC236}">
                <a16:creationId xmlns:a16="http://schemas.microsoft.com/office/drawing/2014/main" id="{E3B63D4F-9DED-F894-0D60-235A4267D0D3}"/>
              </a:ext>
            </a:extLst>
          </p:cNvPr>
          <p:cNvCxnSpPr>
            <a:cxnSpLocks/>
          </p:cNvCxnSpPr>
          <p:nvPr userDrawn="1"/>
        </p:nvCxnSpPr>
        <p:spPr>
          <a:xfrm>
            <a:off x="575938" y="815546"/>
            <a:ext cx="1104012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FD6655F1-C2D9-C1D1-E1CA-9EA00B28DDF7}"/>
              </a:ext>
            </a:extLst>
          </p:cNvPr>
          <p:cNvSpPr txBox="1">
            <a:spLocks/>
          </p:cNvSpPr>
          <p:nvPr userDrawn="1"/>
        </p:nvSpPr>
        <p:spPr>
          <a:xfrm>
            <a:off x="579120" y="1309817"/>
            <a:ext cx="3326453" cy="1118074"/>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6600" b="1">
                <a:latin typeface="Kaneda Gothic" pitchFamily="82" charset="77"/>
              </a:rPr>
              <a:t>Column One</a:t>
            </a:r>
          </a:p>
        </p:txBody>
      </p:sp>
      <p:sp>
        <p:nvSpPr>
          <p:cNvPr id="11" name="Content Placeholder 3">
            <a:extLst>
              <a:ext uri="{FF2B5EF4-FFF2-40B4-BE49-F238E27FC236}">
                <a16:creationId xmlns:a16="http://schemas.microsoft.com/office/drawing/2014/main" id="{56D3E6F2-1DC7-EAC4-D89A-B9DA7130C729}"/>
              </a:ext>
            </a:extLst>
          </p:cNvPr>
          <p:cNvSpPr txBox="1">
            <a:spLocks/>
          </p:cNvSpPr>
          <p:nvPr userDrawn="1"/>
        </p:nvSpPr>
        <p:spPr>
          <a:xfrm>
            <a:off x="6172200" y="1309817"/>
            <a:ext cx="5181600" cy="11180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12" name="Content Placeholder 2">
            <a:extLst>
              <a:ext uri="{FF2B5EF4-FFF2-40B4-BE49-F238E27FC236}">
                <a16:creationId xmlns:a16="http://schemas.microsoft.com/office/drawing/2014/main" id="{73FCEBC0-BBC6-D107-4803-5D7B237BCE35}"/>
              </a:ext>
            </a:extLst>
          </p:cNvPr>
          <p:cNvSpPr txBox="1">
            <a:spLocks/>
          </p:cNvSpPr>
          <p:nvPr userDrawn="1"/>
        </p:nvSpPr>
        <p:spPr>
          <a:xfrm>
            <a:off x="4508971" y="2427891"/>
            <a:ext cx="3326453" cy="3749071"/>
          </a:xfrm>
          <a:prstGeom prst="rect">
            <a:avLst/>
          </a:prstGeom>
        </p:spPr>
        <p:txBody>
          <a:bodyPr vert="horz" lIns="91440" tIns="45720" rIns="91440" bIns="45720" rtlCol="0">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70000"/>
              </a:lnSpc>
              <a:buFont typeface="Arial" panose="020B0604020202020204" pitchFamily="34" charset="0"/>
              <a:buNone/>
            </a:pPr>
            <a:r>
              <a:rPr lang="en-US">
                <a:latin typeface="Open Sans Light" panose="020B0306030504020204" pitchFamily="34" charset="0"/>
                <a:ea typeface="Open Sans Light" panose="020B0306030504020204" pitchFamily="34" charset="0"/>
                <a:cs typeface="Open Sans Light" panose="020B0306030504020204" pitchFamily="34" charset="0"/>
              </a:rPr>
              <a:t>Lorem ipsum dolor sit amet, consectetur adipiscing elit. Suspendisse enim ipsum, vehicula ut mattis a, gravida in odio. Ut vehicula metus a ante posuere sollicitudin. Quisque mattis, risus vel blandit ornare, turpis dolor rutrum quam, vitae vestibulum turpis odio at quam. Sed mattis accumsan varius. Nullam aliquet placerat orci, a dapibus mi consequat in. Vivamus ultricies ligula in mi egestas hendrerit. Aenean vel cursus odio. Pellentesque sed felis finibus, pharetra tortor at, posuere ex. Pellentesque scelerisque massa id laoreet ultricies.</a:t>
            </a:r>
          </a:p>
          <a:p>
            <a:pPr marL="0" indent="0">
              <a:lnSpc>
                <a:spcPct val="170000"/>
              </a:lnSpc>
              <a:buFont typeface="Arial" panose="020B0604020202020204" pitchFamily="34" charset="0"/>
              <a:buNone/>
            </a:pPr>
            <a:br>
              <a:rPr lang="en-US">
                <a:latin typeface="Open Sans Light" panose="020B0306030504020204" pitchFamily="34" charset="0"/>
                <a:ea typeface="Open Sans Light" panose="020B0306030504020204" pitchFamily="34" charset="0"/>
                <a:cs typeface="Open Sans Light" panose="020B0306030504020204" pitchFamily="34" charset="0"/>
              </a:rPr>
            </a:br>
            <a:endParaRPr lang="en-US">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3" name="Content Placeholder 2">
            <a:extLst>
              <a:ext uri="{FF2B5EF4-FFF2-40B4-BE49-F238E27FC236}">
                <a16:creationId xmlns:a16="http://schemas.microsoft.com/office/drawing/2014/main" id="{8E8C41B3-B372-872D-BFB8-84D7ADC30556}"/>
              </a:ext>
            </a:extLst>
          </p:cNvPr>
          <p:cNvSpPr txBox="1">
            <a:spLocks/>
          </p:cNvSpPr>
          <p:nvPr userDrawn="1"/>
        </p:nvSpPr>
        <p:spPr>
          <a:xfrm>
            <a:off x="4508972" y="1309817"/>
            <a:ext cx="3326453" cy="1118074"/>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6600" b="1">
                <a:latin typeface="Kaneda Gothic" pitchFamily="82" charset="77"/>
              </a:rPr>
              <a:t>Column Two</a:t>
            </a:r>
          </a:p>
        </p:txBody>
      </p:sp>
      <p:sp>
        <p:nvSpPr>
          <p:cNvPr id="14" name="Content Placeholder 2">
            <a:extLst>
              <a:ext uri="{FF2B5EF4-FFF2-40B4-BE49-F238E27FC236}">
                <a16:creationId xmlns:a16="http://schemas.microsoft.com/office/drawing/2014/main" id="{088B3767-4B6E-9E2F-E7C6-E30EDF54C86A}"/>
              </a:ext>
            </a:extLst>
          </p:cNvPr>
          <p:cNvSpPr txBox="1">
            <a:spLocks/>
          </p:cNvSpPr>
          <p:nvPr userDrawn="1"/>
        </p:nvSpPr>
        <p:spPr>
          <a:xfrm>
            <a:off x="8275059" y="2427891"/>
            <a:ext cx="3326453" cy="3749071"/>
          </a:xfrm>
          <a:prstGeom prst="rect">
            <a:avLst/>
          </a:prstGeom>
        </p:spPr>
        <p:txBody>
          <a:bodyPr vert="horz" lIns="91440" tIns="45720" rIns="91440" bIns="45720" rtlCol="0">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70000"/>
              </a:lnSpc>
              <a:buFont typeface="Arial" panose="020B0604020202020204" pitchFamily="34" charset="0"/>
              <a:buNone/>
            </a:pPr>
            <a:r>
              <a:rPr lang="en-US">
                <a:latin typeface="Open Sans Light" panose="020B0306030504020204" pitchFamily="34" charset="0"/>
                <a:ea typeface="Open Sans Light" panose="020B0306030504020204" pitchFamily="34" charset="0"/>
                <a:cs typeface="Open Sans Light" panose="020B0306030504020204" pitchFamily="34" charset="0"/>
              </a:rPr>
              <a:t>Lorem ipsum dolor sit amet, consectetur adipiscing elit. Suspendisse enim ipsum, vehicula ut mattis a, gravida in odio. Ut vehicula metus a ante posuere sollicitudin. Quisque mattis, risus vel blandit ornare, turpis dolor rutrum quam, vitae vestibulum turpis odio at quam. Sed mattis accumsan varius. Nullam aliquet placerat orci, a dapibus mi consequat in. Vivamus ultricies ligula in mi egestas hendrerit. Aenean vel cursus odio. Pellentesque sed felis finibus, pharetra tortor at, posuere ex. Pellentesque scelerisque massa id laoreet ultricies.</a:t>
            </a:r>
          </a:p>
          <a:p>
            <a:pPr marL="0" indent="0">
              <a:lnSpc>
                <a:spcPct val="170000"/>
              </a:lnSpc>
              <a:buFont typeface="Arial" panose="020B0604020202020204" pitchFamily="34" charset="0"/>
              <a:buNone/>
            </a:pPr>
            <a:br>
              <a:rPr lang="en-US">
                <a:latin typeface="Open Sans Light" panose="020B0306030504020204" pitchFamily="34" charset="0"/>
                <a:ea typeface="Open Sans Light" panose="020B0306030504020204" pitchFamily="34" charset="0"/>
                <a:cs typeface="Open Sans Light" panose="020B0306030504020204" pitchFamily="34" charset="0"/>
              </a:rPr>
            </a:br>
            <a:endParaRPr lang="en-US">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5" name="Content Placeholder 2">
            <a:extLst>
              <a:ext uri="{FF2B5EF4-FFF2-40B4-BE49-F238E27FC236}">
                <a16:creationId xmlns:a16="http://schemas.microsoft.com/office/drawing/2014/main" id="{F974D953-880D-0CE2-C218-85267613146F}"/>
              </a:ext>
            </a:extLst>
          </p:cNvPr>
          <p:cNvSpPr txBox="1">
            <a:spLocks/>
          </p:cNvSpPr>
          <p:nvPr userDrawn="1"/>
        </p:nvSpPr>
        <p:spPr>
          <a:xfrm>
            <a:off x="8275060" y="1309817"/>
            <a:ext cx="3326453" cy="11180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6600" b="1">
                <a:latin typeface="Kaneda Gothic" pitchFamily="82" charset="77"/>
              </a:rPr>
              <a:t>Column Three</a:t>
            </a:r>
          </a:p>
        </p:txBody>
      </p:sp>
      <p:cxnSp>
        <p:nvCxnSpPr>
          <p:cNvPr id="16" name="Straight Connector 15">
            <a:extLst>
              <a:ext uri="{FF2B5EF4-FFF2-40B4-BE49-F238E27FC236}">
                <a16:creationId xmlns:a16="http://schemas.microsoft.com/office/drawing/2014/main" id="{912FF4E2-EAEC-BE13-1FC9-8C25E4AB1EDF}"/>
              </a:ext>
            </a:extLst>
          </p:cNvPr>
          <p:cNvCxnSpPr>
            <a:cxnSpLocks/>
          </p:cNvCxnSpPr>
          <p:nvPr userDrawn="1"/>
        </p:nvCxnSpPr>
        <p:spPr>
          <a:xfrm>
            <a:off x="4051515" y="1219200"/>
            <a:ext cx="0" cy="5160579"/>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ACC14E7E-7E22-D563-85A0-55B087BF1D14}"/>
              </a:ext>
            </a:extLst>
          </p:cNvPr>
          <p:cNvCxnSpPr>
            <a:cxnSpLocks/>
          </p:cNvCxnSpPr>
          <p:nvPr userDrawn="1"/>
        </p:nvCxnSpPr>
        <p:spPr>
          <a:xfrm>
            <a:off x="7972586" y="1219200"/>
            <a:ext cx="0" cy="5160579"/>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65794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3698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0342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EC33595-8CA7-F383-E4B6-0F510C1998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76F86E-BD32-6426-0367-014063CC66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C62693-C9BE-2D4E-8385-B8389EA4983E}" type="datetimeFigureOut">
              <a:rPr lang="en-US" smtClean="0"/>
              <a:t>3/9/2026</a:t>
            </a:fld>
            <a:endParaRPr lang="en-US"/>
          </a:p>
        </p:txBody>
      </p:sp>
      <p:sp>
        <p:nvSpPr>
          <p:cNvPr id="6" name="Slide Number Placeholder 5">
            <a:extLst>
              <a:ext uri="{FF2B5EF4-FFF2-40B4-BE49-F238E27FC236}">
                <a16:creationId xmlns:a16="http://schemas.microsoft.com/office/drawing/2014/main" id="{8A293130-E20E-C459-7285-1E2C7534CA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CF5CAF-E111-FD41-9005-E773582AE590}" type="slidenum">
              <a:rPr lang="en-US" smtClean="0"/>
              <a:t>‹#›</a:t>
            </a:fld>
            <a:endParaRPr lang="en-US"/>
          </a:p>
        </p:txBody>
      </p:sp>
    </p:spTree>
    <p:extLst>
      <p:ext uri="{BB962C8B-B14F-4D97-AF65-F5344CB8AC3E}">
        <p14:creationId xmlns:p14="http://schemas.microsoft.com/office/powerpoint/2010/main" val="1520407245"/>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3" r:id="rId3"/>
    <p:sldLayoutId id="2147483654" r:id="rId4"/>
    <p:sldLayoutId id="2147483655" r:id="rId5"/>
    <p:sldLayoutId id="2147483656" r:id="rId6"/>
    <p:sldLayoutId id="2147483652" r:id="rId7"/>
    <p:sldLayoutId id="2147483650"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dralegal.org/"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dralegal.org/press/medi-cal-notices-settlement/"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hyperlink" Target="https://www.justice.gov/crt/media/1426326/dl" TargetMode="External"/><Relationship Id="rId2" Type="http://schemas.openxmlformats.org/officeDocument/2006/relationships/notesSlide" Target="../notesSlides/notesSlide60.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1.xml.rels><?xml version="1.0" encoding="UTF-8" standalone="yes"?>
<Relationships xmlns="http://schemas.openxmlformats.org/package/2006/relationships"><Relationship Id="rId3" Type="http://schemas.openxmlformats.org/officeDocument/2006/relationships/hyperlink" Target="https://dralegal.org/newsletter-subscription/" TargetMode="External"/><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75385D1-D456-2ACB-DC83-14F573B03666}"/>
              </a:ext>
            </a:extLst>
          </p:cNvPr>
          <p:cNvSpPr txBox="1">
            <a:spLocks noGrp="1"/>
          </p:cNvSpPr>
          <p:nvPr>
            <p:ph type="title" idx="4294967295"/>
          </p:nvPr>
        </p:nvSpPr>
        <p:spPr>
          <a:xfrm>
            <a:off x="949883" y="1180308"/>
            <a:ext cx="10370207" cy="185843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solidFill>
                  <a:schemeClr val="tx1"/>
                </a:solidFill>
                <a:effectLst/>
                <a:uLnTx/>
                <a:uFillTx/>
                <a:latin typeface="Calibri"/>
                <a:ea typeface="Calibri"/>
                <a:cs typeface="Calibri"/>
              </a:rPr>
              <a:t>Advancing Disability Rights Through Impact Litigation:</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Calibri"/>
                <a:ea typeface="Calibri"/>
                <a:cs typeface="Calibri"/>
              </a:rPr>
              <a:t>A Year-in-Review and a Look at the Road Ahead</a:t>
            </a:r>
          </a:p>
        </p:txBody>
      </p:sp>
      <p:sp>
        <p:nvSpPr>
          <p:cNvPr id="11" name="Subtitle 2">
            <a:extLst>
              <a:ext uri="{FF2B5EF4-FFF2-40B4-BE49-F238E27FC236}">
                <a16:creationId xmlns:a16="http://schemas.microsoft.com/office/drawing/2014/main" id="{BC1DD7D4-D2B0-13F4-BBC1-C1D32E73470F}"/>
              </a:ext>
            </a:extLst>
          </p:cNvPr>
          <p:cNvSpPr txBox="1">
            <a:spLocks/>
          </p:cNvSpPr>
          <p:nvPr/>
        </p:nvSpPr>
        <p:spPr>
          <a:xfrm>
            <a:off x="2411327" y="3230743"/>
            <a:ext cx="7369333" cy="115068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ea typeface="Open Sans"/>
                <a:cs typeface="Open Sans"/>
              </a:rPr>
              <a:t>Jacobus tenBroek Disability Law Symposium</a:t>
            </a:r>
          </a:p>
          <a:p>
            <a:pPr marL="0" indent="0" algn="ctr">
              <a:buNone/>
            </a:pPr>
            <a:r>
              <a:rPr lang="en-US" dirty="0">
                <a:ea typeface="Open Sans"/>
                <a:cs typeface="Open Sans"/>
              </a:rPr>
              <a:t>March 27, 2026</a:t>
            </a:r>
            <a:endParaRPr lang="en-US" dirty="0">
              <a:ea typeface="Open Sans" panose="020B0606030504020204" pitchFamily="34" charset="0"/>
              <a:cs typeface="Open Sans" panose="020B0606030504020204" pitchFamily="34" charset="0"/>
            </a:endParaRPr>
          </a:p>
        </p:txBody>
      </p:sp>
      <p:sp>
        <p:nvSpPr>
          <p:cNvPr id="9" name="Subtitle 2">
            <a:extLst>
              <a:ext uri="{FF2B5EF4-FFF2-40B4-BE49-F238E27FC236}">
                <a16:creationId xmlns:a16="http://schemas.microsoft.com/office/drawing/2014/main" id="{0304064F-C809-A4CF-5C18-84ED25371E92}"/>
              </a:ext>
            </a:extLst>
          </p:cNvPr>
          <p:cNvSpPr txBox="1">
            <a:spLocks/>
          </p:cNvSpPr>
          <p:nvPr/>
        </p:nvSpPr>
        <p:spPr>
          <a:xfrm>
            <a:off x="1060632" y="4784552"/>
            <a:ext cx="10070724" cy="184998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500" dirty="0">
                <a:ea typeface="Open Sans"/>
                <a:cs typeface="Open Sans"/>
              </a:rPr>
              <a:t>Rebecca Williford, Moderator</a:t>
            </a:r>
          </a:p>
          <a:p>
            <a:pPr marL="0" indent="0" algn="ctr">
              <a:buNone/>
            </a:pPr>
            <a:r>
              <a:rPr lang="en-US" sz="2500" dirty="0">
                <a:ea typeface="Open Sans"/>
                <a:cs typeface="Open Sans"/>
              </a:rPr>
              <a:t>Michael Nunez</a:t>
            </a:r>
          </a:p>
          <a:p>
            <a:pPr marL="0" indent="0" algn="ctr">
              <a:buNone/>
            </a:pPr>
            <a:r>
              <a:rPr lang="en-US" sz="2500" dirty="0">
                <a:ea typeface="Open Sans"/>
                <a:cs typeface="Open Sans"/>
              </a:rPr>
              <a:t>Rachel Weisberg</a:t>
            </a:r>
          </a:p>
          <a:p>
            <a:pPr marL="0" indent="0" algn="ctr">
              <a:buNone/>
            </a:pPr>
            <a:r>
              <a:rPr lang="en-US" sz="1900" i="1" dirty="0">
                <a:ea typeface="Open Sans"/>
                <a:cs typeface="Open Sans"/>
              </a:rPr>
              <a:t>with thanks to DRA Legal Fellow Raika Kim for her work on this presentation</a:t>
            </a:r>
            <a:endParaRPr lang="en-US" sz="1900" i="1" dirty="0"/>
          </a:p>
          <a:p>
            <a:pPr marL="0" indent="0" algn="ctr">
              <a:buNone/>
            </a:pPr>
            <a:endParaRPr lang="en-US" sz="2700" dirty="0">
              <a:ea typeface="Open Sans" panose="020B0606030504020204" pitchFamily="34" charset="0"/>
              <a:cs typeface="Open Sans" panose="020B0606030504020204" pitchFamily="34" charset="0"/>
            </a:endParaRPr>
          </a:p>
        </p:txBody>
      </p:sp>
      <p:sp>
        <p:nvSpPr>
          <p:cNvPr id="4" name="Subtitle 2">
            <a:extLst>
              <a:ext uri="{FF2B5EF4-FFF2-40B4-BE49-F238E27FC236}">
                <a16:creationId xmlns:a16="http://schemas.microsoft.com/office/drawing/2014/main" id="{30D217F7-8182-5CEE-8C31-85619395D8C2}"/>
              </a:ext>
              <a:ext uri="{C183D7F6-B498-43B3-948B-1728B52AA6E4}">
                <adec:decorative xmlns:adec="http://schemas.microsoft.com/office/drawing/2017/decorative" val="1"/>
              </a:ext>
            </a:extLst>
          </p:cNvPr>
          <p:cNvSpPr txBox="1">
            <a:spLocks/>
          </p:cNvSpPr>
          <p:nvPr/>
        </p:nvSpPr>
        <p:spPr>
          <a:xfrm>
            <a:off x="3498113" y="3370325"/>
            <a:ext cx="5273748" cy="31474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3000">
              <a:latin typeface="Kaneda Gothic"/>
              <a:ea typeface="Open Sans" panose="020B0606030504020204" pitchFamily="34" charset="0"/>
              <a:cs typeface="Open Sans" panose="020B0606030504020204" pitchFamily="34" charset="0"/>
            </a:endParaRPr>
          </a:p>
          <a:p>
            <a:pPr marL="0" indent="0" algn="ctr">
              <a:buNone/>
            </a:pPr>
            <a:endParaRPr lang="en-US" sz="3000">
              <a:latin typeface="Kaneda Gothic"/>
              <a:ea typeface="Open Sans" panose="020B0606030504020204" pitchFamily="34" charset="0"/>
              <a:cs typeface="Open Sans" panose="020B0606030504020204" pitchFamily="34" charset="0"/>
            </a:endParaRPr>
          </a:p>
          <a:p>
            <a:pPr marL="0" indent="0" algn="ctr">
              <a:buNone/>
            </a:pPr>
            <a:endParaRPr lang="en-US" sz="1900">
              <a:latin typeface="Kaneda Gothic"/>
              <a:ea typeface="Open Sans" panose="020B0606030504020204" pitchFamily="34" charset="0"/>
              <a:cs typeface="Open Sans" panose="020B0606030504020204" pitchFamily="34" charset="0"/>
            </a:endParaRPr>
          </a:p>
          <a:p>
            <a:pPr marL="0" indent="0" algn="ctr">
              <a:buNone/>
            </a:pPr>
            <a:endParaRPr lang="en-US">
              <a:latin typeface="Kaneda Gothic"/>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A4ABED59-C1F5-9054-FBF5-E0BDF443469E}"/>
              </a:ext>
              <a:ext uri="{C183D7F6-B498-43B3-948B-1728B52AA6E4}">
                <adec:decorative xmlns:adec="http://schemas.microsoft.com/office/drawing/2017/decorative" val="1"/>
              </a:ext>
            </a:extLst>
          </p:cNvPr>
          <p:cNvCxnSpPr>
            <a:cxnSpLocks/>
          </p:cNvCxnSpPr>
          <p:nvPr/>
        </p:nvCxnSpPr>
        <p:spPr>
          <a:xfrm>
            <a:off x="575938" y="815546"/>
            <a:ext cx="1104012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52FFA370-3B1D-0A61-88DC-7F0FF2D2748C}"/>
              </a:ext>
              <a:ext uri="{C183D7F6-B498-43B3-948B-1728B52AA6E4}">
                <adec:decorative xmlns:adec="http://schemas.microsoft.com/office/drawing/2017/decorative" val="1"/>
              </a:ext>
            </a:extLst>
          </p:cNvPr>
          <p:cNvSpPr/>
          <p:nvPr/>
        </p:nvSpPr>
        <p:spPr>
          <a:xfrm rot="5400000">
            <a:off x="6003470" y="307223"/>
            <a:ext cx="185049" cy="8385606"/>
          </a:xfrm>
          <a:prstGeom prst="rect">
            <a:avLst/>
          </a:prstGeom>
          <a:solidFill>
            <a:srgbClr val="FFC6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ubtitle 2">
            <a:extLst>
              <a:ext uri="{FF2B5EF4-FFF2-40B4-BE49-F238E27FC236}">
                <a16:creationId xmlns:a16="http://schemas.microsoft.com/office/drawing/2014/main" id="{E708D817-2FAF-5D47-9551-DE3E9265818E}"/>
              </a:ext>
              <a:ext uri="{C183D7F6-B498-43B3-948B-1728B52AA6E4}">
                <adec:decorative xmlns:adec="http://schemas.microsoft.com/office/drawing/2017/decorative" val="1"/>
              </a:ext>
            </a:extLst>
          </p:cNvPr>
          <p:cNvSpPr txBox="1">
            <a:spLocks/>
          </p:cNvSpPr>
          <p:nvPr/>
        </p:nvSpPr>
        <p:spPr>
          <a:xfrm>
            <a:off x="1659975" y="3806083"/>
            <a:ext cx="6819900" cy="28284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a:latin typeface="Kaneda Gothic"/>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id="{10BAB07C-BA37-9C0E-ED86-4302014D9DB4}"/>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938" y="262900"/>
            <a:ext cx="1448071" cy="487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3944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0091B1ED-6583-DBD8-ACA8-41F77462302E}"/>
              </a:ext>
            </a:extLst>
          </p:cNvPr>
          <p:cNvSpPr txBox="1">
            <a:spLocks noGrp="1"/>
          </p:cNvSpPr>
          <p:nvPr>
            <p:ph type="title" idx="4294967295"/>
          </p:nvPr>
        </p:nvSpPr>
        <p:spPr>
          <a:xfrm>
            <a:off x="1688804" y="2492686"/>
            <a:ext cx="8814389" cy="250179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6800" b="1" i="0" u="none" strike="noStrike" kern="1200" cap="none" spc="0" normalizeH="0" baseline="0" noProof="0" dirty="0">
                <a:ln>
                  <a:noFill/>
                </a:ln>
                <a:solidFill>
                  <a:schemeClr val="tx1"/>
                </a:solidFill>
                <a:effectLst/>
                <a:uLnTx/>
                <a:uFillTx/>
                <a:latin typeface="Calibri"/>
                <a:ea typeface="Calibri"/>
                <a:cs typeface="Calibri"/>
              </a:rPr>
              <a:t>Mootness and Standing</a:t>
            </a:r>
          </a:p>
        </p:txBody>
      </p:sp>
      <p:cxnSp>
        <p:nvCxnSpPr>
          <p:cNvPr id="7" name="Straight Connector 6">
            <a:extLst>
              <a:ext uri="{FF2B5EF4-FFF2-40B4-BE49-F238E27FC236}">
                <a16:creationId xmlns:a16="http://schemas.microsoft.com/office/drawing/2014/main" id="{1E7430C0-213D-1BC9-5846-C9338F4EF9EB}"/>
              </a:ext>
              <a:ext uri="{C183D7F6-B498-43B3-948B-1728B52AA6E4}">
                <adec:decorative xmlns:adec="http://schemas.microsoft.com/office/drawing/2017/decorative" val="1"/>
              </a:ext>
            </a:extLst>
          </p:cNvPr>
          <p:cNvCxnSpPr>
            <a:cxnSpLocks/>
          </p:cNvCxnSpPr>
          <p:nvPr/>
        </p:nvCxnSpPr>
        <p:spPr>
          <a:xfrm>
            <a:off x="575938" y="815546"/>
            <a:ext cx="1104012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F7F53E3C-F275-FBEE-EC04-189EEDBA5BC4}"/>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938" y="262900"/>
            <a:ext cx="1448071" cy="487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676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4B9DF-4E0B-6B62-5037-432D425C14CB}"/>
            </a:ext>
          </a:extLst>
        </p:cNvPr>
        <p:cNvGrpSpPr/>
        <p:nvPr/>
      </p:nvGrpSpPr>
      <p:grpSpPr>
        <a:xfrm>
          <a:off x="0" y="0"/>
          <a:ext cx="0" cy="0"/>
          <a:chOff x="0" y="0"/>
          <a:chExt cx="0" cy="0"/>
        </a:xfrm>
      </p:grpSpPr>
      <p:sp>
        <p:nvSpPr>
          <p:cNvPr id="8" name="Content Placeholder 2">
            <a:extLst>
              <a:ext uri="{FF2B5EF4-FFF2-40B4-BE49-F238E27FC236}">
                <a16:creationId xmlns:a16="http://schemas.microsoft.com/office/drawing/2014/main" id="{484B62D0-45EF-AC4F-975A-3E0BAB7F6EFE}"/>
              </a:ext>
            </a:extLst>
          </p:cNvPr>
          <p:cNvSpPr txBox="1">
            <a:spLocks noGrp="1"/>
          </p:cNvSpPr>
          <p:nvPr>
            <p:ph type="title" idx="4294967295"/>
          </p:nvPr>
        </p:nvSpPr>
        <p:spPr>
          <a:xfrm>
            <a:off x="575936" y="1029276"/>
            <a:ext cx="11215571" cy="71446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3600" b="1" i="1" u="none" strike="noStrike" kern="1200" cap="none" spc="0" normalizeH="0" baseline="0" noProof="0">
                <a:ln>
                  <a:noFill/>
                </a:ln>
                <a:solidFill>
                  <a:srgbClr val="292929"/>
                </a:solidFill>
                <a:effectLst/>
                <a:uLnTx/>
                <a:uFillTx/>
                <a:latin typeface="Calibri"/>
                <a:ea typeface="Calibri"/>
                <a:cs typeface="Times New Roman"/>
              </a:rPr>
              <a:t>J.N</a:t>
            </a:r>
            <a:r>
              <a:rPr lang="en-US" sz="3600" b="1" i="1">
                <a:solidFill>
                  <a:srgbClr val="292929"/>
                </a:solidFill>
                <a:latin typeface="Calibri"/>
                <a:ea typeface="Calibri"/>
                <a:cs typeface="Times New Roman"/>
              </a:rPr>
              <a:t>.</a:t>
            </a:r>
            <a:r>
              <a:rPr kumimoji="0" lang="en-US" sz="3600" b="1" i="1" u="none" strike="noStrike" kern="1200" cap="none" spc="0" normalizeH="0" baseline="0" noProof="0" dirty="0">
                <a:ln>
                  <a:noFill/>
                </a:ln>
                <a:solidFill>
                  <a:srgbClr val="292929"/>
                </a:solidFill>
                <a:effectLst/>
                <a:uLnTx/>
                <a:uFillTx/>
                <a:latin typeface="Calibri"/>
                <a:ea typeface="Calibri"/>
                <a:cs typeface="Times New Roman"/>
              </a:rPr>
              <a:t> v. Oregon Department of Education</a:t>
            </a:r>
            <a:endParaRPr kumimoji="0" lang="en-US" sz="3600" b="1" i="0" u="none" strike="noStrike" kern="1200" cap="none" spc="0" normalizeH="0" baseline="0" noProof="0" dirty="0">
              <a:ln>
                <a:noFill/>
              </a:ln>
              <a:solidFill>
                <a:srgbClr val="292929"/>
              </a:solidFill>
              <a:effectLst/>
              <a:uLnTx/>
              <a:uFillTx/>
              <a:latin typeface="Calibri"/>
              <a:ea typeface="Calibri"/>
              <a:cs typeface="Times New Roman"/>
            </a:endParaRPr>
          </a:p>
        </p:txBody>
      </p:sp>
      <p:sp>
        <p:nvSpPr>
          <p:cNvPr id="3" name="Content Placeholder 2">
            <a:extLst>
              <a:ext uri="{FF2B5EF4-FFF2-40B4-BE49-F238E27FC236}">
                <a16:creationId xmlns:a16="http://schemas.microsoft.com/office/drawing/2014/main" id="{3B73122E-C83E-DE85-92F4-D4D6E0982A02}"/>
              </a:ext>
            </a:extLst>
          </p:cNvPr>
          <p:cNvSpPr>
            <a:spLocks noGrp="1"/>
          </p:cNvSpPr>
          <p:nvPr>
            <p:ph sz="half" idx="4294967295"/>
          </p:nvPr>
        </p:nvSpPr>
        <p:spPr>
          <a:xfrm>
            <a:off x="575938" y="1826814"/>
            <a:ext cx="11040123" cy="4622864"/>
          </a:xfrm>
        </p:spPr>
        <p:txBody>
          <a:bodyPr vert="horz" lIns="91440" tIns="45720" rIns="91440" bIns="45720" rtlCol="0" anchor="t">
            <a:noAutofit/>
          </a:bodyPr>
          <a:lstStyle/>
          <a:p>
            <a:pPr marL="342900" indent="-342900" fontAlgn="base">
              <a:lnSpc>
                <a:spcPct val="100000"/>
              </a:lnSpc>
              <a:spcBef>
                <a:spcPts val="0"/>
              </a:spcBef>
              <a:spcAft>
                <a:spcPts val="1200"/>
              </a:spcAft>
              <a:buSzPct val="100000"/>
              <a:tabLst>
                <a:tab pos="457200" algn="l"/>
              </a:tabLst>
            </a:pPr>
            <a:r>
              <a:rPr lang="en-US" sz="2400" b="1" dirty="0">
                <a:latin typeface="Calibri"/>
                <a:ea typeface="Source Sans Pro"/>
                <a:cs typeface="Source Sans Pro" panose="020B0503030403020204" pitchFamily="34" charset="0"/>
              </a:rPr>
              <a:t>Opinion</a:t>
            </a:r>
            <a:r>
              <a:rPr lang="en-US" sz="2400" dirty="0">
                <a:latin typeface="Calibri"/>
                <a:ea typeface="Source Sans Pro"/>
                <a:cs typeface="Source Sans Pro" panose="020B0503030403020204" pitchFamily="34" charset="0"/>
              </a:rPr>
              <a:t>: </a:t>
            </a:r>
            <a:r>
              <a:rPr lang="en-US" sz="2400" dirty="0"/>
              <a:t>2025 WL 1863189 (9th Cir. July 7, 2025)</a:t>
            </a:r>
            <a:endParaRPr lang="en-US" sz="2400" dirty="0">
              <a:ea typeface="Calibri"/>
              <a:cs typeface="Calibri"/>
            </a:endParaRPr>
          </a:p>
          <a:p>
            <a:pPr marL="342900" indent="-342900">
              <a:lnSpc>
                <a:spcPct val="100000"/>
              </a:lnSpc>
              <a:spcBef>
                <a:spcPts val="0"/>
              </a:spcBef>
              <a:spcAft>
                <a:spcPts val="1200"/>
              </a:spcAft>
              <a:buSzPct val="100000"/>
              <a:tabLst>
                <a:tab pos="457200" algn="l"/>
              </a:tabLst>
            </a:pPr>
            <a:r>
              <a:rPr lang="en-US" sz="2400" b="1" dirty="0"/>
              <a:t>Background:</a:t>
            </a:r>
            <a:r>
              <a:rPr lang="en-US" sz="2400" dirty="0"/>
              <a:t> Students with disabilities sued the Oregon Department of Education (ODE) for policies that allowed school districts to place students with disabilities on shortened school days, arguing that the policies deprived them from receiving a free and appropriate public education.</a:t>
            </a:r>
            <a:endParaRPr lang="en-US" sz="2400" dirty="0">
              <a:ea typeface="Calibri"/>
              <a:cs typeface="Calibri"/>
            </a:endParaRPr>
          </a:p>
          <a:p>
            <a:pPr marL="342900" indent="-342900">
              <a:lnSpc>
                <a:spcPct val="100000"/>
              </a:lnSpc>
              <a:spcBef>
                <a:spcPts val="0"/>
              </a:spcBef>
              <a:spcAft>
                <a:spcPts val="1200"/>
              </a:spcAft>
              <a:buSzPct val="100000"/>
              <a:tabLst>
                <a:tab pos="457200" algn="l"/>
              </a:tabLst>
            </a:pPr>
            <a:r>
              <a:rPr lang="en-US" sz="2400" b="1" dirty="0"/>
              <a:t>District Court: </a:t>
            </a:r>
            <a:r>
              <a:rPr lang="en-US" sz="2400" dirty="0"/>
              <a:t>Dismissed the suit as moot after Oregon passed a new law, SB 819, and ODE made voluntary policy changes.</a:t>
            </a:r>
            <a:endParaRPr lang="en-US" sz="2400" dirty="0">
              <a:ea typeface="Calibri"/>
              <a:cs typeface="Calibri"/>
            </a:endParaRPr>
          </a:p>
          <a:p>
            <a:pPr marL="342900" indent="-342900">
              <a:lnSpc>
                <a:spcPct val="100000"/>
              </a:lnSpc>
              <a:spcBef>
                <a:spcPts val="0"/>
              </a:spcBef>
              <a:spcAft>
                <a:spcPts val="1200"/>
              </a:spcAft>
              <a:buSzPct val="100000"/>
              <a:tabLst>
                <a:tab pos="457200" algn="l"/>
              </a:tabLst>
            </a:pPr>
            <a:r>
              <a:rPr lang="en-US" sz="2400" b="1" dirty="0"/>
              <a:t>9th Circuit</a:t>
            </a:r>
            <a:r>
              <a:rPr lang="en-US" sz="2400" dirty="0"/>
              <a:t>: Reversed the dismissal and remanded. Plaintiffs’ claims were not moot because SB 819 did not provide complete relief to the plaintiffs, and </a:t>
            </a:r>
            <a:r>
              <a:rPr lang="en-US" sz="2400" dirty="0" err="1"/>
              <a:t>ODE’s</a:t>
            </a:r>
            <a:r>
              <a:rPr lang="en-US" sz="2400" dirty="0"/>
              <a:t> voluntary policy changes could be abandoned or changed in the future, which, under the voluntary cessation doctrine, fail to moot plaintiffs’ claims.</a:t>
            </a:r>
            <a:endParaRPr lang="en-US" sz="2400" dirty="0">
              <a:highlight>
                <a:srgbClr val="FFFF00"/>
              </a:highlight>
              <a:latin typeface="Calibri"/>
              <a:ea typeface="Source Sans Pro" panose="020B0503030403020204" pitchFamily="34" charset="0"/>
              <a:cs typeface="Source Sans Pro" panose="020B0503030403020204" pitchFamily="34" charset="0"/>
            </a:endParaRPr>
          </a:p>
        </p:txBody>
      </p:sp>
      <p:cxnSp>
        <p:nvCxnSpPr>
          <p:cNvPr id="7" name="Straight Connector 6">
            <a:extLst>
              <a:ext uri="{FF2B5EF4-FFF2-40B4-BE49-F238E27FC236}">
                <a16:creationId xmlns:a16="http://schemas.microsoft.com/office/drawing/2014/main" id="{E35AF597-35EF-5B30-4B47-D8DE65C586BC}"/>
              </a:ext>
              <a:ext uri="{C183D7F6-B498-43B3-948B-1728B52AA6E4}">
                <adec:decorative xmlns:adec="http://schemas.microsoft.com/office/drawing/2017/decorative" val="1"/>
              </a:ext>
            </a:extLst>
          </p:cNvPr>
          <p:cNvCxnSpPr>
            <a:cxnSpLocks/>
          </p:cNvCxnSpPr>
          <p:nvPr/>
        </p:nvCxnSpPr>
        <p:spPr>
          <a:xfrm>
            <a:off x="575938" y="815546"/>
            <a:ext cx="1104012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C5DD371C-4B27-4ACC-BFAF-8AB38A0F8E01}"/>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938" y="262900"/>
            <a:ext cx="1448071" cy="487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2102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D800DB-6722-9877-5EEC-FD7DC3E970BE}"/>
            </a:ext>
          </a:extLst>
        </p:cNvPr>
        <p:cNvGrpSpPr/>
        <p:nvPr/>
      </p:nvGrpSpPr>
      <p:grpSpPr>
        <a:xfrm>
          <a:off x="0" y="0"/>
          <a:ext cx="0" cy="0"/>
          <a:chOff x="0" y="0"/>
          <a:chExt cx="0" cy="0"/>
        </a:xfrm>
      </p:grpSpPr>
      <p:sp>
        <p:nvSpPr>
          <p:cNvPr id="8" name="Content Placeholder 2">
            <a:extLst>
              <a:ext uri="{FF2B5EF4-FFF2-40B4-BE49-F238E27FC236}">
                <a16:creationId xmlns:a16="http://schemas.microsoft.com/office/drawing/2014/main" id="{9EDEBD6D-F70C-A33D-6101-36709D87B3A6}"/>
              </a:ext>
            </a:extLst>
          </p:cNvPr>
          <p:cNvSpPr txBox="1">
            <a:spLocks noGrp="1"/>
          </p:cNvSpPr>
          <p:nvPr>
            <p:ph type="title" idx="4294967295"/>
          </p:nvPr>
        </p:nvSpPr>
        <p:spPr>
          <a:xfrm>
            <a:off x="575936" y="1029276"/>
            <a:ext cx="11215571" cy="71446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3600" b="1" i="1" u="none" strike="noStrike" kern="1200" cap="none" spc="0" normalizeH="0" baseline="0" noProof="0" dirty="0">
                <a:ln>
                  <a:noFill/>
                </a:ln>
                <a:solidFill>
                  <a:srgbClr val="292929"/>
                </a:solidFill>
                <a:effectLst/>
                <a:uLnTx/>
                <a:uFillTx/>
                <a:latin typeface="Calibri"/>
                <a:ea typeface="Calibri"/>
                <a:cs typeface="Times New Roman"/>
              </a:rPr>
              <a:t>McKenney v. Exact Care Pharmacy, LLC</a:t>
            </a:r>
            <a:endParaRPr kumimoji="0" lang="en-US" sz="3600" b="1" i="0" u="none" strike="noStrike" kern="1200" cap="none" spc="0" normalizeH="0" baseline="0" noProof="0" dirty="0">
              <a:ln>
                <a:noFill/>
              </a:ln>
              <a:solidFill>
                <a:srgbClr val="292929"/>
              </a:solidFill>
              <a:effectLst/>
              <a:uLnTx/>
              <a:uFillTx/>
              <a:latin typeface="Calibri"/>
              <a:ea typeface="Calibri"/>
              <a:cs typeface="Times New Roman"/>
            </a:endParaRPr>
          </a:p>
        </p:txBody>
      </p:sp>
      <p:sp>
        <p:nvSpPr>
          <p:cNvPr id="3" name="Content Placeholder 2">
            <a:extLst>
              <a:ext uri="{FF2B5EF4-FFF2-40B4-BE49-F238E27FC236}">
                <a16:creationId xmlns:a16="http://schemas.microsoft.com/office/drawing/2014/main" id="{98667926-74BB-AD78-2DBA-0B3D75D4FFA4}"/>
              </a:ext>
            </a:extLst>
          </p:cNvPr>
          <p:cNvSpPr>
            <a:spLocks noGrp="1"/>
          </p:cNvSpPr>
          <p:nvPr>
            <p:ph sz="half" idx="4294967295"/>
          </p:nvPr>
        </p:nvSpPr>
        <p:spPr>
          <a:xfrm>
            <a:off x="575938" y="1752892"/>
            <a:ext cx="11040123" cy="4298718"/>
          </a:xfrm>
        </p:spPr>
        <p:txBody>
          <a:bodyPr vert="horz" lIns="91440" tIns="45720" rIns="91440" bIns="45720" rtlCol="0" anchor="t">
            <a:noAutofit/>
          </a:bodyPr>
          <a:lstStyle/>
          <a:p>
            <a:pPr marL="342900" indent="-342900" fontAlgn="base">
              <a:spcBef>
                <a:spcPts val="0"/>
              </a:spcBef>
              <a:spcAft>
                <a:spcPts val="1200"/>
              </a:spcAft>
              <a:buSzPct val="100000"/>
              <a:tabLst>
                <a:tab pos="457200" algn="l"/>
              </a:tabLst>
            </a:pPr>
            <a:r>
              <a:rPr lang="en-US" sz="2400" b="1" dirty="0">
                <a:ea typeface="+mn-lt"/>
                <a:cs typeface="+mn-lt"/>
              </a:rPr>
              <a:t>Opinion</a:t>
            </a:r>
            <a:r>
              <a:rPr lang="en-US" sz="2400" dirty="0">
                <a:ea typeface="+mn-lt"/>
                <a:cs typeface="+mn-lt"/>
              </a:rPr>
              <a:t>: 2025 WL 3294952 (N.D. Ohio Nov. 26, 2025) </a:t>
            </a:r>
          </a:p>
          <a:p>
            <a:pPr marL="342900" indent="-342900">
              <a:spcBef>
                <a:spcPts val="0"/>
              </a:spcBef>
              <a:spcAft>
                <a:spcPts val="1200"/>
              </a:spcAft>
              <a:buSzPct val="100000"/>
              <a:tabLst>
                <a:tab pos="457200" algn="l"/>
              </a:tabLst>
            </a:pPr>
            <a:r>
              <a:rPr lang="en-US" sz="2400" b="1" dirty="0">
                <a:ea typeface="+mn-lt"/>
                <a:cs typeface="+mn-lt"/>
              </a:rPr>
              <a:t>Issue</a:t>
            </a:r>
            <a:r>
              <a:rPr lang="en-US" sz="2400" dirty="0">
                <a:ea typeface="+mn-lt"/>
                <a:cs typeface="+mn-lt"/>
              </a:rPr>
              <a:t>: Whether NFB has associational standing, and whether two blind plaintiffs have individual standing, to challenge mail-order pharmacy’s refusal to provide medical information in alternate formats, such as accessible labels.</a:t>
            </a:r>
          </a:p>
          <a:p>
            <a:pPr marL="800100" lvl="1" indent="-342900">
              <a:spcBef>
                <a:spcPts val="0"/>
              </a:spcBef>
              <a:spcAft>
                <a:spcPts val="1200"/>
              </a:spcAft>
              <a:buSzPct val="100000"/>
              <a:tabLst>
                <a:tab pos="457200" algn="l"/>
              </a:tabLst>
            </a:pPr>
            <a:r>
              <a:rPr lang="en-US" dirty="0">
                <a:ea typeface="+mn-lt"/>
                <a:cs typeface="+mn-lt"/>
              </a:rPr>
              <a:t>Plaintiffs: Standard is “intent to return” based on cases involving architectural barriers.</a:t>
            </a:r>
          </a:p>
          <a:p>
            <a:pPr marL="800100" lvl="1" indent="-342900">
              <a:spcBef>
                <a:spcPts val="0"/>
              </a:spcBef>
              <a:spcAft>
                <a:spcPts val="1200"/>
              </a:spcAft>
              <a:buSzPct val="100000"/>
              <a:tabLst>
                <a:tab pos="457200" algn="l"/>
              </a:tabLst>
            </a:pPr>
            <a:r>
              <a:rPr lang="en-US" dirty="0">
                <a:ea typeface="+mn-lt"/>
                <a:cs typeface="+mn-lt"/>
              </a:rPr>
              <a:t>Defendant: Higher standard, more than a plausible intent to return. </a:t>
            </a:r>
          </a:p>
          <a:p>
            <a:pPr marL="342900" indent="-342900">
              <a:spcBef>
                <a:spcPts val="0"/>
              </a:spcBef>
              <a:spcAft>
                <a:spcPts val="1200"/>
              </a:spcAft>
              <a:buSzPct val="100000"/>
              <a:tabLst>
                <a:tab pos="457200" algn="l"/>
              </a:tabLst>
            </a:pPr>
            <a:r>
              <a:rPr lang="en-US" sz="2400" b="1" dirty="0">
                <a:ea typeface="+mn-lt"/>
                <a:cs typeface="+mn-lt"/>
              </a:rPr>
              <a:t>Holding</a:t>
            </a:r>
            <a:r>
              <a:rPr lang="en-US" sz="2400" dirty="0">
                <a:ea typeface="+mn-lt"/>
                <a:cs typeface="+mn-lt"/>
              </a:rPr>
              <a:t>: Individual plaintiffs established the requisite “plausible intent to return to the non-compliant accommodation” – only stopped using services because of injuries caused by inaccessible information and pled they would seriously consider returning if information was accessible given convenience.</a:t>
            </a:r>
          </a:p>
          <a:p>
            <a:pPr marL="342900" indent="-342900">
              <a:spcBef>
                <a:spcPts val="0"/>
              </a:spcBef>
              <a:spcAft>
                <a:spcPts val="1200"/>
              </a:spcAft>
              <a:buSzPct val="100000"/>
              <a:tabLst>
                <a:tab pos="457200" algn="l"/>
              </a:tabLst>
            </a:pPr>
            <a:r>
              <a:rPr lang="en-US" sz="2400" dirty="0">
                <a:ea typeface="+mn-lt"/>
                <a:cs typeface="+mn-lt"/>
              </a:rPr>
              <a:t>NFB meets the three-part test for associational standing. </a:t>
            </a:r>
          </a:p>
          <a:p>
            <a:pPr marL="0" indent="0">
              <a:spcBef>
                <a:spcPts val="0"/>
              </a:spcBef>
              <a:spcAft>
                <a:spcPts val="1200"/>
              </a:spcAft>
              <a:buSzPct val="100000"/>
              <a:buNone/>
              <a:tabLst>
                <a:tab pos="457200" algn="l"/>
              </a:tabLst>
            </a:pPr>
            <a:endParaRPr lang="en-US" sz="2400" dirty="0">
              <a:ea typeface="+mn-lt"/>
              <a:cs typeface="+mn-lt"/>
            </a:endParaRPr>
          </a:p>
        </p:txBody>
      </p:sp>
      <p:cxnSp>
        <p:nvCxnSpPr>
          <p:cNvPr id="7" name="Straight Connector 6">
            <a:extLst>
              <a:ext uri="{FF2B5EF4-FFF2-40B4-BE49-F238E27FC236}">
                <a16:creationId xmlns:a16="http://schemas.microsoft.com/office/drawing/2014/main" id="{455E5D39-2868-A81F-A4FF-D3F0C39E340E}"/>
              </a:ext>
              <a:ext uri="{C183D7F6-B498-43B3-948B-1728B52AA6E4}">
                <adec:decorative xmlns:adec="http://schemas.microsoft.com/office/drawing/2017/decorative" val="1"/>
              </a:ext>
            </a:extLst>
          </p:cNvPr>
          <p:cNvCxnSpPr>
            <a:cxnSpLocks/>
          </p:cNvCxnSpPr>
          <p:nvPr/>
        </p:nvCxnSpPr>
        <p:spPr>
          <a:xfrm>
            <a:off x="575938" y="815546"/>
            <a:ext cx="1104012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CDFDF79A-22FD-61C3-49B4-BB1AF936AD90}"/>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938" y="262900"/>
            <a:ext cx="1448071" cy="487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8325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EDB6BF-ADE7-CDF7-36E9-A8E53D9BF11B}"/>
            </a:ext>
          </a:extLst>
        </p:cNvPr>
        <p:cNvGrpSpPr/>
        <p:nvPr/>
      </p:nvGrpSpPr>
      <p:grpSpPr>
        <a:xfrm>
          <a:off x="0" y="0"/>
          <a:ext cx="0" cy="0"/>
          <a:chOff x="0" y="0"/>
          <a:chExt cx="0" cy="0"/>
        </a:xfrm>
      </p:grpSpPr>
      <p:sp>
        <p:nvSpPr>
          <p:cNvPr id="8" name="Content Placeholder 2">
            <a:extLst>
              <a:ext uri="{FF2B5EF4-FFF2-40B4-BE49-F238E27FC236}">
                <a16:creationId xmlns:a16="http://schemas.microsoft.com/office/drawing/2014/main" id="{04B8AE37-DF4D-164F-81EC-C65786DD290C}"/>
              </a:ext>
            </a:extLst>
          </p:cNvPr>
          <p:cNvSpPr txBox="1">
            <a:spLocks noGrp="1"/>
          </p:cNvSpPr>
          <p:nvPr>
            <p:ph type="title" idx="4294967295"/>
          </p:nvPr>
        </p:nvSpPr>
        <p:spPr>
          <a:xfrm>
            <a:off x="1688804" y="2492686"/>
            <a:ext cx="8814389" cy="250179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8000" b="1" i="0" u="none" strike="noStrike" kern="1200" cap="none" spc="0" normalizeH="0" baseline="0" noProof="0" dirty="0">
                <a:ln>
                  <a:noFill/>
                </a:ln>
                <a:solidFill>
                  <a:schemeClr val="tx1"/>
                </a:solidFill>
                <a:effectLst/>
                <a:uLnTx/>
                <a:uFillTx/>
                <a:latin typeface="Calibri"/>
                <a:ea typeface="Calibri"/>
                <a:cs typeface="Calibri"/>
              </a:rPr>
              <a:t>Section 504 and the Federal Government</a:t>
            </a:r>
          </a:p>
        </p:txBody>
      </p:sp>
      <p:cxnSp>
        <p:nvCxnSpPr>
          <p:cNvPr id="7" name="Straight Connector 6">
            <a:extLst>
              <a:ext uri="{FF2B5EF4-FFF2-40B4-BE49-F238E27FC236}">
                <a16:creationId xmlns:a16="http://schemas.microsoft.com/office/drawing/2014/main" id="{F419FEBB-D3F3-3AB8-0B1E-E9A60E2DB621}"/>
              </a:ext>
              <a:ext uri="{C183D7F6-B498-43B3-948B-1728B52AA6E4}">
                <adec:decorative xmlns:adec="http://schemas.microsoft.com/office/drawing/2017/decorative" val="1"/>
              </a:ext>
            </a:extLst>
          </p:cNvPr>
          <p:cNvCxnSpPr>
            <a:cxnSpLocks/>
          </p:cNvCxnSpPr>
          <p:nvPr/>
        </p:nvCxnSpPr>
        <p:spPr>
          <a:xfrm>
            <a:off x="575938" y="815546"/>
            <a:ext cx="1104012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18B94B75-0758-8264-6B6F-0442534C6580}"/>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938" y="262900"/>
            <a:ext cx="1448071" cy="487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1732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0091B1ED-6583-DBD8-ACA8-41F77462302E}"/>
              </a:ext>
            </a:extLst>
          </p:cNvPr>
          <p:cNvSpPr txBox="1">
            <a:spLocks noGrp="1"/>
          </p:cNvSpPr>
          <p:nvPr>
            <p:ph type="title" idx="4294967295"/>
          </p:nvPr>
        </p:nvSpPr>
        <p:spPr>
          <a:xfrm>
            <a:off x="514109" y="1039906"/>
            <a:ext cx="11311264" cy="138798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0"/>
              </a:spcBef>
              <a:spcAft>
                <a:spcPts val="0"/>
              </a:spcAft>
              <a:buClrTx/>
              <a:buSzPts val="1000"/>
              <a:buFont typeface="Arial" panose="020B0604020202020204" pitchFamily="34" charset="0"/>
              <a:buNone/>
              <a:tabLst>
                <a:tab pos="457200" algn="l"/>
              </a:tabLst>
              <a:defRPr/>
            </a:pPr>
            <a:r>
              <a:rPr kumimoji="0" lang="en-US" sz="3600" b="1" i="1" u="none" strike="noStrike" kern="1200" cap="none" spc="0" normalizeH="0" baseline="0" noProof="0" dirty="0">
                <a:ln>
                  <a:noFill/>
                </a:ln>
                <a:solidFill>
                  <a:schemeClr val="tx1"/>
                </a:solidFill>
                <a:effectLst/>
                <a:uLnTx/>
                <a:uFillTx/>
                <a:latin typeface="Calibri"/>
                <a:ea typeface="Times New Roman" panose="02020603050405020304" pitchFamily="18" charset="0"/>
                <a:cs typeface="Times New Roman"/>
              </a:rPr>
              <a:t>Powers v. McDonough</a:t>
            </a:r>
          </a:p>
        </p:txBody>
      </p:sp>
      <p:sp>
        <p:nvSpPr>
          <p:cNvPr id="3" name="Content Placeholder 2">
            <a:extLst>
              <a:ext uri="{FF2B5EF4-FFF2-40B4-BE49-F238E27FC236}">
                <a16:creationId xmlns:a16="http://schemas.microsoft.com/office/drawing/2014/main" id="{AC2084EF-3825-2C99-6C2A-8A60AF290EB5}"/>
              </a:ext>
            </a:extLst>
          </p:cNvPr>
          <p:cNvSpPr>
            <a:spLocks noGrp="1"/>
          </p:cNvSpPr>
          <p:nvPr>
            <p:ph sz="half" idx="4294967295"/>
          </p:nvPr>
        </p:nvSpPr>
        <p:spPr>
          <a:xfrm>
            <a:off x="575938" y="1814159"/>
            <a:ext cx="11057947" cy="4228295"/>
          </a:xfrm>
        </p:spPr>
        <p:txBody>
          <a:bodyPr vert="horz" lIns="91440" tIns="45720" rIns="91440" bIns="45720" rtlCol="0" anchor="t">
            <a:noAutofit/>
          </a:bodyPr>
          <a:lstStyle/>
          <a:p>
            <a:pPr marL="339725" indent="-331470" fontAlgn="base">
              <a:spcBef>
                <a:spcPts val="0"/>
              </a:spcBef>
              <a:spcAft>
                <a:spcPts val="1200"/>
              </a:spcAft>
              <a:buSzPct val="100000"/>
              <a:tabLst>
                <a:tab pos="457200" algn="l"/>
              </a:tabLst>
            </a:pPr>
            <a:r>
              <a:rPr lang="en-US" sz="2400" b="1" dirty="0">
                <a:ea typeface="Source Sans Pro"/>
                <a:cs typeface="Source Sans Pro" panose="020B0503030403020204" pitchFamily="34" charset="0"/>
              </a:rPr>
              <a:t>Opinion</a:t>
            </a:r>
            <a:r>
              <a:rPr lang="en-US" sz="2400" dirty="0">
                <a:ea typeface="Source Sans Pro"/>
                <a:cs typeface="Source Sans Pro" panose="020B0503030403020204" pitchFamily="34" charset="0"/>
              </a:rPr>
              <a:t>: </a:t>
            </a:r>
            <a:r>
              <a:rPr lang="en-US" sz="2400" dirty="0"/>
              <a:t> 163 F.4th 1162 (9th Cir. 2025)</a:t>
            </a:r>
            <a:endParaRPr lang="en-US" sz="2400" dirty="0">
              <a:ea typeface="Calibri"/>
              <a:cs typeface="Calibri"/>
            </a:endParaRPr>
          </a:p>
          <a:p>
            <a:pPr marL="339725" indent="-331470">
              <a:spcBef>
                <a:spcPts val="0"/>
              </a:spcBef>
              <a:spcAft>
                <a:spcPts val="1200"/>
              </a:spcAft>
              <a:buSzPct val="100000"/>
              <a:tabLst>
                <a:tab pos="457200" algn="l"/>
              </a:tabLst>
            </a:pPr>
            <a:r>
              <a:rPr lang="en-US" sz="2400" b="1" dirty="0">
                <a:ea typeface="Calibri"/>
                <a:cs typeface="Calibri"/>
              </a:rPr>
              <a:t>Background:</a:t>
            </a:r>
            <a:r>
              <a:rPr lang="en-US" sz="2400" dirty="0">
                <a:ea typeface="Calibri"/>
                <a:cs typeface="Calibri"/>
              </a:rPr>
              <a:t> Veterans with PTSD and brain injuries brought class action under the Rehab Act against the VA for failing to provide adequate housing and healthcare services in the West Los Angeles VA Grounds, a residential area intended for veterans in need of supportive housing.</a:t>
            </a:r>
          </a:p>
          <a:p>
            <a:pPr marL="351155" indent="-342900">
              <a:spcBef>
                <a:spcPts val="0"/>
              </a:spcBef>
              <a:spcAft>
                <a:spcPts val="1200"/>
              </a:spcAft>
              <a:buSzPct val="100000"/>
              <a:tabLst>
                <a:tab pos="457200" algn="l"/>
              </a:tabLst>
            </a:pPr>
            <a:r>
              <a:rPr lang="en-US" sz="2400" dirty="0">
                <a:ea typeface="Calibri"/>
                <a:cs typeface="Calibri"/>
              </a:rPr>
              <a:t>The district court issued an injunction requiring the VA to construct thousands of permanent and temporary housing units on the Campus.</a:t>
            </a:r>
            <a:endParaRPr lang="en-US" sz="2400" dirty="0">
              <a:highlight>
                <a:srgbClr val="FFFF00"/>
              </a:highlight>
              <a:ea typeface="Calibri"/>
              <a:cs typeface="Calibri"/>
            </a:endParaRPr>
          </a:p>
          <a:p>
            <a:pPr marL="339725" indent="-331470">
              <a:spcBef>
                <a:spcPts val="0"/>
              </a:spcBef>
              <a:spcAft>
                <a:spcPts val="1200"/>
              </a:spcAft>
              <a:buSzPct val="100000"/>
              <a:tabLst>
                <a:tab pos="457200" algn="l"/>
              </a:tabLst>
            </a:pPr>
            <a:r>
              <a:rPr lang="en-US" sz="2400" b="1" dirty="0">
                <a:ea typeface="Calibri"/>
                <a:cs typeface="Calibri"/>
              </a:rPr>
              <a:t>Holding</a:t>
            </a:r>
            <a:r>
              <a:rPr lang="en-US" sz="2400" dirty="0">
                <a:ea typeface="Calibri"/>
                <a:cs typeface="Calibri"/>
              </a:rPr>
              <a:t>: The Ninth Circuit affirmed key parts of district court orders, including grant of class cert, judgment in Plaintiffs’ favor on APA, meaningful access, and Olmstead claims (and equitable relief granted for those claims).</a:t>
            </a:r>
          </a:p>
          <a:p>
            <a:pPr lvl="1">
              <a:tabLst>
                <a:tab pos="457200" algn="l"/>
              </a:tabLst>
            </a:pPr>
            <a:endParaRPr lang="en-US" sz="2400" dirty="0">
              <a:ea typeface="Calibri"/>
              <a:cs typeface="Calibri"/>
            </a:endParaRPr>
          </a:p>
          <a:p>
            <a:pPr marL="339725" indent="-331470">
              <a:spcBef>
                <a:spcPts val="0"/>
              </a:spcBef>
              <a:spcAft>
                <a:spcPts val="1200"/>
              </a:spcAft>
              <a:buSzPct val="100000"/>
              <a:tabLst>
                <a:tab pos="457200" algn="l"/>
              </a:tabLst>
            </a:pPr>
            <a:endParaRPr lang="en-US" sz="2400" dirty="0">
              <a:ea typeface="Source Sans Pro"/>
              <a:cs typeface="Source Sans Pro" panose="020B0503030403020204" pitchFamily="34" charset="0"/>
            </a:endParaRPr>
          </a:p>
        </p:txBody>
      </p:sp>
      <p:pic>
        <p:nvPicPr>
          <p:cNvPr id="2" name="Picture 1">
            <a:extLst>
              <a:ext uri="{FF2B5EF4-FFF2-40B4-BE49-F238E27FC236}">
                <a16:creationId xmlns:a16="http://schemas.microsoft.com/office/drawing/2014/main" id="{F7F53E3C-F275-FBEE-EC04-189EEDBA5BC4}"/>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938" y="262900"/>
            <a:ext cx="1448071" cy="487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a:extLst>
              <a:ext uri="{FF2B5EF4-FFF2-40B4-BE49-F238E27FC236}">
                <a16:creationId xmlns:a16="http://schemas.microsoft.com/office/drawing/2014/main" id="{1E7430C0-213D-1BC9-5846-C9338F4EF9EB}"/>
              </a:ext>
              <a:ext uri="{C183D7F6-B498-43B3-948B-1728B52AA6E4}">
                <adec:decorative xmlns:adec="http://schemas.microsoft.com/office/drawing/2017/decorative" val="1"/>
              </a:ext>
            </a:extLst>
          </p:cNvPr>
          <p:cNvCxnSpPr>
            <a:cxnSpLocks/>
          </p:cNvCxnSpPr>
          <p:nvPr/>
        </p:nvCxnSpPr>
        <p:spPr>
          <a:xfrm>
            <a:off x="575938" y="815546"/>
            <a:ext cx="1104012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4071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F60E5F-79B1-31E4-B4F7-D42FAA436788}"/>
            </a:ext>
          </a:extLst>
        </p:cNvPr>
        <p:cNvGrpSpPr/>
        <p:nvPr/>
      </p:nvGrpSpPr>
      <p:grpSpPr>
        <a:xfrm>
          <a:off x="0" y="0"/>
          <a:ext cx="0" cy="0"/>
          <a:chOff x="0" y="0"/>
          <a:chExt cx="0" cy="0"/>
        </a:xfrm>
      </p:grpSpPr>
      <p:sp>
        <p:nvSpPr>
          <p:cNvPr id="8" name="Content Placeholder 2">
            <a:extLst>
              <a:ext uri="{FF2B5EF4-FFF2-40B4-BE49-F238E27FC236}">
                <a16:creationId xmlns:a16="http://schemas.microsoft.com/office/drawing/2014/main" id="{5ECF0EB0-A5CD-8853-945B-F7CE2EA2E8D8}"/>
              </a:ext>
            </a:extLst>
          </p:cNvPr>
          <p:cNvSpPr txBox="1">
            <a:spLocks noGrp="1"/>
          </p:cNvSpPr>
          <p:nvPr>
            <p:ph type="title" idx="4294967295"/>
          </p:nvPr>
        </p:nvSpPr>
        <p:spPr>
          <a:xfrm>
            <a:off x="575936" y="1039909"/>
            <a:ext cx="11311264" cy="9323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0"/>
              </a:spcBef>
              <a:spcAft>
                <a:spcPts val="0"/>
              </a:spcAft>
              <a:buClrTx/>
              <a:buSzTx/>
              <a:buFont typeface="Arial" panose="020B0604020202020204" pitchFamily="34" charset="0"/>
              <a:buNone/>
              <a:tabLst/>
              <a:defRPr/>
            </a:pPr>
            <a:r>
              <a:rPr kumimoji="0" lang="en-US" sz="3600" b="1" i="1" u="none" strike="noStrike" kern="1200" cap="none" spc="0" normalizeH="0" baseline="0" noProof="0" dirty="0">
                <a:ln>
                  <a:noFill/>
                </a:ln>
                <a:solidFill>
                  <a:schemeClr val="tx1"/>
                </a:solidFill>
                <a:effectLst/>
                <a:uLnTx/>
                <a:uFillTx/>
                <a:latin typeface="Calibri"/>
                <a:ea typeface="Times New Roman" panose="02020603050405020304" pitchFamily="18" charset="0"/>
                <a:cs typeface="Calibri"/>
              </a:rPr>
              <a:t>National Association of the Deaf v. Trump</a:t>
            </a:r>
            <a:endParaRPr kumimoji="0" lang="en-US" sz="3600" b="1" i="1" u="none" strike="noStrike" kern="1200" cap="none" spc="0" normalizeH="0" baseline="0" noProof="0" dirty="0">
              <a:ln>
                <a:noFill/>
              </a:ln>
              <a:solidFill>
                <a:srgbClr val="000000"/>
              </a:solidFill>
              <a:effectLst/>
              <a:uLnTx/>
              <a:uFillTx/>
              <a:latin typeface="Calibri"/>
              <a:ea typeface="Times New Roman" panose="02020603050405020304" pitchFamily="18" charset="0"/>
              <a:cs typeface="Calibri"/>
            </a:endParaRPr>
          </a:p>
        </p:txBody>
      </p:sp>
      <p:sp>
        <p:nvSpPr>
          <p:cNvPr id="3" name="Content Placeholder 2">
            <a:extLst>
              <a:ext uri="{FF2B5EF4-FFF2-40B4-BE49-F238E27FC236}">
                <a16:creationId xmlns:a16="http://schemas.microsoft.com/office/drawing/2014/main" id="{0A8AD6B2-E447-276D-2349-D6E2C5C6A0DB}"/>
              </a:ext>
            </a:extLst>
          </p:cNvPr>
          <p:cNvSpPr>
            <a:spLocks noGrp="1"/>
          </p:cNvSpPr>
          <p:nvPr>
            <p:ph sz="half" idx="4294967295"/>
          </p:nvPr>
        </p:nvSpPr>
        <p:spPr>
          <a:xfrm>
            <a:off x="513592" y="1774053"/>
            <a:ext cx="11040123" cy="4622864"/>
          </a:xfrm>
        </p:spPr>
        <p:txBody>
          <a:bodyPr vert="horz" lIns="91440" tIns="45720" rIns="91440" bIns="45720" rtlCol="0" anchor="t">
            <a:noAutofit/>
          </a:bodyPr>
          <a:lstStyle/>
          <a:p>
            <a:pPr marL="342900" indent="-342900" fontAlgn="base">
              <a:spcBef>
                <a:spcPts val="0"/>
              </a:spcBef>
              <a:spcAft>
                <a:spcPts val="2000"/>
              </a:spcAft>
              <a:buSzPct val="100000"/>
              <a:tabLst>
                <a:tab pos="457200" algn="l"/>
              </a:tabLst>
            </a:pPr>
            <a:r>
              <a:rPr lang="en-US" sz="2200" b="1" kern="100" dirty="0">
                <a:ea typeface="Calibri"/>
                <a:cs typeface="Calibri"/>
              </a:rPr>
              <a:t>Opinion</a:t>
            </a:r>
            <a:r>
              <a:rPr lang="en-US" sz="2200" kern="100" dirty="0">
                <a:ea typeface="Calibri"/>
                <a:cs typeface="Calibri"/>
              </a:rPr>
              <a:t>: 2025 WL 3137485 (</a:t>
            </a:r>
            <a:r>
              <a:rPr lang="en-US" sz="2200" kern="100" dirty="0" err="1">
                <a:ea typeface="Calibri"/>
                <a:cs typeface="Calibri"/>
              </a:rPr>
              <a:t>D.D.C</a:t>
            </a:r>
            <a:r>
              <a:rPr lang="en-US" sz="2200" kern="100" dirty="0">
                <a:ea typeface="Calibri"/>
                <a:cs typeface="Calibri"/>
              </a:rPr>
              <a:t>. Nov. 4, 2025)</a:t>
            </a:r>
          </a:p>
          <a:p>
            <a:pPr marL="342900" indent="-342900">
              <a:spcBef>
                <a:spcPts val="0"/>
              </a:spcBef>
              <a:spcAft>
                <a:spcPts val="2000"/>
              </a:spcAft>
              <a:tabLst>
                <a:tab pos="457200" algn="l"/>
              </a:tabLst>
            </a:pPr>
            <a:r>
              <a:rPr lang="en-US" sz="2200" b="1" kern="100" dirty="0">
                <a:ea typeface="Times New Roman" panose="02020603050405020304" pitchFamily="18" charset="0"/>
                <a:cs typeface="Times New Roman"/>
              </a:rPr>
              <a:t>Background</a:t>
            </a:r>
            <a:r>
              <a:rPr lang="en-US" sz="2200" dirty="0">
                <a:ea typeface="Times New Roman" panose="02020603050405020304" pitchFamily="18" charset="0"/>
                <a:cs typeface="Arial"/>
              </a:rPr>
              <a:t>: The National Association of the Deaf (NAD) and one individual filed a complaint and motion for preliminary injunction against the President, et al. when the White House stopped providing ASL interpreters at White House press briefings in January 2025. </a:t>
            </a:r>
          </a:p>
          <a:p>
            <a:pPr marL="342900" indent="-342900">
              <a:spcBef>
                <a:spcPts val="0"/>
              </a:spcBef>
              <a:spcAft>
                <a:spcPts val="2000"/>
              </a:spcAft>
              <a:tabLst>
                <a:tab pos="457200" algn="l"/>
              </a:tabLst>
            </a:pPr>
            <a:r>
              <a:rPr lang="en-US" sz="2200" b="1" dirty="0">
                <a:latin typeface="Calibri"/>
                <a:ea typeface="Times New Roman" panose="02020603050405020304" pitchFamily="18" charset="0"/>
                <a:cs typeface="Arial"/>
              </a:rPr>
              <a:t>Holding: </a:t>
            </a:r>
            <a:r>
              <a:rPr lang="en-US" sz="2200" dirty="0">
                <a:latin typeface="Calibri"/>
                <a:ea typeface="Times New Roman" panose="02020603050405020304" pitchFamily="18" charset="0"/>
                <a:cs typeface="Arial"/>
              </a:rPr>
              <a:t>Court granted preliminary injunction, ordering simultaneous and publicly accessible ASL feed by a qualified interpreter for all publicly announced White House press briefings by the President or White House Press Secretary.</a:t>
            </a:r>
          </a:p>
          <a:p>
            <a:pPr marL="342900" indent="-342900">
              <a:spcBef>
                <a:spcPts val="0"/>
              </a:spcBef>
              <a:spcAft>
                <a:spcPts val="2000"/>
              </a:spcAft>
              <a:tabLst>
                <a:tab pos="457200" algn="l"/>
              </a:tabLst>
            </a:pPr>
            <a:r>
              <a:rPr lang="en-US" sz="2200" b="1" dirty="0">
                <a:latin typeface="Calibri"/>
                <a:ea typeface="Times New Roman" panose="02020603050405020304" pitchFamily="18" charset="0"/>
                <a:cs typeface="Arial"/>
              </a:rPr>
              <a:t>Status: </a:t>
            </a:r>
            <a:r>
              <a:rPr lang="en-US" sz="2200" dirty="0">
                <a:latin typeface="Calibri"/>
                <a:ea typeface="Times New Roman" panose="02020603050405020304" pitchFamily="18" charset="0"/>
                <a:cs typeface="Arial"/>
              </a:rPr>
              <a:t>The Government filed a notice of appeal on (1) </a:t>
            </a:r>
            <a:r>
              <a:rPr lang="en-US" sz="2200" dirty="0"/>
              <a:t>Whether plaintiffs lack a cause of action to enforce Section 504 of the Rehabilitation Act against defendants; (2) Whether plaintiffs failed to establish a likelihood of success on their claim that the Rehabilitation Act requires the White House to provide ASL interpretation for press briefings.  Briefing schedule underway. </a:t>
            </a:r>
            <a:endParaRPr lang="en-US" sz="2200" dirty="0">
              <a:latin typeface="Calibri"/>
              <a:ea typeface="Times New Roman" panose="02020603050405020304" pitchFamily="18" charset="0"/>
              <a:cs typeface="Arial"/>
            </a:endParaRPr>
          </a:p>
          <a:p>
            <a:pPr marL="342900" indent="-342900">
              <a:spcBef>
                <a:spcPts val="0"/>
              </a:spcBef>
              <a:spcAft>
                <a:spcPts val="2000"/>
              </a:spcAft>
              <a:tabLst>
                <a:tab pos="457200" algn="l"/>
              </a:tabLst>
            </a:pPr>
            <a:endParaRPr lang="en-US" sz="2400" dirty="0">
              <a:latin typeface="Calibri"/>
              <a:ea typeface="Times New Roman" panose="02020603050405020304" pitchFamily="18" charset="0"/>
              <a:cs typeface="Arial" panose="020B0604020202020204" pitchFamily="34" charset="0"/>
            </a:endParaRPr>
          </a:p>
          <a:p>
            <a:pPr marL="342900" indent="-342900">
              <a:spcBef>
                <a:spcPts val="0"/>
              </a:spcBef>
              <a:spcAft>
                <a:spcPts val="2000"/>
              </a:spcAft>
              <a:tabLst>
                <a:tab pos="457200" algn="l"/>
              </a:tabLst>
            </a:pPr>
            <a:endParaRPr lang="en-US" sz="2400" dirty="0">
              <a:latin typeface="Calibri"/>
              <a:ea typeface="Times New Roman" panose="02020603050405020304" pitchFamily="18" charset="0"/>
              <a:cs typeface="Arial" panose="020B0604020202020204" pitchFamily="34" charset="0"/>
            </a:endParaRPr>
          </a:p>
          <a:p>
            <a:pPr marL="342900" indent="-342900">
              <a:spcBef>
                <a:spcPts val="0"/>
              </a:spcBef>
              <a:spcAft>
                <a:spcPts val="2000"/>
              </a:spcAft>
              <a:tabLst>
                <a:tab pos="457200" algn="l"/>
              </a:tabLst>
            </a:pPr>
            <a:endParaRPr lang="en-US" sz="2400" dirty="0">
              <a:latin typeface="Calibri"/>
              <a:ea typeface="Times New Roman" panose="02020603050405020304" pitchFamily="18" charset="0"/>
              <a:cs typeface="Arial" panose="020B0604020202020204" pitchFamily="34" charset="0"/>
            </a:endParaRPr>
          </a:p>
          <a:p>
            <a:pPr marL="342900" indent="-342900" fontAlgn="base">
              <a:spcBef>
                <a:spcPts val="0"/>
              </a:spcBef>
              <a:spcAft>
                <a:spcPts val="600"/>
              </a:spcAft>
              <a:buSzPct val="100000"/>
              <a:tabLst>
                <a:tab pos="457200" algn="l"/>
              </a:tabLst>
            </a:pPr>
            <a:endParaRPr lang="en-US" sz="2400" dirty="0">
              <a:latin typeface="Calibri "/>
              <a:ea typeface="Times New Roman" panose="02020603050405020304" pitchFamily="18" charset="0"/>
              <a:cs typeface="Arial" panose="020B0604020202020204" pitchFamily="34" charset="0"/>
            </a:endParaRPr>
          </a:p>
        </p:txBody>
      </p:sp>
      <p:cxnSp>
        <p:nvCxnSpPr>
          <p:cNvPr id="7" name="Straight Connector 6">
            <a:extLst>
              <a:ext uri="{FF2B5EF4-FFF2-40B4-BE49-F238E27FC236}">
                <a16:creationId xmlns:a16="http://schemas.microsoft.com/office/drawing/2014/main" id="{DC7390DA-75CD-B45C-AA03-D2ED49ED2D63}"/>
              </a:ext>
              <a:ext uri="{C183D7F6-B498-43B3-948B-1728B52AA6E4}">
                <adec:decorative xmlns:adec="http://schemas.microsoft.com/office/drawing/2017/decorative" val="1"/>
              </a:ext>
            </a:extLst>
          </p:cNvPr>
          <p:cNvCxnSpPr>
            <a:cxnSpLocks/>
          </p:cNvCxnSpPr>
          <p:nvPr/>
        </p:nvCxnSpPr>
        <p:spPr>
          <a:xfrm>
            <a:off x="575938" y="815546"/>
            <a:ext cx="1104012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BD335C94-4AE6-B069-B4FD-BAD431C0D5F3}"/>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938" y="262900"/>
            <a:ext cx="1448071" cy="487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59793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0091B1ED-6583-DBD8-ACA8-41F77462302E}"/>
              </a:ext>
              <a:ext uri="{C183D7F6-B498-43B3-948B-1728B52AA6E4}">
                <adec:decorative xmlns:adec="http://schemas.microsoft.com/office/drawing/2017/decorative" val="0"/>
              </a:ext>
            </a:extLst>
          </p:cNvPr>
          <p:cNvSpPr txBox="1">
            <a:spLocks noGrp="1"/>
          </p:cNvSpPr>
          <p:nvPr>
            <p:ph type="title" idx="4294967295"/>
          </p:nvPr>
        </p:nvSpPr>
        <p:spPr>
          <a:xfrm>
            <a:off x="873536" y="1821018"/>
            <a:ext cx="10444926" cy="238469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7200" b="1" i="0" u="none" strike="noStrike" kern="1200" cap="none" spc="0" normalizeH="0" baseline="0" noProof="0" dirty="0">
                <a:ln>
                  <a:noFill/>
                </a:ln>
                <a:solidFill>
                  <a:schemeClr val="tx1"/>
                </a:solidFill>
                <a:effectLst/>
                <a:uLnTx/>
                <a:uFillTx/>
                <a:latin typeface="Calibri"/>
                <a:ea typeface="Calibri"/>
                <a:cs typeface="Calibri"/>
              </a:rPr>
              <a:t>Part II: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7200" b="1" i="0" u="none" strike="noStrike" kern="1200" cap="none" spc="0" normalizeH="0" baseline="0" noProof="0" dirty="0">
                <a:ln>
                  <a:noFill/>
                </a:ln>
                <a:solidFill>
                  <a:schemeClr val="tx1"/>
                </a:solidFill>
                <a:effectLst/>
                <a:uLnTx/>
                <a:uFillTx/>
                <a:latin typeface="Calibri"/>
                <a:ea typeface="Calibri"/>
                <a:cs typeface="Calibri"/>
              </a:rPr>
              <a:t>Substantive Case Law Updates</a:t>
            </a:r>
          </a:p>
        </p:txBody>
      </p:sp>
      <p:cxnSp>
        <p:nvCxnSpPr>
          <p:cNvPr id="7" name="Straight Connector 6">
            <a:extLst>
              <a:ext uri="{FF2B5EF4-FFF2-40B4-BE49-F238E27FC236}">
                <a16:creationId xmlns:a16="http://schemas.microsoft.com/office/drawing/2014/main" id="{1E7430C0-213D-1BC9-5846-C9338F4EF9EB}"/>
              </a:ext>
              <a:ext uri="{C183D7F6-B498-43B3-948B-1728B52AA6E4}">
                <adec:decorative xmlns:adec="http://schemas.microsoft.com/office/drawing/2017/decorative" val="1"/>
              </a:ext>
            </a:extLst>
          </p:cNvPr>
          <p:cNvCxnSpPr>
            <a:cxnSpLocks/>
          </p:cNvCxnSpPr>
          <p:nvPr/>
        </p:nvCxnSpPr>
        <p:spPr>
          <a:xfrm>
            <a:off x="575938" y="815546"/>
            <a:ext cx="1104012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F7F53E3C-F275-FBEE-EC04-189EEDBA5BC4}"/>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938" y="262900"/>
            <a:ext cx="1448071" cy="487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0079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73D66F-A223-634A-CB96-7B27792A8D7B}"/>
            </a:ext>
          </a:extLst>
        </p:cNvPr>
        <p:cNvGrpSpPr/>
        <p:nvPr/>
      </p:nvGrpSpPr>
      <p:grpSpPr>
        <a:xfrm>
          <a:off x="0" y="0"/>
          <a:ext cx="0" cy="0"/>
          <a:chOff x="0" y="0"/>
          <a:chExt cx="0" cy="0"/>
        </a:xfrm>
      </p:grpSpPr>
      <p:sp>
        <p:nvSpPr>
          <p:cNvPr id="8" name="Content Placeholder 2">
            <a:extLst>
              <a:ext uri="{FF2B5EF4-FFF2-40B4-BE49-F238E27FC236}">
                <a16:creationId xmlns:a16="http://schemas.microsoft.com/office/drawing/2014/main" id="{E8254A24-5F00-E18F-6F56-ECB2F6E6542C}"/>
              </a:ext>
            </a:extLst>
          </p:cNvPr>
          <p:cNvSpPr txBox="1">
            <a:spLocks noGrp="1"/>
          </p:cNvSpPr>
          <p:nvPr>
            <p:ph type="title" idx="4294967295"/>
          </p:nvPr>
        </p:nvSpPr>
        <p:spPr>
          <a:xfrm>
            <a:off x="575936" y="1029276"/>
            <a:ext cx="11215571" cy="71446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u="none" strike="noStrike" kern="1200" cap="none" spc="0" normalizeH="0" baseline="0" noProof="0" dirty="0">
                <a:ln>
                  <a:noFill/>
                </a:ln>
                <a:solidFill>
                  <a:srgbClr val="000000"/>
                </a:solidFill>
                <a:effectLst/>
                <a:uLnTx/>
                <a:uFillTx/>
                <a:latin typeface="Calibri"/>
                <a:ea typeface="Calibri"/>
                <a:cs typeface="Calibri"/>
              </a:rPr>
              <a:t>Substantive Case Law Developments</a:t>
            </a:r>
            <a:endParaRPr kumimoji="0" lang="en-US" sz="3600" b="0" u="none" strike="noStrike" kern="1200" cap="none" spc="0" normalizeH="0" baseline="0" noProof="0" dirty="0">
              <a:ln>
                <a:noFill/>
              </a:ln>
              <a:solidFill>
                <a:srgbClr val="000000"/>
              </a:solidFill>
              <a:effectLst/>
              <a:uLnTx/>
              <a:uFillTx/>
              <a:latin typeface="Calibri"/>
              <a:ea typeface="Calibri"/>
              <a:cs typeface="Calibri"/>
            </a:endParaRPr>
          </a:p>
        </p:txBody>
      </p:sp>
      <p:sp>
        <p:nvSpPr>
          <p:cNvPr id="3" name="Content Placeholder 2">
            <a:extLst>
              <a:ext uri="{FF2B5EF4-FFF2-40B4-BE49-F238E27FC236}">
                <a16:creationId xmlns:a16="http://schemas.microsoft.com/office/drawing/2014/main" id="{5BC22979-8F9F-233E-25D2-D93B28065638}"/>
              </a:ext>
            </a:extLst>
          </p:cNvPr>
          <p:cNvSpPr>
            <a:spLocks noGrp="1"/>
          </p:cNvSpPr>
          <p:nvPr>
            <p:ph sz="half" idx="4294967295"/>
          </p:nvPr>
        </p:nvSpPr>
        <p:spPr>
          <a:xfrm>
            <a:off x="575938" y="1641556"/>
            <a:ext cx="11040123" cy="4796134"/>
          </a:xfrm>
        </p:spPr>
        <p:txBody>
          <a:bodyPr vert="horz" lIns="91440" tIns="45720" rIns="91440" bIns="45720" rtlCol="0" anchor="t">
            <a:noAutofit/>
          </a:bodyPr>
          <a:lstStyle/>
          <a:p>
            <a:pPr marL="342900" indent="-342900" fontAlgn="base">
              <a:spcBef>
                <a:spcPts val="0"/>
              </a:spcBef>
              <a:spcAft>
                <a:spcPts val="1200"/>
              </a:spcAft>
              <a:buSzPct val="100000"/>
              <a:tabLst>
                <a:tab pos="457200" algn="l"/>
              </a:tabLst>
            </a:pPr>
            <a:r>
              <a:rPr lang="en-US" sz="2400" dirty="0">
                <a:ea typeface="Calibri"/>
                <a:cs typeface="Calibri"/>
              </a:rPr>
              <a:t>Healthcare</a:t>
            </a:r>
          </a:p>
          <a:p>
            <a:pPr marL="342900" indent="-342900" fontAlgn="base">
              <a:spcBef>
                <a:spcPts val="0"/>
              </a:spcBef>
              <a:spcAft>
                <a:spcPts val="1200"/>
              </a:spcAft>
              <a:buSzPct val="100000"/>
              <a:tabLst>
                <a:tab pos="457200" algn="l"/>
              </a:tabLst>
            </a:pPr>
            <a:r>
              <a:rPr lang="en-US" sz="2400" dirty="0">
                <a:ea typeface="Calibri"/>
                <a:cs typeface="Calibri"/>
              </a:rPr>
              <a:t>Criminal Legal System</a:t>
            </a:r>
          </a:p>
          <a:p>
            <a:pPr marL="342900" indent="-342900" fontAlgn="base">
              <a:spcBef>
                <a:spcPts val="0"/>
              </a:spcBef>
              <a:spcAft>
                <a:spcPts val="1200"/>
              </a:spcAft>
              <a:buSzPct val="100000"/>
              <a:tabLst>
                <a:tab pos="457200" algn="l"/>
              </a:tabLst>
            </a:pPr>
            <a:r>
              <a:rPr lang="en-US" sz="2400" dirty="0">
                <a:ea typeface="Calibri"/>
                <a:cs typeface="Calibri"/>
              </a:rPr>
              <a:t>Effective Communication</a:t>
            </a:r>
          </a:p>
          <a:p>
            <a:pPr marL="342900" indent="-342900" fontAlgn="base">
              <a:spcBef>
                <a:spcPts val="0"/>
              </a:spcBef>
              <a:spcAft>
                <a:spcPts val="1200"/>
              </a:spcAft>
              <a:buSzPct val="100000"/>
              <a:tabLst>
                <a:tab pos="457200" algn="l"/>
              </a:tabLst>
            </a:pPr>
            <a:r>
              <a:rPr lang="en-US" sz="2400" dirty="0">
                <a:ea typeface="Calibri"/>
                <a:cs typeface="Calibri"/>
              </a:rPr>
              <a:t>Zoning / Housing</a:t>
            </a:r>
          </a:p>
          <a:p>
            <a:pPr marL="342900" indent="-342900" fontAlgn="base">
              <a:spcBef>
                <a:spcPts val="0"/>
              </a:spcBef>
              <a:spcAft>
                <a:spcPts val="1200"/>
              </a:spcAft>
              <a:buSzPct val="100000"/>
              <a:tabLst>
                <a:tab pos="457200" algn="l"/>
              </a:tabLst>
            </a:pPr>
            <a:r>
              <a:rPr lang="en-US" sz="2400" dirty="0">
                <a:ea typeface="Calibri"/>
                <a:cs typeface="Calibri"/>
              </a:rPr>
              <a:t>Architectural Access</a:t>
            </a:r>
          </a:p>
          <a:p>
            <a:pPr marL="342900" indent="-342900" fontAlgn="base">
              <a:spcBef>
                <a:spcPts val="0"/>
              </a:spcBef>
              <a:spcAft>
                <a:spcPts val="1200"/>
              </a:spcAft>
              <a:buSzPct val="100000"/>
              <a:tabLst>
                <a:tab pos="457200" algn="l"/>
              </a:tabLst>
            </a:pPr>
            <a:r>
              <a:rPr lang="en-US" sz="2400" dirty="0">
                <a:ea typeface="Calibri"/>
                <a:cs typeface="Calibri"/>
              </a:rPr>
              <a:t>Transportation</a:t>
            </a:r>
          </a:p>
          <a:p>
            <a:pPr marL="342900" indent="-342900" fontAlgn="base">
              <a:spcBef>
                <a:spcPts val="0"/>
              </a:spcBef>
              <a:spcAft>
                <a:spcPts val="1200"/>
              </a:spcAft>
              <a:buSzPct val="100000"/>
              <a:tabLst>
                <a:tab pos="457200" algn="l"/>
              </a:tabLst>
            </a:pPr>
            <a:r>
              <a:rPr lang="en-US" sz="2400" dirty="0">
                <a:ea typeface="Calibri"/>
                <a:cs typeface="Calibri"/>
              </a:rPr>
              <a:t>Voting</a:t>
            </a:r>
          </a:p>
          <a:p>
            <a:pPr marL="342900" indent="-342900" fontAlgn="base">
              <a:spcBef>
                <a:spcPts val="0"/>
              </a:spcBef>
              <a:spcAft>
                <a:spcPts val="1200"/>
              </a:spcAft>
              <a:buSzPct val="100000"/>
              <a:tabLst>
                <a:tab pos="457200" algn="l"/>
              </a:tabLst>
            </a:pPr>
            <a:r>
              <a:rPr lang="en-US" sz="2400" dirty="0">
                <a:ea typeface="Calibri"/>
                <a:cs typeface="Calibri"/>
              </a:rPr>
              <a:t>Education</a:t>
            </a:r>
          </a:p>
          <a:p>
            <a:pPr marL="342900" indent="-342900" fontAlgn="base">
              <a:spcBef>
                <a:spcPts val="0"/>
              </a:spcBef>
              <a:spcAft>
                <a:spcPts val="1200"/>
              </a:spcAft>
              <a:buSzPct val="100000"/>
              <a:tabLst>
                <a:tab pos="457200" algn="l"/>
              </a:tabLst>
            </a:pPr>
            <a:r>
              <a:rPr lang="en-US" sz="2400" dirty="0">
                <a:ea typeface="Calibri"/>
                <a:cs typeface="Calibri"/>
              </a:rPr>
              <a:t>Employment</a:t>
            </a:r>
          </a:p>
          <a:p>
            <a:pPr marL="342900" indent="-342900" fontAlgn="base">
              <a:spcBef>
                <a:spcPts val="0"/>
              </a:spcBef>
              <a:spcAft>
                <a:spcPts val="1200"/>
              </a:spcAft>
              <a:buSzPct val="100000"/>
              <a:tabLst>
                <a:tab pos="457200" algn="l"/>
              </a:tabLst>
            </a:pPr>
            <a:r>
              <a:rPr lang="en-US" sz="2400" dirty="0">
                <a:ea typeface="Calibri"/>
                <a:cs typeface="Calibri"/>
              </a:rPr>
              <a:t>Olmstead</a:t>
            </a:r>
          </a:p>
        </p:txBody>
      </p:sp>
      <p:cxnSp>
        <p:nvCxnSpPr>
          <p:cNvPr id="7" name="Straight Connector 6">
            <a:extLst>
              <a:ext uri="{FF2B5EF4-FFF2-40B4-BE49-F238E27FC236}">
                <a16:creationId xmlns:a16="http://schemas.microsoft.com/office/drawing/2014/main" id="{CE09E02C-E987-1068-05A9-55BEC8D1C1DF}"/>
              </a:ext>
              <a:ext uri="{C183D7F6-B498-43B3-948B-1728B52AA6E4}">
                <adec:decorative xmlns:adec="http://schemas.microsoft.com/office/drawing/2017/decorative" val="1"/>
              </a:ext>
            </a:extLst>
          </p:cNvPr>
          <p:cNvCxnSpPr>
            <a:cxnSpLocks/>
          </p:cNvCxnSpPr>
          <p:nvPr/>
        </p:nvCxnSpPr>
        <p:spPr>
          <a:xfrm>
            <a:off x="575938" y="815546"/>
            <a:ext cx="1104012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DB76BE72-F69A-C078-7FB6-8E80AD70D99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938" y="262900"/>
            <a:ext cx="1448071" cy="487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21919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0B91BC-EC15-6646-02F7-464271D37EF3}"/>
            </a:ext>
          </a:extLst>
        </p:cNvPr>
        <p:cNvGrpSpPr/>
        <p:nvPr/>
      </p:nvGrpSpPr>
      <p:grpSpPr>
        <a:xfrm>
          <a:off x="0" y="0"/>
          <a:ext cx="0" cy="0"/>
          <a:chOff x="0" y="0"/>
          <a:chExt cx="0" cy="0"/>
        </a:xfrm>
      </p:grpSpPr>
      <p:sp>
        <p:nvSpPr>
          <p:cNvPr id="8" name="Content Placeholder 2">
            <a:extLst>
              <a:ext uri="{FF2B5EF4-FFF2-40B4-BE49-F238E27FC236}">
                <a16:creationId xmlns:a16="http://schemas.microsoft.com/office/drawing/2014/main" id="{79AED6E7-9D0D-DFCF-C174-7DBCD3899CF2}"/>
              </a:ext>
            </a:extLst>
          </p:cNvPr>
          <p:cNvSpPr txBox="1">
            <a:spLocks noGrp="1"/>
          </p:cNvSpPr>
          <p:nvPr>
            <p:ph type="title" idx="4294967295"/>
          </p:nvPr>
        </p:nvSpPr>
        <p:spPr>
          <a:xfrm>
            <a:off x="1688804" y="2492686"/>
            <a:ext cx="8814389" cy="250179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8000" b="1" i="0" u="none" strike="noStrike" kern="1200" cap="none" spc="0" normalizeH="0" baseline="0" noProof="0" dirty="0">
                <a:ln>
                  <a:noFill/>
                </a:ln>
                <a:solidFill>
                  <a:schemeClr val="tx1"/>
                </a:solidFill>
                <a:effectLst/>
                <a:uLnTx/>
                <a:uFillTx/>
                <a:latin typeface="Calibri"/>
                <a:ea typeface="Calibri"/>
                <a:cs typeface="Calibri"/>
              </a:rPr>
              <a:t>Healthcare</a:t>
            </a:r>
          </a:p>
        </p:txBody>
      </p:sp>
      <p:cxnSp>
        <p:nvCxnSpPr>
          <p:cNvPr id="7" name="Straight Connector 6">
            <a:extLst>
              <a:ext uri="{FF2B5EF4-FFF2-40B4-BE49-F238E27FC236}">
                <a16:creationId xmlns:a16="http://schemas.microsoft.com/office/drawing/2014/main" id="{6C84DB83-9E57-DC0F-610D-9CE629C6DED2}"/>
              </a:ext>
              <a:ext uri="{C183D7F6-B498-43B3-948B-1728B52AA6E4}">
                <adec:decorative xmlns:adec="http://schemas.microsoft.com/office/drawing/2017/decorative" val="1"/>
              </a:ext>
            </a:extLst>
          </p:cNvPr>
          <p:cNvCxnSpPr>
            <a:cxnSpLocks/>
          </p:cNvCxnSpPr>
          <p:nvPr/>
        </p:nvCxnSpPr>
        <p:spPr>
          <a:xfrm>
            <a:off x="575938" y="815546"/>
            <a:ext cx="1104012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3F1642DC-7878-FE95-AA18-B0E2B3043316}"/>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938" y="262900"/>
            <a:ext cx="1448071" cy="487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42856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B76518-B233-B606-7C96-281D712EF796}"/>
            </a:ext>
          </a:extLst>
        </p:cNvPr>
        <p:cNvGrpSpPr/>
        <p:nvPr/>
      </p:nvGrpSpPr>
      <p:grpSpPr>
        <a:xfrm>
          <a:off x="0" y="0"/>
          <a:ext cx="0" cy="0"/>
          <a:chOff x="0" y="0"/>
          <a:chExt cx="0" cy="0"/>
        </a:xfrm>
      </p:grpSpPr>
      <p:sp>
        <p:nvSpPr>
          <p:cNvPr id="8" name="Content Placeholder 2">
            <a:extLst>
              <a:ext uri="{FF2B5EF4-FFF2-40B4-BE49-F238E27FC236}">
                <a16:creationId xmlns:a16="http://schemas.microsoft.com/office/drawing/2014/main" id="{3E3A7925-7100-2BF2-CBBB-10B5BF7D265F}"/>
              </a:ext>
            </a:extLst>
          </p:cNvPr>
          <p:cNvSpPr txBox="1">
            <a:spLocks noGrp="1"/>
          </p:cNvSpPr>
          <p:nvPr>
            <p:ph type="title" idx="4294967295"/>
          </p:nvPr>
        </p:nvSpPr>
        <p:spPr>
          <a:xfrm>
            <a:off x="514109" y="1039906"/>
            <a:ext cx="11311264" cy="138798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0"/>
              </a:spcBef>
              <a:spcAft>
                <a:spcPts val="0"/>
              </a:spcAft>
              <a:buClrTx/>
              <a:buSzPts val="1000"/>
              <a:buFont typeface="Arial" panose="020B0604020202020204" pitchFamily="34" charset="0"/>
              <a:buNone/>
              <a:tabLst>
                <a:tab pos="457200" algn="l"/>
              </a:tabLst>
              <a:defRPr/>
            </a:pPr>
            <a:r>
              <a:rPr kumimoji="0" lang="en-US" sz="3600" b="1" i="1" u="none" strike="noStrike" kern="1200" cap="none" spc="0" normalizeH="0" baseline="0" noProof="0" dirty="0">
                <a:ln>
                  <a:noFill/>
                </a:ln>
                <a:solidFill>
                  <a:schemeClr val="tx1"/>
                </a:solidFill>
                <a:effectLst/>
                <a:uLnTx/>
                <a:uFillTx/>
                <a:latin typeface="Calibri"/>
                <a:ea typeface="Times New Roman" panose="02020603050405020304" pitchFamily="18" charset="0"/>
                <a:cs typeface="Times New Roman"/>
              </a:rPr>
              <a:t>Hickson v. St. David’s Healthcare Partnership</a:t>
            </a:r>
          </a:p>
        </p:txBody>
      </p:sp>
      <p:sp>
        <p:nvSpPr>
          <p:cNvPr id="3" name="Content Placeholder 2">
            <a:extLst>
              <a:ext uri="{FF2B5EF4-FFF2-40B4-BE49-F238E27FC236}">
                <a16:creationId xmlns:a16="http://schemas.microsoft.com/office/drawing/2014/main" id="{328AC52C-79F0-A1BF-221A-1B155B70CD13}"/>
              </a:ext>
            </a:extLst>
          </p:cNvPr>
          <p:cNvSpPr>
            <a:spLocks noGrp="1"/>
          </p:cNvSpPr>
          <p:nvPr>
            <p:ph sz="half" idx="4294967295"/>
          </p:nvPr>
        </p:nvSpPr>
        <p:spPr>
          <a:xfrm>
            <a:off x="577609" y="1844041"/>
            <a:ext cx="11057947" cy="4379042"/>
          </a:xfrm>
        </p:spPr>
        <p:txBody>
          <a:bodyPr vert="horz" lIns="91440" tIns="45720" rIns="91440" bIns="45720" rtlCol="0" anchor="t">
            <a:noAutofit/>
          </a:bodyPr>
          <a:lstStyle/>
          <a:p>
            <a:pPr marL="339725" indent="-331470" fontAlgn="base">
              <a:spcBef>
                <a:spcPts val="0"/>
              </a:spcBef>
              <a:spcAft>
                <a:spcPts val="1200"/>
              </a:spcAft>
              <a:buSzPct val="100000"/>
              <a:tabLst>
                <a:tab pos="457200" algn="l"/>
              </a:tabLst>
            </a:pPr>
            <a:r>
              <a:rPr lang="en-US" sz="2400" b="1" dirty="0">
                <a:ea typeface="Source Sans Pro"/>
                <a:cs typeface="Source Sans Pro" panose="020B0503030403020204" pitchFamily="34" charset="0"/>
              </a:rPr>
              <a:t>Opinion</a:t>
            </a:r>
            <a:r>
              <a:rPr lang="en-US" sz="2400" dirty="0">
                <a:ea typeface="Source Sans Pro"/>
                <a:cs typeface="Source Sans Pro" panose="020B0503030403020204" pitchFamily="34" charset="0"/>
              </a:rPr>
              <a:t>: </a:t>
            </a:r>
            <a:r>
              <a:rPr lang="en-US" sz="2400" dirty="0"/>
              <a:t> --- F.4th ---, 2026 WL 523808 (5th Cir. Feb. 25, 2026) </a:t>
            </a:r>
            <a:endParaRPr lang="en-US" sz="2400" dirty="0">
              <a:ea typeface="Calibri"/>
              <a:cs typeface="Calibri"/>
            </a:endParaRPr>
          </a:p>
          <a:p>
            <a:pPr marL="339725" indent="-331470">
              <a:spcBef>
                <a:spcPts val="0"/>
              </a:spcBef>
              <a:spcAft>
                <a:spcPts val="1200"/>
              </a:spcAft>
              <a:buSzPct val="100000"/>
              <a:tabLst>
                <a:tab pos="457200" algn="l"/>
              </a:tabLst>
            </a:pPr>
            <a:r>
              <a:rPr lang="en-US" sz="2400" b="1" dirty="0">
                <a:ea typeface="Calibri"/>
                <a:cs typeface="Calibri"/>
              </a:rPr>
              <a:t>Background:</a:t>
            </a:r>
            <a:r>
              <a:rPr lang="en-US" sz="2400" dirty="0">
                <a:ea typeface="Calibri"/>
                <a:cs typeface="Calibri"/>
              </a:rPr>
              <a:t> Michael Hickson died after being denied food and fluids; doctor told his wife that Michael’s inability to walk or talk meant he had a low quality of life.</a:t>
            </a:r>
          </a:p>
          <a:p>
            <a:pPr marL="339725" indent="-331470">
              <a:spcBef>
                <a:spcPts val="0"/>
              </a:spcBef>
              <a:spcAft>
                <a:spcPts val="1200"/>
              </a:spcAft>
              <a:buSzPct val="100000"/>
              <a:tabLst>
                <a:tab pos="457200" algn="l"/>
              </a:tabLst>
            </a:pPr>
            <a:r>
              <a:rPr lang="en-US" sz="2400" dirty="0">
                <a:ea typeface="Calibri"/>
                <a:cs typeface="Calibri"/>
              </a:rPr>
              <a:t>District court dismissed Section 504 and ACA claims finding, categorically, that no disability discrimination can arise from the medical treatment of disabled persons.</a:t>
            </a:r>
          </a:p>
          <a:p>
            <a:pPr marL="339725" indent="-331470">
              <a:spcBef>
                <a:spcPts val="0"/>
              </a:spcBef>
              <a:spcAft>
                <a:spcPts val="1200"/>
              </a:spcAft>
              <a:buSzPct val="100000"/>
              <a:tabLst>
                <a:tab pos="457200" algn="l"/>
              </a:tabLst>
            </a:pPr>
            <a:r>
              <a:rPr lang="en-US" sz="2400" b="1" dirty="0">
                <a:ea typeface="Calibri"/>
                <a:cs typeface="Calibri"/>
              </a:rPr>
              <a:t>Holding: </a:t>
            </a:r>
            <a:r>
              <a:rPr lang="en-US" sz="2400" dirty="0">
                <a:ea typeface="Calibri"/>
                <a:cs typeface="Calibri"/>
              </a:rPr>
              <a:t>Fifth Circuit reversed, finding a categorical bar to disability discrimination in the healthcare context contravenes statutory text and common sense.</a:t>
            </a:r>
          </a:p>
          <a:p>
            <a:pPr marL="796925" lvl="1" indent="-331470">
              <a:spcBef>
                <a:spcPts val="0"/>
              </a:spcBef>
              <a:spcAft>
                <a:spcPts val="1200"/>
              </a:spcAft>
              <a:buSzPct val="100000"/>
              <a:tabLst>
                <a:tab pos="457200" algn="l"/>
              </a:tabLst>
            </a:pPr>
            <a:r>
              <a:rPr lang="en-US" dirty="0">
                <a:ea typeface="Calibri"/>
                <a:cs typeface="Calibri"/>
              </a:rPr>
              <a:t>“</a:t>
            </a:r>
            <a:r>
              <a:rPr lang="en-US" dirty="0"/>
              <a:t>a plaintiff asserts a cognizable claim for disability discrimination based on adverse medical treatment decisions—or decisions not to treat—when allegations show that the treatment was based ‘solely,’ in the pejorative sense, on the individual's disability.” </a:t>
            </a:r>
          </a:p>
          <a:p>
            <a:pPr marL="796925" lvl="1" indent="-331470">
              <a:spcBef>
                <a:spcPts val="0"/>
              </a:spcBef>
              <a:spcAft>
                <a:spcPts val="1200"/>
              </a:spcAft>
              <a:buSzPct val="100000"/>
              <a:tabLst>
                <a:tab pos="457200" algn="l"/>
              </a:tabLst>
            </a:pPr>
            <a:r>
              <a:rPr lang="en-US" dirty="0">
                <a:ea typeface="Calibri"/>
                <a:cs typeface="Calibri"/>
              </a:rPr>
              <a:t>Joined 2</a:t>
            </a:r>
            <a:r>
              <a:rPr lang="en-US" baseline="30000" dirty="0">
                <a:ea typeface="Calibri"/>
                <a:cs typeface="Calibri"/>
              </a:rPr>
              <a:t>nd</a:t>
            </a:r>
            <a:r>
              <a:rPr lang="en-US" dirty="0">
                <a:ea typeface="Calibri"/>
                <a:cs typeface="Calibri"/>
              </a:rPr>
              <a:t> and 7</a:t>
            </a:r>
            <a:r>
              <a:rPr lang="en-US" baseline="30000" dirty="0">
                <a:ea typeface="Calibri"/>
                <a:cs typeface="Calibri"/>
              </a:rPr>
              <a:t>th</a:t>
            </a:r>
            <a:r>
              <a:rPr lang="en-US" dirty="0">
                <a:ea typeface="Calibri"/>
                <a:cs typeface="Calibri"/>
              </a:rPr>
              <a:t> Circuits; disagreed with 8</a:t>
            </a:r>
            <a:r>
              <a:rPr lang="en-US" baseline="30000" dirty="0">
                <a:ea typeface="Calibri"/>
                <a:cs typeface="Calibri"/>
              </a:rPr>
              <a:t>th</a:t>
            </a:r>
            <a:r>
              <a:rPr lang="en-US" dirty="0">
                <a:ea typeface="Calibri"/>
                <a:cs typeface="Calibri"/>
              </a:rPr>
              <a:t> and 11</a:t>
            </a:r>
            <a:r>
              <a:rPr lang="en-US" baseline="30000" dirty="0">
                <a:ea typeface="Calibri"/>
                <a:cs typeface="Calibri"/>
              </a:rPr>
              <a:t>th</a:t>
            </a:r>
            <a:r>
              <a:rPr lang="en-US" dirty="0">
                <a:ea typeface="Calibri"/>
                <a:cs typeface="Calibri"/>
              </a:rPr>
              <a:t> Circuits.</a:t>
            </a:r>
          </a:p>
          <a:p>
            <a:pPr lvl="1">
              <a:tabLst>
                <a:tab pos="457200" algn="l"/>
              </a:tabLst>
            </a:pPr>
            <a:endParaRPr lang="en-US" sz="2400" dirty="0">
              <a:ea typeface="Calibri"/>
              <a:cs typeface="Calibri"/>
            </a:endParaRPr>
          </a:p>
          <a:p>
            <a:pPr marL="339725" indent="-331470">
              <a:spcBef>
                <a:spcPts val="0"/>
              </a:spcBef>
              <a:spcAft>
                <a:spcPts val="1200"/>
              </a:spcAft>
              <a:buSzPct val="100000"/>
              <a:tabLst>
                <a:tab pos="457200" algn="l"/>
              </a:tabLst>
            </a:pPr>
            <a:endParaRPr lang="en-US" sz="2400" dirty="0">
              <a:ea typeface="Source Sans Pro"/>
              <a:cs typeface="Source Sans Pro" panose="020B0503030403020204" pitchFamily="34" charset="0"/>
            </a:endParaRPr>
          </a:p>
        </p:txBody>
      </p:sp>
      <p:pic>
        <p:nvPicPr>
          <p:cNvPr id="2" name="Picture 1">
            <a:extLst>
              <a:ext uri="{FF2B5EF4-FFF2-40B4-BE49-F238E27FC236}">
                <a16:creationId xmlns:a16="http://schemas.microsoft.com/office/drawing/2014/main" id="{5E0E9850-6850-42B7-2989-3252FECB1D48}"/>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938" y="262900"/>
            <a:ext cx="1448071" cy="487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a:extLst>
              <a:ext uri="{FF2B5EF4-FFF2-40B4-BE49-F238E27FC236}">
                <a16:creationId xmlns:a16="http://schemas.microsoft.com/office/drawing/2014/main" id="{F1722897-724B-C3B1-2456-DFCE266B4092}"/>
              </a:ext>
              <a:ext uri="{C183D7F6-B498-43B3-948B-1728B52AA6E4}">
                <adec:decorative xmlns:adec="http://schemas.microsoft.com/office/drawing/2017/decorative" val="1"/>
              </a:ext>
            </a:extLst>
          </p:cNvPr>
          <p:cNvCxnSpPr>
            <a:cxnSpLocks/>
          </p:cNvCxnSpPr>
          <p:nvPr/>
        </p:nvCxnSpPr>
        <p:spPr>
          <a:xfrm>
            <a:off x="575938" y="815546"/>
            <a:ext cx="1104012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0298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0091B1ED-6583-DBD8-ACA8-41F77462302E}"/>
              </a:ext>
            </a:extLst>
          </p:cNvPr>
          <p:cNvSpPr txBox="1">
            <a:spLocks noGrp="1"/>
          </p:cNvSpPr>
          <p:nvPr>
            <p:ph type="title" idx="4294967295"/>
          </p:nvPr>
        </p:nvSpPr>
        <p:spPr>
          <a:xfrm>
            <a:off x="575936" y="1039909"/>
            <a:ext cx="11311264" cy="78889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0"/>
              </a:spcBef>
              <a:spcAft>
                <a:spcPts val="0"/>
              </a:spcAft>
              <a:buClrTx/>
              <a:buSzPts val="1000"/>
              <a:buFont typeface="Arial" panose="020B0604020202020204" pitchFamily="34" charset="0"/>
              <a:buNone/>
              <a:tabLst>
                <a:tab pos="457200" algn="l"/>
              </a:tabLst>
              <a:defRPr/>
            </a:pPr>
            <a:r>
              <a:rPr kumimoji="0" lang="en-US" sz="4800" b="1" i="0" u="none" strike="noStrike" kern="1200" cap="none" spc="0" normalizeH="0" baseline="0" noProof="0" dirty="0">
                <a:ln>
                  <a:noFill/>
                </a:ln>
                <a:solidFill>
                  <a:srgbClr val="222222"/>
                </a:solidFill>
                <a:effectLst/>
                <a:uLnTx/>
                <a:uFillTx/>
                <a:latin typeface="Calibri"/>
                <a:ea typeface="Times New Roman" panose="02020603050405020304" pitchFamily="18" charset="0"/>
                <a:cs typeface="Times New Roman"/>
              </a:rPr>
              <a:t>Disability Rights Advocates</a:t>
            </a:r>
          </a:p>
        </p:txBody>
      </p:sp>
      <p:sp>
        <p:nvSpPr>
          <p:cNvPr id="3" name="Content Placeholder 2">
            <a:extLst>
              <a:ext uri="{FF2B5EF4-FFF2-40B4-BE49-F238E27FC236}">
                <a16:creationId xmlns:a16="http://schemas.microsoft.com/office/drawing/2014/main" id="{AC2084EF-3825-2C99-6C2A-8A60AF290EB5}"/>
              </a:ext>
            </a:extLst>
          </p:cNvPr>
          <p:cNvSpPr>
            <a:spLocks noGrp="1"/>
          </p:cNvSpPr>
          <p:nvPr>
            <p:ph sz="half" idx="4294967295"/>
          </p:nvPr>
        </p:nvSpPr>
        <p:spPr>
          <a:xfrm>
            <a:off x="575937" y="2069021"/>
            <a:ext cx="11040123" cy="3749071"/>
          </a:xfrm>
        </p:spPr>
        <p:txBody>
          <a:bodyPr>
            <a:noAutofit/>
          </a:bodyPr>
          <a:lstStyle/>
          <a:p>
            <a:pPr marL="342900" marR="0" lvl="0" indent="-342900">
              <a:lnSpc>
                <a:spcPct val="107000"/>
              </a:lnSpc>
              <a:spcBef>
                <a:spcPts val="0"/>
              </a:spcBef>
              <a:spcAft>
                <a:spcPts val="0"/>
              </a:spcAft>
              <a:buFont typeface="Symbol" panose="05050102010706020507" pitchFamily="18" charset="2"/>
              <a:buChar char=""/>
            </a:pPr>
            <a:r>
              <a:rPr lang="en-US" kern="100">
                <a:effectLst/>
                <a:ea typeface="Calibri" panose="020F0502020204030204" pitchFamily="34" charset="0"/>
                <a:cs typeface="Times New Roman" panose="02020603050405020304" pitchFamily="18" charset="0"/>
              </a:rPr>
              <a:t>Non-profit legal center, founded in 1993, with offices in Berkeley, New York, and Chicago and litigating with local partners nationwide</a:t>
            </a:r>
          </a:p>
          <a:p>
            <a:pPr marL="342900" marR="0" lvl="0" indent="-342900">
              <a:lnSpc>
                <a:spcPct val="107000"/>
              </a:lnSpc>
              <a:spcBef>
                <a:spcPts val="0"/>
              </a:spcBef>
              <a:spcAft>
                <a:spcPts val="0"/>
              </a:spcAft>
              <a:buFont typeface="Symbol" panose="05050102010706020507" pitchFamily="18" charset="2"/>
              <a:buChar char=""/>
            </a:pPr>
            <a:endParaRPr lang="en-US" kern="10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kern="100">
                <a:effectLst/>
                <a:ea typeface="Calibri" panose="020F0502020204030204" pitchFamily="34" charset="0"/>
                <a:cs typeface="Times New Roman" panose="02020603050405020304" pitchFamily="18" charset="0"/>
              </a:rPr>
              <a:t>Mission: To advance the rights, inclusion, and equity of people with disabilities through high-impact litigation</a:t>
            </a:r>
          </a:p>
          <a:p>
            <a:pPr marL="342900" marR="0" lvl="0" indent="-342900">
              <a:lnSpc>
                <a:spcPct val="107000"/>
              </a:lnSpc>
              <a:spcBef>
                <a:spcPts val="0"/>
              </a:spcBef>
              <a:spcAft>
                <a:spcPts val="0"/>
              </a:spcAft>
              <a:buFont typeface="Symbol" panose="05050102010706020507" pitchFamily="18" charset="2"/>
              <a:buChar char=""/>
            </a:pPr>
            <a:endParaRPr lang="en-US" kern="10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kern="100">
                <a:ea typeface="Calibri" panose="020F0502020204030204" pitchFamily="34" charset="0"/>
                <a:cs typeface="Times New Roman" panose="02020603050405020304" pitchFamily="18" charset="0"/>
              </a:rPr>
              <a:t>More information available at: </a:t>
            </a:r>
            <a:r>
              <a:rPr lang="en-US" kern="100">
                <a:ea typeface="Calibri" panose="020F0502020204030204" pitchFamily="34" charset="0"/>
                <a:cs typeface="Times New Roman" panose="02020603050405020304" pitchFamily="18" charset="0"/>
                <a:hlinkClick r:id="rId3"/>
              </a:rPr>
              <a:t>https://dralegal.org/</a:t>
            </a:r>
            <a:r>
              <a:rPr lang="en-US" kern="100">
                <a:ea typeface="Calibri" panose="020F0502020204030204" pitchFamily="34" charset="0"/>
                <a:cs typeface="Times New Roman" panose="02020603050405020304" pitchFamily="18" charset="0"/>
              </a:rPr>
              <a:t> </a:t>
            </a:r>
            <a:endParaRPr lang="en-US">
              <a:ea typeface="Open Sans Light" panose="020B0306030504020204" pitchFamily="34" charset="0"/>
              <a:cs typeface="Open Sans Light" panose="020B0306030504020204" pitchFamily="34" charset="0"/>
            </a:endParaRPr>
          </a:p>
        </p:txBody>
      </p:sp>
      <p:cxnSp>
        <p:nvCxnSpPr>
          <p:cNvPr id="7" name="Straight Connector 6">
            <a:extLst>
              <a:ext uri="{FF2B5EF4-FFF2-40B4-BE49-F238E27FC236}">
                <a16:creationId xmlns:a16="http://schemas.microsoft.com/office/drawing/2014/main" id="{1E7430C0-213D-1BC9-5846-C9338F4EF9EB}"/>
              </a:ext>
              <a:ext uri="{C183D7F6-B498-43B3-948B-1728B52AA6E4}">
                <adec:decorative xmlns:adec="http://schemas.microsoft.com/office/drawing/2017/decorative" val="1"/>
              </a:ext>
            </a:extLst>
          </p:cNvPr>
          <p:cNvCxnSpPr>
            <a:cxnSpLocks/>
          </p:cNvCxnSpPr>
          <p:nvPr/>
        </p:nvCxnSpPr>
        <p:spPr>
          <a:xfrm>
            <a:off x="575938" y="815546"/>
            <a:ext cx="1104012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F7F53E3C-F275-FBEE-EC04-189EEDBA5BC4}"/>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938" y="262900"/>
            <a:ext cx="1448071" cy="487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99374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0091B1ED-6583-DBD8-ACA8-41F77462302E}"/>
              </a:ext>
            </a:extLst>
          </p:cNvPr>
          <p:cNvSpPr txBox="1">
            <a:spLocks noGrp="1"/>
          </p:cNvSpPr>
          <p:nvPr>
            <p:ph type="title" idx="4294967295"/>
          </p:nvPr>
        </p:nvSpPr>
        <p:spPr>
          <a:xfrm>
            <a:off x="2458646" y="2235649"/>
            <a:ext cx="7274709" cy="238670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8000" b="1" i="0" u="none" strike="noStrike" kern="1200" cap="none" spc="0" normalizeH="0" baseline="0" noProof="0" dirty="0">
                <a:ln>
                  <a:noFill/>
                </a:ln>
                <a:solidFill>
                  <a:schemeClr val="tx1"/>
                </a:solidFill>
                <a:effectLst/>
                <a:uLnTx/>
                <a:uFillTx/>
                <a:latin typeface="Calibri"/>
                <a:ea typeface="Calibri"/>
                <a:cs typeface="Calibri"/>
              </a:rPr>
              <a:t>Criminal Legal System</a:t>
            </a:r>
          </a:p>
        </p:txBody>
      </p:sp>
      <p:cxnSp>
        <p:nvCxnSpPr>
          <p:cNvPr id="7" name="Straight Connector 6">
            <a:extLst>
              <a:ext uri="{FF2B5EF4-FFF2-40B4-BE49-F238E27FC236}">
                <a16:creationId xmlns:a16="http://schemas.microsoft.com/office/drawing/2014/main" id="{1E7430C0-213D-1BC9-5846-C9338F4EF9EB}"/>
              </a:ext>
              <a:ext uri="{C183D7F6-B498-43B3-948B-1728B52AA6E4}">
                <adec:decorative xmlns:adec="http://schemas.microsoft.com/office/drawing/2017/decorative" val="1"/>
              </a:ext>
            </a:extLst>
          </p:cNvPr>
          <p:cNvCxnSpPr>
            <a:cxnSpLocks/>
          </p:cNvCxnSpPr>
          <p:nvPr/>
        </p:nvCxnSpPr>
        <p:spPr>
          <a:xfrm>
            <a:off x="575938" y="815546"/>
            <a:ext cx="1104012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F7F53E3C-F275-FBEE-EC04-189EEDBA5BC4}"/>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938" y="262900"/>
            <a:ext cx="1448071" cy="487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19893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1FB1FF-8BBD-66BF-7AC7-9A7C9D9F4FC8}"/>
            </a:ext>
          </a:extLst>
        </p:cNvPr>
        <p:cNvGrpSpPr/>
        <p:nvPr/>
      </p:nvGrpSpPr>
      <p:grpSpPr>
        <a:xfrm>
          <a:off x="0" y="0"/>
          <a:ext cx="0" cy="0"/>
          <a:chOff x="0" y="0"/>
          <a:chExt cx="0" cy="0"/>
        </a:xfrm>
      </p:grpSpPr>
      <p:sp>
        <p:nvSpPr>
          <p:cNvPr id="8" name="Content Placeholder 2">
            <a:extLst>
              <a:ext uri="{FF2B5EF4-FFF2-40B4-BE49-F238E27FC236}">
                <a16:creationId xmlns:a16="http://schemas.microsoft.com/office/drawing/2014/main" id="{6B9702B9-5948-0FFD-768F-19B5C9B43690}"/>
              </a:ext>
            </a:extLst>
          </p:cNvPr>
          <p:cNvSpPr txBox="1">
            <a:spLocks noGrp="1"/>
          </p:cNvSpPr>
          <p:nvPr>
            <p:ph type="title" idx="4294967295"/>
          </p:nvPr>
        </p:nvSpPr>
        <p:spPr>
          <a:xfrm>
            <a:off x="575936" y="1029276"/>
            <a:ext cx="11215571" cy="71446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1" u="none" strike="noStrike" kern="1200" cap="none" spc="0" normalizeH="0" baseline="0" noProof="0" dirty="0">
                <a:ln>
                  <a:noFill/>
                </a:ln>
                <a:solidFill>
                  <a:srgbClr val="000000"/>
                </a:solidFill>
                <a:effectLst/>
                <a:uLnTx/>
                <a:uFillTx/>
                <a:latin typeface="Calibri"/>
                <a:ea typeface="Calibri"/>
                <a:cs typeface="Calibri"/>
              </a:rPr>
              <a:t>Montanez v. Price</a:t>
            </a:r>
            <a:r>
              <a:rPr kumimoji="0" lang="en-US" sz="3600" b="1" i="0" u="none" strike="noStrike" kern="1200" cap="none" spc="0" normalizeH="0" baseline="0" noProof="0" dirty="0">
                <a:ln>
                  <a:noFill/>
                </a:ln>
                <a:solidFill>
                  <a:srgbClr val="000000"/>
                </a:solidFill>
                <a:effectLst/>
                <a:uLnTx/>
                <a:uFillTx/>
                <a:latin typeface="Calibri"/>
                <a:ea typeface="Calibri"/>
                <a:cs typeface="Calibri"/>
              </a:rPr>
              <a:t> </a:t>
            </a:r>
            <a:endParaRPr kumimoji="0" lang="en-US" sz="3600" b="0" i="0" u="none" strike="noStrike" kern="1200" cap="none" spc="0" normalizeH="0" baseline="0" noProof="0" dirty="0">
              <a:ln>
                <a:noFill/>
              </a:ln>
              <a:solidFill>
                <a:srgbClr val="000000"/>
              </a:solidFill>
              <a:effectLst/>
              <a:uLnTx/>
              <a:uFillTx/>
              <a:latin typeface="Calibri"/>
              <a:ea typeface="Calibri"/>
              <a:cs typeface="Calibri"/>
            </a:endParaRPr>
          </a:p>
        </p:txBody>
      </p:sp>
      <p:sp>
        <p:nvSpPr>
          <p:cNvPr id="3" name="Content Placeholder 2">
            <a:extLst>
              <a:ext uri="{FF2B5EF4-FFF2-40B4-BE49-F238E27FC236}">
                <a16:creationId xmlns:a16="http://schemas.microsoft.com/office/drawing/2014/main" id="{88C63085-3DF7-7F21-E8A8-5146482F82E3}"/>
              </a:ext>
            </a:extLst>
          </p:cNvPr>
          <p:cNvSpPr>
            <a:spLocks noGrp="1"/>
          </p:cNvSpPr>
          <p:nvPr>
            <p:ph sz="half" idx="4294967295"/>
          </p:nvPr>
        </p:nvSpPr>
        <p:spPr>
          <a:xfrm>
            <a:off x="575938" y="1641556"/>
            <a:ext cx="11040123" cy="4796134"/>
          </a:xfrm>
        </p:spPr>
        <p:txBody>
          <a:bodyPr vert="horz" lIns="91440" tIns="45720" rIns="91440" bIns="45720" rtlCol="0" anchor="t">
            <a:noAutofit/>
          </a:bodyPr>
          <a:lstStyle/>
          <a:p>
            <a:pPr marL="342900" indent="-342900" fontAlgn="base">
              <a:spcBef>
                <a:spcPts val="0"/>
              </a:spcBef>
              <a:spcAft>
                <a:spcPts val="1200"/>
              </a:spcAft>
              <a:buSzPct val="100000"/>
              <a:tabLst>
                <a:tab pos="457200" algn="l"/>
              </a:tabLst>
            </a:pPr>
            <a:r>
              <a:rPr lang="en-US" sz="2400" b="1" dirty="0">
                <a:ea typeface="+mn-lt"/>
                <a:cs typeface="+mn-lt"/>
              </a:rPr>
              <a:t>Opinion</a:t>
            </a:r>
            <a:r>
              <a:rPr lang="en-US" sz="2400" dirty="0">
                <a:ea typeface="+mn-lt"/>
                <a:cs typeface="+mn-lt"/>
              </a:rPr>
              <a:t>: 154 F. 4th 127 (3d Cir. 2025)</a:t>
            </a:r>
          </a:p>
          <a:p>
            <a:pPr marL="342900" indent="-342900" fontAlgn="base">
              <a:spcBef>
                <a:spcPts val="0"/>
              </a:spcBef>
              <a:spcAft>
                <a:spcPts val="1200"/>
              </a:spcAft>
              <a:buSzPct val="100000"/>
              <a:tabLst>
                <a:tab pos="457200" algn="l"/>
              </a:tabLst>
            </a:pPr>
            <a:r>
              <a:rPr lang="en-US" sz="2400" b="1" dirty="0">
                <a:ea typeface="+mn-lt"/>
                <a:cs typeface="+mn-lt"/>
              </a:rPr>
              <a:t>Background</a:t>
            </a:r>
            <a:r>
              <a:rPr lang="en-US" sz="2400" dirty="0">
                <a:ea typeface="+mn-lt"/>
                <a:cs typeface="+mn-lt"/>
              </a:rPr>
              <a:t>: </a:t>
            </a:r>
            <a:r>
              <a:rPr lang="en-US" sz="2400" i="1" dirty="0">
                <a:ea typeface="+mn-lt"/>
                <a:cs typeface="+mn-lt"/>
              </a:rPr>
              <a:t>Pro se </a:t>
            </a:r>
            <a:r>
              <a:rPr lang="en-US" sz="2400" dirty="0">
                <a:ea typeface="+mn-lt"/>
                <a:cs typeface="+mn-lt"/>
              </a:rPr>
              <a:t>incarcerated plaintiff experienced sudden paralysis and incontinence. He struggled to get medical care, was abandoned in cell without ensuring access to toilet, later denied requests for double mattress to prevent pain, cane or crutches, physical therapy; District Court dismissed suit.</a:t>
            </a:r>
            <a:endParaRPr lang="en-US" sz="2400" b="1" dirty="0">
              <a:ea typeface="+mn-lt"/>
              <a:cs typeface="+mn-lt"/>
            </a:endParaRPr>
          </a:p>
          <a:p>
            <a:pPr marL="339725" indent="-331470">
              <a:lnSpc>
                <a:spcPct val="100000"/>
              </a:lnSpc>
              <a:spcBef>
                <a:spcPts val="0"/>
              </a:spcBef>
              <a:spcAft>
                <a:spcPts val="1200"/>
              </a:spcAft>
              <a:buSzPct val="100000"/>
              <a:tabLst>
                <a:tab pos="457200" algn="l"/>
              </a:tabLst>
            </a:pPr>
            <a:r>
              <a:rPr lang="en-US" sz="2400" b="1" dirty="0">
                <a:ea typeface="+mn-lt"/>
                <a:cs typeface="+mn-lt"/>
              </a:rPr>
              <a:t>Holding</a:t>
            </a:r>
            <a:r>
              <a:rPr lang="en-US" sz="2400" dirty="0">
                <a:ea typeface="+mn-lt"/>
                <a:cs typeface="+mn-lt"/>
              </a:rPr>
              <a:t>: The Third Circuit remanded case with directions to permit amendment.</a:t>
            </a:r>
          </a:p>
          <a:p>
            <a:pPr marL="808355" lvl="2" indent="-342900">
              <a:lnSpc>
                <a:spcPct val="100000"/>
              </a:lnSpc>
              <a:spcBef>
                <a:spcPts val="0"/>
              </a:spcBef>
              <a:spcAft>
                <a:spcPts val="1200"/>
              </a:spcAft>
              <a:buSzPct val="100000"/>
              <a:buFont typeface="Courier New" panose="020B0604020202020204" pitchFamily="34" charset="0"/>
              <a:buChar char="o"/>
              <a:tabLst>
                <a:tab pos="457200" algn="l"/>
              </a:tabLst>
            </a:pPr>
            <a:r>
              <a:rPr lang="en-US" sz="2400" dirty="0">
                <a:ea typeface="+mn-lt"/>
                <a:cs typeface="+mn-lt"/>
              </a:rPr>
              <a:t>Medical care, necessities for hygiene (shower, sinks, toilets), accessible beds are “services" within the meaning of Title II and Section 504.</a:t>
            </a:r>
            <a:endParaRPr lang="en-US" dirty="0"/>
          </a:p>
          <a:p>
            <a:pPr marL="808355" lvl="2" indent="-342900">
              <a:lnSpc>
                <a:spcPct val="100000"/>
              </a:lnSpc>
              <a:spcBef>
                <a:spcPts val="0"/>
              </a:spcBef>
              <a:spcAft>
                <a:spcPts val="1200"/>
              </a:spcAft>
              <a:buSzPct val="100000"/>
              <a:buFont typeface="Courier New" panose="020B0604020202020204" pitchFamily="34" charset="0"/>
              <a:buChar char="o"/>
              <a:tabLst>
                <a:tab pos="457200" algn="l"/>
              </a:tabLst>
            </a:pPr>
            <a:r>
              <a:rPr lang="en-US" sz="2400" dirty="0">
                <a:ea typeface="Calibri" panose="020F0502020204030204"/>
                <a:cs typeface="Calibri" panose="020F0502020204030204"/>
              </a:rPr>
              <a:t>Joined other circuits to confirm that the State's obligations to ensure compliance with Title II and Section 504 even when it contracts out the operation of their programs, services, or activities to third-parties.</a:t>
            </a:r>
          </a:p>
          <a:p>
            <a:pPr marL="342900" indent="-342900">
              <a:spcBef>
                <a:spcPts val="0"/>
              </a:spcBef>
              <a:spcAft>
                <a:spcPts val="1200"/>
              </a:spcAft>
              <a:buSzPct val="100000"/>
              <a:tabLst>
                <a:tab pos="457200" algn="l"/>
              </a:tabLst>
            </a:pPr>
            <a:endParaRPr lang="en-US" sz="2400" dirty="0">
              <a:ea typeface="Calibri" panose="020F0502020204030204"/>
              <a:cs typeface="Calibri" panose="020F0502020204030204"/>
            </a:endParaRPr>
          </a:p>
        </p:txBody>
      </p:sp>
      <p:cxnSp>
        <p:nvCxnSpPr>
          <p:cNvPr id="7" name="Straight Connector 6">
            <a:extLst>
              <a:ext uri="{FF2B5EF4-FFF2-40B4-BE49-F238E27FC236}">
                <a16:creationId xmlns:a16="http://schemas.microsoft.com/office/drawing/2014/main" id="{0D0AA413-B546-92E3-82E9-D39EFEED2C34}"/>
              </a:ext>
              <a:ext uri="{C183D7F6-B498-43B3-948B-1728B52AA6E4}">
                <adec:decorative xmlns:adec="http://schemas.microsoft.com/office/drawing/2017/decorative" val="1"/>
              </a:ext>
            </a:extLst>
          </p:cNvPr>
          <p:cNvCxnSpPr>
            <a:cxnSpLocks/>
          </p:cNvCxnSpPr>
          <p:nvPr/>
        </p:nvCxnSpPr>
        <p:spPr>
          <a:xfrm>
            <a:off x="575938" y="815546"/>
            <a:ext cx="1104012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A53AA75A-EF1C-D3B9-C246-56E23765D8C6}"/>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938" y="262900"/>
            <a:ext cx="1448071" cy="487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5502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192C27-A346-8C58-8305-4E780AD7D364}"/>
            </a:ext>
          </a:extLst>
        </p:cNvPr>
        <p:cNvGrpSpPr/>
        <p:nvPr/>
      </p:nvGrpSpPr>
      <p:grpSpPr>
        <a:xfrm>
          <a:off x="0" y="0"/>
          <a:ext cx="0" cy="0"/>
          <a:chOff x="0" y="0"/>
          <a:chExt cx="0" cy="0"/>
        </a:xfrm>
      </p:grpSpPr>
      <p:sp>
        <p:nvSpPr>
          <p:cNvPr id="8" name="Content Placeholder 2">
            <a:extLst>
              <a:ext uri="{FF2B5EF4-FFF2-40B4-BE49-F238E27FC236}">
                <a16:creationId xmlns:a16="http://schemas.microsoft.com/office/drawing/2014/main" id="{69DF0B05-AB0F-5297-86CA-85794B11BE76}"/>
              </a:ext>
            </a:extLst>
          </p:cNvPr>
          <p:cNvSpPr txBox="1">
            <a:spLocks noGrp="1"/>
          </p:cNvSpPr>
          <p:nvPr>
            <p:ph type="title" idx="4294967295"/>
          </p:nvPr>
        </p:nvSpPr>
        <p:spPr>
          <a:xfrm>
            <a:off x="575936" y="1113992"/>
            <a:ext cx="11311264" cy="9323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1" u="none" strike="noStrike" kern="1200" cap="none" spc="0" normalizeH="0" baseline="0" noProof="0" dirty="0">
                <a:ln>
                  <a:noFill/>
                </a:ln>
                <a:solidFill>
                  <a:srgbClr val="000000"/>
                </a:solidFill>
                <a:effectLst/>
                <a:uLnTx/>
                <a:uFillTx/>
                <a:latin typeface="Calibri"/>
                <a:ea typeface="+mn-ea"/>
                <a:cs typeface="Calibri"/>
              </a:rPr>
              <a:t>Coleman v. Newsom</a:t>
            </a:r>
            <a:endParaRPr kumimoji="0" lang="en-US" sz="3600" b="0" i="0" u="none" strike="noStrike" kern="1200" cap="none" spc="0" normalizeH="0" baseline="0" noProof="0" dirty="0">
              <a:ln>
                <a:noFill/>
              </a:ln>
              <a:solidFill>
                <a:srgbClr val="000000"/>
              </a:solidFill>
              <a:effectLst/>
              <a:uLnTx/>
              <a:uFillTx/>
              <a:latin typeface="Calibri"/>
              <a:ea typeface="Calibri"/>
              <a:cs typeface="Calibri"/>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3600" b="1" i="1" u="none" strike="noStrike" kern="1200" cap="none" spc="0" normalizeH="0" baseline="0" noProof="0" dirty="0">
              <a:ln>
                <a:noFill/>
              </a:ln>
              <a:solidFill>
                <a:schemeClr val="tx1"/>
              </a:solidFill>
              <a:effectLst/>
              <a:uLnTx/>
              <a:uFillTx/>
              <a:latin typeface="+mn-lt"/>
              <a:ea typeface="Calibri"/>
              <a:cs typeface="Calibri"/>
            </a:endParaRPr>
          </a:p>
        </p:txBody>
      </p:sp>
      <p:sp>
        <p:nvSpPr>
          <p:cNvPr id="3" name="Content Placeholder 2">
            <a:extLst>
              <a:ext uri="{FF2B5EF4-FFF2-40B4-BE49-F238E27FC236}">
                <a16:creationId xmlns:a16="http://schemas.microsoft.com/office/drawing/2014/main" id="{8014BFD1-BAED-68FD-43C5-77DA7398D62D}"/>
              </a:ext>
            </a:extLst>
          </p:cNvPr>
          <p:cNvSpPr>
            <a:spLocks noGrp="1"/>
          </p:cNvSpPr>
          <p:nvPr>
            <p:ph sz="half" idx="4294967295"/>
          </p:nvPr>
        </p:nvSpPr>
        <p:spPr>
          <a:xfrm>
            <a:off x="575938" y="1755583"/>
            <a:ext cx="11040123" cy="4485281"/>
          </a:xfrm>
        </p:spPr>
        <p:txBody>
          <a:bodyPr vert="horz" lIns="91440" tIns="45720" rIns="91440" bIns="45720" rtlCol="0" anchor="t">
            <a:noAutofit/>
          </a:bodyPr>
          <a:lstStyle/>
          <a:p>
            <a:pPr marL="342900" indent="-342900" fontAlgn="base">
              <a:lnSpc>
                <a:spcPct val="100000"/>
              </a:lnSpc>
              <a:spcAft>
                <a:spcPts val="600"/>
              </a:spcAft>
              <a:buSzPct val="100000"/>
              <a:tabLst>
                <a:tab pos="457200" algn="l"/>
              </a:tabLst>
            </a:pPr>
            <a:r>
              <a:rPr lang="en-US" sz="2400" b="1" dirty="0">
                <a:ea typeface="Calibri"/>
                <a:cs typeface="Calibri"/>
              </a:rPr>
              <a:t>Opinion</a:t>
            </a:r>
            <a:r>
              <a:rPr lang="en-US" sz="2400" dirty="0">
                <a:ea typeface="Calibri"/>
                <a:cs typeface="Calibri"/>
              </a:rPr>
              <a:t>: 131 F.4th 948 (9th Cir. 2025)</a:t>
            </a:r>
          </a:p>
          <a:p>
            <a:pPr marL="342900" indent="-342900">
              <a:lnSpc>
                <a:spcPct val="100000"/>
              </a:lnSpc>
              <a:spcAft>
                <a:spcPts val="600"/>
              </a:spcAft>
              <a:buSzPct val="100000"/>
              <a:tabLst>
                <a:tab pos="457200" algn="l"/>
              </a:tabLst>
            </a:pPr>
            <a:r>
              <a:rPr lang="en-US" sz="2400" dirty="0">
                <a:ea typeface="Calibri"/>
                <a:cs typeface="Calibri"/>
              </a:rPr>
              <a:t>For over 30 years, Plaintiffs have litigated the inadequate mental health care for incarcerated individuals in California.</a:t>
            </a:r>
          </a:p>
          <a:p>
            <a:pPr marL="342900" indent="-342900">
              <a:lnSpc>
                <a:spcPct val="100000"/>
              </a:lnSpc>
              <a:spcAft>
                <a:spcPts val="600"/>
              </a:spcAft>
              <a:buSzPct val="100000"/>
              <a:tabLst>
                <a:tab pos="457200" algn="l"/>
              </a:tabLst>
            </a:pPr>
            <a:r>
              <a:rPr lang="en-US" sz="2400" dirty="0">
                <a:ea typeface="Calibri"/>
                <a:cs typeface="Calibri"/>
              </a:rPr>
              <a:t>In 2017, the district court ordered the State to address understaffing of mental health care services. The State failed to comply. In 2023, the court issued fines for civil contempt, totaling $110 million. The State appealed.</a:t>
            </a:r>
          </a:p>
          <a:p>
            <a:pPr marL="342900">
              <a:lnSpc>
                <a:spcPct val="100000"/>
              </a:lnSpc>
              <a:spcAft>
                <a:spcPts val="600"/>
              </a:spcAft>
              <a:buSzPct val="100000"/>
              <a:tabLst>
                <a:tab pos="457200" algn="l"/>
              </a:tabLst>
            </a:pPr>
            <a:r>
              <a:rPr lang="en-US" sz="2400" b="1" dirty="0">
                <a:ea typeface="Calibri"/>
                <a:cs typeface="Calibri"/>
              </a:rPr>
              <a:t>Holding: </a:t>
            </a:r>
            <a:r>
              <a:rPr lang="en-US" sz="2400" dirty="0">
                <a:ea typeface="Calibri"/>
                <a:cs typeface="Calibri"/>
              </a:rPr>
              <a:t>The Ninth Circuit affirmed.</a:t>
            </a:r>
          </a:p>
          <a:p>
            <a:pPr marL="342900" indent="-342900">
              <a:lnSpc>
                <a:spcPct val="100000"/>
              </a:lnSpc>
              <a:spcAft>
                <a:spcPts val="600"/>
              </a:spcAft>
              <a:buSzPct val="100000"/>
              <a:tabLst>
                <a:tab pos="457200" algn="l"/>
              </a:tabLst>
            </a:pPr>
            <a:r>
              <a:rPr lang="en-US" sz="2400" b="1" dirty="0">
                <a:ea typeface="Calibri"/>
                <a:cs typeface="Calibri"/>
              </a:rPr>
              <a:t>How this relates to disability</a:t>
            </a:r>
            <a:r>
              <a:rPr lang="en-US" sz="2400" dirty="0">
                <a:ea typeface="Calibri"/>
                <a:cs typeface="Calibri"/>
              </a:rPr>
              <a:t>: Systemic understaffing disproportionately harms incarcerated people with disabilities and excludes them from accessing programs and services that prisons are required to provide under the ADA.</a:t>
            </a:r>
          </a:p>
        </p:txBody>
      </p:sp>
      <p:cxnSp>
        <p:nvCxnSpPr>
          <p:cNvPr id="7" name="Straight Connector 6">
            <a:extLst>
              <a:ext uri="{FF2B5EF4-FFF2-40B4-BE49-F238E27FC236}">
                <a16:creationId xmlns:a16="http://schemas.microsoft.com/office/drawing/2014/main" id="{19ADF4FD-C6BE-98D1-C77D-F890D1D118B6}"/>
              </a:ext>
              <a:ext uri="{C183D7F6-B498-43B3-948B-1728B52AA6E4}">
                <adec:decorative xmlns:adec="http://schemas.microsoft.com/office/drawing/2017/decorative" val="1"/>
              </a:ext>
            </a:extLst>
          </p:cNvPr>
          <p:cNvCxnSpPr>
            <a:cxnSpLocks/>
          </p:cNvCxnSpPr>
          <p:nvPr/>
        </p:nvCxnSpPr>
        <p:spPr>
          <a:xfrm>
            <a:off x="575938" y="815546"/>
            <a:ext cx="1104012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973E5242-80C6-6C77-B4FD-AD26324E1AC4}"/>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938" y="262900"/>
            <a:ext cx="1448071" cy="487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64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287B67-1F7E-D815-2C49-9670D0D74D86}"/>
            </a:ext>
          </a:extLst>
        </p:cNvPr>
        <p:cNvGrpSpPr/>
        <p:nvPr/>
      </p:nvGrpSpPr>
      <p:grpSpPr>
        <a:xfrm>
          <a:off x="0" y="0"/>
          <a:ext cx="0" cy="0"/>
          <a:chOff x="0" y="0"/>
          <a:chExt cx="0" cy="0"/>
        </a:xfrm>
      </p:grpSpPr>
      <p:sp>
        <p:nvSpPr>
          <p:cNvPr id="8" name="Content Placeholder 2">
            <a:extLst>
              <a:ext uri="{FF2B5EF4-FFF2-40B4-BE49-F238E27FC236}">
                <a16:creationId xmlns:a16="http://schemas.microsoft.com/office/drawing/2014/main" id="{C4049DD5-2132-7447-B87F-63FFF5BBB39C}"/>
              </a:ext>
            </a:extLst>
          </p:cNvPr>
          <p:cNvSpPr txBox="1">
            <a:spLocks noGrp="1"/>
          </p:cNvSpPr>
          <p:nvPr>
            <p:ph type="title" idx="4294967295"/>
          </p:nvPr>
        </p:nvSpPr>
        <p:spPr>
          <a:xfrm>
            <a:off x="660709" y="1121189"/>
            <a:ext cx="11311264" cy="9323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0"/>
              </a:spcBef>
              <a:spcAft>
                <a:spcPts val="0"/>
              </a:spcAft>
              <a:buClrTx/>
              <a:buSzTx/>
              <a:buFont typeface="Arial" panose="020B0604020202020204" pitchFamily="34" charset="0"/>
              <a:buNone/>
              <a:tabLst/>
              <a:defRPr/>
            </a:pPr>
            <a:r>
              <a:rPr kumimoji="0" lang="en-US" sz="3600" b="1" i="1" u="none" strike="noStrike" kern="1200" cap="none" spc="0" normalizeH="0" baseline="0" noProof="0" dirty="0">
                <a:ln>
                  <a:noFill/>
                </a:ln>
                <a:solidFill>
                  <a:schemeClr val="tx1"/>
                </a:solidFill>
                <a:effectLst/>
                <a:uLnTx/>
                <a:uFillTx/>
                <a:latin typeface="Calibri"/>
                <a:ea typeface="Times New Roman" panose="02020603050405020304" pitchFamily="18" charset="0"/>
                <a:cs typeface="Times New Roman"/>
              </a:rPr>
              <a:t>Disability </a:t>
            </a:r>
            <a:r>
              <a:rPr kumimoji="0" lang="en-US" sz="3600" b="1" i="1" u="none" strike="noStrike" kern="1200" cap="none" spc="0" normalizeH="0" baseline="0" noProof="0" dirty="0">
                <a:ln>
                  <a:noFill/>
                </a:ln>
                <a:solidFill>
                  <a:srgbClr val="000000"/>
                </a:solidFill>
                <a:effectLst/>
                <a:uLnTx/>
                <a:uFillTx/>
                <a:latin typeface="Calibri"/>
                <a:ea typeface="Times New Roman" panose="02020603050405020304" pitchFamily="18" charset="0"/>
                <a:cs typeface="Times New Roman"/>
              </a:rPr>
              <a:t>Rights Maryland v. </a:t>
            </a:r>
            <a:r>
              <a:rPr kumimoji="0" lang="en-US" sz="3600" b="1" i="1" u="none" strike="noStrike" kern="1200" cap="none" spc="0" normalizeH="0" baseline="0" noProof="0" dirty="0" err="1">
                <a:ln>
                  <a:noFill/>
                </a:ln>
                <a:solidFill>
                  <a:srgbClr val="000000"/>
                </a:solidFill>
                <a:effectLst/>
                <a:uLnTx/>
                <a:uFillTx/>
                <a:latin typeface="Calibri"/>
                <a:ea typeface="Times New Roman" panose="02020603050405020304" pitchFamily="18" charset="0"/>
                <a:cs typeface="Times New Roman"/>
              </a:rPr>
              <a:t>Seshamani</a:t>
            </a:r>
            <a:r>
              <a:rPr kumimoji="0" lang="en-US" sz="3600" b="1" i="1" u="none" strike="noStrike" kern="1200" cap="none" spc="0" normalizeH="0" baseline="0" noProof="0" dirty="0">
                <a:ln>
                  <a:noFill/>
                </a:ln>
                <a:solidFill>
                  <a:srgbClr val="000000"/>
                </a:solidFill>
                <a:effectLst/>
                <a:uLnTx/>
                <a:uFillTx/>
                <a:latin typeface="Calibri"/>
                <a:ea typeface="Times New Roman" panose="02020603050405020304" pitchFamily="18" charset="0"/>
                <a:cs typeface="Times New Roman"/>
              </a:rPr>
              <a:t> </a:t>
            </a:r>
            <a:endParaRPr kumimoji="0" lang="en-US" sz="3600" b="1" i="1" u="none" strike="noStrike" kern="1200" cap="none" spc="0" normalizeH="0" baseline="0" noProof="0" dirty="0">
              <a:ln>
                <a:noFill/>
              </a:ln>
              <a:solidFill>
                <a:srgbClr val="000000"/>
              </a:solidFill>
              <a:effectLst/>
              <a:uLnTx/>
              <a:uFillTx/>
              <a:latin typeface="Calibri"/>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5ED0178-8086-6ED9-4403-A15A4AFB474F}"/>
              </a:ext>
            </a:extLst>
          </p:cNvPr>
          <p:cNvSpPr>
            <a:spLocks noGrp="1"/>
          </p:cNvSpPr>
          <p:nvPr>
            <p:ph sz="half" idx="4294967295"/>
          </p:nvPr>
        </p:nvSpPr>
        <p:spPr>
          <a:xfrm>
            <a:off x="575938" y="1853373"/>
            <a:ext cx="11040123" cy="4622864"/>
          </a:xfrm>
        </p:spPr>
        <p:txBody>
          <a:bodyPr vert="horz" lIns="91440" tIns="45720" rIns="91440" bIns="45720" rtlCol="0" anchor="t">
            <a:noAutofit/>
          </a:bodyPr>
          <a:lstStyle/>
          <a:p>
            <a:pPr marL="342900" indent="-342900" fontAlgn="base">
              <a:spcBef>
                <a:spcPts val="0"/>
              </a:spcBef>
              <a:spcAft>
                <a:spcPts val="2000"/>
              </a:spcAft>
              <a:buSzPct val="100000"/>
              <a:tabLst>
                <a:tab pos="457200" algn="l"/>
              </a:tabLst>
            </a:pPr>
            <a:r>
              <a:rPr lang="en-US" sz="2400" b="1" dirty="0">
                <a:solidFill>
                  <a:srgbClr val="000000"/>
                </a:solidFill>
                <a:ea typeface="Source Sans Pro"/>
                <a:cs typeface="+mn-lt"/>
              </a:rPr>
              <a:t>Opinion</a:t>
            </a:r>
            <a:r>
              <a:rPr lang="en-US" sz="2400" dirty="0">
                <a:solidFill>
                  <a:srgbClr val="000000"/>
                </a:solidFill>
                <a:ea typeface="Source Sans Pro"/>
                <a:cs typeface="+mn-lt"/>
              </a:rPr>
              <a:t>: 2025 WL 3264457 (D. Md. Nov. 24, 2025)</a:t>
            </a:r>
          </a:p>
          <a:p>
            <a:pPr marL="342900" indent="-342900">
              <a:spcBef>
                <a:spcPts val="0"/>
              </a:spcBef>
              <a:spcAft>
                <a:spcPts val="2000"/>
              </a:spcAft>
              <a:buSzPct val="100000"/>
              <a:tabLst>
                <a:tab pos="457200" algn="l"/>
              </a:tabLst>
            </a:pPr>
            <a:r>
              <a:rPr lang="en-US" sz="2400" dirty="0">
                <a:solidFill>
                  <a:srgbClr val="000000"/>
                </a:solidFill>
                <a:ea typeface="Source Sans Pro"/>
                <a:cs typeface="+mn-lt"/>
              </a:rPr>
              <a:t>Plaintiffs sued to challenge t</a:t>
            </a:r>
            <a:r>
              <a:rPr lang="en-US" sz="2400" dirty="0">
                <a:solidFill>
                  <a:srgbClr val="000000"/>
                </a:solidFill>
                <a:ea typeface="Calibri"/>
                <a:cs typeface="+mn-lt"/>
              </a:rPr>
              <a:t>he Department’s failure to timely transfer criminal defendants deemed incompetent to stand trial to appropriate healthcare facilities for competency restoration and treatment in timely manner. </a:t>
            </a:r>
          </a:p>
          <a:p>
            <a:pPr marL="800100" lvl="1" indent="-342900">
              <a:spcBef>
                <a:spcPts val="0"/>
              </a:spcBef>
              <a:spcAft>
                <a:spcPts val="2000"/>
              </a:spcAft>
              <a:buSzPct val="100000"/>
              <a:tabLst>
                <a:tab pos="457200" algn="l"/>
              </a:tabLst>
            </a:pPr>
            <a:r>
              <a:rPr lang="en-US" dirty="0">
                <a:solidFill>
                  <a:srgbClr val="000000"/>
                </a:solidFill>
                <a:ea typeface="Calibri"/>
                <a:cs typeface="+mn-lt"/>
              </a:rPr>
              <a:t>Also alleged the Department over-designates individuals as dangerous and fails to provide competency restoration in the most integrated setting available.</a:t>
            </a:r>
          </a:p>
          <a:p>
            <a:pPr marL="342900" indent="-342900">
              <a:spcBef>
                <a:spcPts val="0"/>
              </a:spcBef>
              <a:spcAft>
                <a:spcPts val="2000"/>
              </a:spcAft>
              <a:buSzPct val="100000"/>
              <a:tabLst>
                <a:tab pos="457200" algn="l"/>
              </a:tabLst>
            </a:pPr>
            <a:r>
              <a:rPr lang="en-US" sz="2400" b="1" dirty="0">
                <a:solidFill>
                  <a:srgbClr val="000000"/>
                </a:solidFill>
                <a:ea typeface="Source Sans Pro"/>
                <a:cs typeface="+mn-lt"/>
              </a:rPr>
              <a:t>Holding</a:t>
            </a:r>
            <a:r>
              <a:rPr lang="en-US" sz="2400" dirty="0">
                <a:solidFill>
                  <a:srgbClr val="000000"/>
                </a:solidFill>
                <a:ea typeface="Source Sans Pro"/>
                <a:cs typeface="+mn-lt"/>
              </a:rPr>
              <a:t>: The district court denied Maryland's motion to dismiss.</a:t>
            </a:r>
          </a:p>
          <a:p>
            <a:pPr marL="800100" lvl="1" indent="-342900">
              <a:spcBef>
                <a:spcPts val="0"/>
              </a:spcBef>
              <a:spcAft>
                <a:spcPts val="2000"/>
              </a:spcAft>
              <a:buSzPct val="100000"/>
              <a:tabLst>
                <a:tab pos="457200" algn="l"/>
              </a:tabLst>
            </a:pPr>
            <a:r>
              <a:rPr lang="en-US" dirty="0">
                <a:solidFill>
                  <a:srgbClr val="000000"/>
                </a:solidFill>
                <a:ea typeface="Source Sans Pro"/>
                <a:cs typeface="+mn-lt"/>
              </a:rPr>
              <a:t>Facts support Olmstead claims.</a:t>
            </a:r>
          </a:p>
          <a:p>
            <a:pPr marL="800100" lvl="1" indent="-342900">
              <a:spcBef>
                <a:spcPts val="0"/>
              </a:spcBef>
              <a:spcAft>
                <a:spcPts val="2000"/>
              </a:spcAft>
              <a:buSzPct val="100000"/>
              <a:tabLst>
                <a:tab pos="457200" algn="l"/>
              </a:tabLst>
            </a:pPr>
            <a:r>
              <a:rPr lang="en-US" dirty="0">
                <a:solidFill>
                  <a:srgbClr val="000000"/>
                </a:solidFill>
                <a:ea typeface="Source Sans Pro"/>
                <a:cs typeface="+mn-lt"/>
              </a:rPr>
              <a:t>Claim can proceed even though it concerns provision of services for which non-disabled individuals are not eligible.</a:t>
            </a:r>
          </a:p>
          <a:p>
            <a:pPr marL="800100" lvl="1" indent="-342900">
              <a:spcBef>
                <a:spcPts val="0"/>
              </a:spcBef>
              <a:spcAft>
                <a:spcPts val="2000"/>
              </a:spcAft>
              <a:buSzPct val="100000"/>
              <a:tabLst>
                <a:tab pos="457200" algn="l"/>
              </a:tabLst>
            </a:pPr>
            <a:endParaRPr lang="en-US" sz="2000" dirty="0">
              <a:solidFill>
                <a:srgbClr val="000000"/>
              </a:solidFill>
              <a:ea typeface="Source Sans Pro"/>
              <a:cs typeface="+mn-lt"/>
            </a:endParaRPr>
          </a:p>
          <a:p>
            <a:pPr marL="342900" indent="-342900">
              <a:spcBef>
                <a:spcPts val="0"/>
              </a:spcBef>
              <a:spcAft>
                <a:spcPts val="2000"/>
              </a:spcAft>
              <a:buSzPct val="100000"/>
              <a:tabLst>
                <a:tab pos="457200" algn="l"/>
              </a:tabLst>
            </a:pPr>
            <a:endParaRPr lang="en-US" sz="2400" dirty="0">
              <a:ea typeface="Source Sans Pro"/>
              <a:cs typeface="Calibri"/>
            </a:endParaRPr>
          </a:p>
        </p:txBody>
      </p:sp>
      <p:cxnSp>
        <p:nvCxnSpPr>
          <p:cNvPr id="7" name="Straight Connector 6">
            <a:extLst>
              <a:ext uri="{FF2B5EF4-FFF2-40B4-BE49-F238E27FC236}">
                <a16:creationId xmlns:a16="http://schemas.microsoft.com/office/drawing/2014/main" id="{A39568B5-63C0-BDB5-5A89-F70C107A3661}"/>
              </a:ext>
              <a:ext uri="{C183D7F6-B498-43B3-948B-1728B52AA6E4}">
                <adec:decorative xmlns:adec="http://schemas.microsoft.com/office/drawing/2017/decorative" val="1"/>
              </a:ext>
            </a:extLst>
          </p:cNvPr>
          <p:cNvCxnSpPr>
            <a:cxnSpLocks/>
          </p:cNvCxnSpPr>
          <p:nvPr/>
        </p:nvCxnSpPr>
        <p:spPr>
          <a:xfrm>
            <a:off x="575938" y="815546"/>
            <a:ext cx="1104012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AB770F81-B376-02DA-FE18-628CE8F9A6A7}"/>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938" y="262900"/>
            <a:ext cx="1448071" cy="487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54694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352578-7C2B-D318-B3B6-CC2894718932}"/>
            </a:ext>
          </a:extLst>
        </p:cNvPr>
        <p:cNvGrpSpPr/>
        <p:nvPr/>
      </p:nvGrpSpPr>
      <p:grpSpPr>
        <a:xfrm>
          <a:off x="0" y="0"/>
          <a:ext cx="0" cy="0"/>
          <a:chOff x="0" y="0"/>
          <a:chExt cx="0" cy="0"/>
        </a:xfrm>
      </p:grpSpPr>
      <p:sp>
        <p:nvSpPr>
          <p:cNvPr id="8" name="Content Placeholder 2">
            <a:extLst>
              <a:ext uri="{FF2B5EF4-FFF2-40B4-BE49-F238E27FC236}">
                <a16:creationId xmlns:a16="http://schemas.microsoft.com/office/drawing/2014/main" id="{C68A8775-2C58-BBD7-8A10-6419200BD1B3}"/>
              </a:ext>
            </a:extLst>
          </p:cNvPr>
          <p:cNvSpPr txBox="1">
            <a:spLocks noGrp="1"/>
          </p:cNvSpPr>
          <p:nvPr>
            <p:ph type="title" idx="4294967295"/>
          </p:nvPr>
        </p:nvSpPr>
        <p:spPr>
          <a:xfrm>
            <a:off x="599749" y="1039909"/>
            <a:ext cx="11311264" cy="9323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0"/>
              </a:spcBef>
              <a:spcAft>
                <a:spcPts val="0"/>
              </a:spcAft>
              <a:buClrTx/>
              <a:buSzTx/>
              <a:buFont typeface="Arial" panose="020B0604020202020204" pitchFamily="34" charset="0"/>
              <a:buNone/>
              <a:tabLst/>
              <a:defRPr/>
            </a:pPr>
            <a:r>
              <a:rPr kumimoji="0" lang="en-US" sz="3600" b="1" i="1" u="none" strike="noStrike" kern="1200" cap="none" spc="0" normalizeH="0" baseline="0" noProof="0" dirty="0">
                <a:ln>
                  <a:noFill/>
                </a:ln>
                <a:solidFill>
                  <a:schemeClr val="tx1"/>
                </a:solidFill>
                <a:effectLst/>
                <a:uLnTx/>
                <a:uFillTx/>
                <a:latin typeface="Calibri"/>
                <a:ea typeface="Times New Roman" panose="02020603050405020304" pitchFamily="18" charset="0"/>
                <a:cs typeface="Times New Roman"/>
              </a:rPr>
              <a:t>Barnes v. D</a:t>
            </a:r>
            <a:r>
              <a:rPr lang="en-US" sz="3600" b="1" i="1" dirty="0" err="1">
                <a:latin typeface="Calibri"/>
                <a:ea typeface="Times New Roman" panose="02020603050405020304" pitchFamily="18" charset="0"/>
                <a:cs typeface="Times New Roman"/>
              </a:rPr>
              <a:t>istrict</a:t>
            </a:r>
            <a:r>
              <a:rPr lang="en-US" sz="3600" b="1" i="1" dirty="0">
                <a:latin typeface="Calibri"/>
                <a:ea typeface="Times New Roman" panose="02020603050405020304" pitchFamily="18" charset="0"/>
                <a:cs typeface="Times New Roman"/>
              </a:rPr>
              <a:t> of Columbia</a:t>
            </a:r>
            <a:endParaRPr kumimoji="0" lang="en-US" sz="3600" b="1" i="0" u="none" strike="noStrike" kern="1200" cap="none" spc="0" normalizeH="0" baseline="0" noProof="0" dirty="0">
              <a:ln>
                <a:noFill/>
              </a:ln>
              <a:solidFill>
                <a:srgbClr val="000000"/>
              </a:solidFill>
              <a:effectLst/>
              <a:uLnTx/>
              <a:uFillTx/>
              <a:latin typeface="Calibri"/>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17CFCF9-30D4-53F9-E3EE-BD33A105BC47}"/>
              </a:ext>
            </a:extLst>
          </p:cNvPr>
          <p:cNvSpPr>
            <a:spLocks noGrp="1"/>
          </p:cNvSpPr>
          <p:nvPr>
            <p:ph sz="half" idx="4294967295"/>
          </p:nvPr>
        </p:nvSpPr>
        <p:spPr>
          <a:xfrm>
            <a:off x="575938" y="1772093"/>
            <a:ext cx="11040123" cy="4622864"/>
          </a:xfrm>
        </p:spPr>
        <p:txBody>
          <a:bodyPr vert="horz" lIns="91440" tIns="45720" rIns="91440" bIns="45720" rtlCol="0" anchor="t">
            <a:noAutofit/>
          </a:bodyPr>
          <a:lstStyle/>
          <a:p>
            <a:pPr marL="342900" indent="-342900">
              <a:spcBef>
                <a:spcPts val="0"/>
              </a:spcBef>
              <a:spcAft>
                <a:spcPts val="2000"/>
              </a:spcAft>
              <a:buSzPct val="100000"/>
              <a:tabLst>
                <a:tab pos="457200" algn="l"/>
              </a:tabLst>
            </a:pPr>
            <a:r>
              <a:rPr lang="en-US" sz="2400" b="1" dirty="0">
                <a:ea typeface="Calibri"/>
              </a:rPr>
              <a:t>Opinion</a:t>
            </a:r>
            <a:r>
              <a:rPr lang="en-US" sz="2400" dirty="0">
                <a:ea typeface="Calibri"/>
              </a:rPr>
              <a:t>: 2025 WL 947684 (</a:t>
            </a:r>
            <a:r>
              <a:rPr lang="en-US" sz="2400" dirty="0" err="1">
                <a:ea typeface="Calibri"/>
              </a:rPr>
              <a:t>D.D.C</a:t>
            </a:r>
            <a:r>
              <a:rPr lang="en-US" sz="2400" dirty="0">
                <a:ea typeface="Calibri"/>
              </a:rPr>
              <a:t>. Mar. 28, 2025)</a:t>
            </a:r>
            <a:endParaRPr lang="en-US" sz="2400" dirty="0">
              <a:ea typeface="Calibri"/>
              <a:cs typeface="Calibri"/>
            </a:endParaRPr>
          </a:p>
          <a:p>
            <a:pPr marL="342900" indent="-342900">
              <a:spcBef>
                <a:spcPts val="0"/>
              </a:spcBef>
              <a:spcAft>
                <a:spcPts val="2000"/>
              </a:spcAft>
              <a:tabLst>
                <a:tab pos="457200" algn="l"/>
              </a:tabLst>
            </a:pPr>
            <a:r>
              <a:rPr lang="en-US" sz="2400" dirty="0">
                <a:ea typeface="Calibri"/>
              </a:rPr>
              <a:t>Students with disabilities incarcerated in the Federal Bureau of Prisons brought class action under the IDEA for access to special education and related services. </a:t>
            </a:r>
            <a:endParaRPr lang="en-US" sz="2400" dirty="0">
              <a:ea typeface="Calibri"/>
              <a:cs typeface="Calibri"/>
            </a:endParaRPr>
          </a:p>
          <a:p>
            <a:pPr marL="342900" indent="-342900">
              <a:spcBef>
                <a:spcPts val="0"/>
              </a:spcBef>
              <a:spcAft>
                <a:spcPts val="2000"/>
              </a:spcAft>
              <a:tabLst>
                <a:tab pos="457200" algn="l"/>
              </a:tabLst>
            </a:pPr>
            <a:r>
              <a:rPr lang="en-US" sz="2400" b="1" dirty="0">
                <a:solidFill>
                  <a:srgbClr val="000000"/>
                </a:solidFill>
                <a:ea typeface="Calibri"/>
                <a:cs typeface="+mn-lt"/>
              </a:rPr>
              <a:t>Holding: </a:t>
            </a:r>
            <a:r>
              <a:rPr lang="en-US" sz="2400" dirty="0">
                <a:solidFill>
                  <a:srgbClr val="000000"/>
                </a:solidFill>
                <a:ea typeface="Calibri"/>
                <a:cs typeface="+mn-lt"/>
              </a:rPr>
              <a:t>Court rejected D.C.'s argument, finding that, under the IDEA, the District has a continuing obligation to ensure students with disabilities receive adequate special education.</a:t>
            </a:r>
          </a:p>
          <a:p>
            <a:pPr marL="800100" lvl="1" indent="-342900">
              <a:spcBef>
                <a:spcPts val="0"/>
              </a:spcBef>
              <a:spcAft>
                <a:spcPts val="2000"/>
              </a:spcAft>
              <a:tabLst>
                <a:tab pos="457200" algn="l"/>
              </a:tabLst>
            </a:pPr>
            <a:r>
              <a:rPr lang="en-US" dirty="0">
                <a:solidFill>
                  <a:srgbClr val="000000"/>
                </a:solidFill>
                <a:ea typeface="Calibri"/>
                <a:cs typeface="+mn-lt"/>
              </a:rPr>
              <a:t>Plaintiffs have standing because their injuries are redressable with a court order.</a:t>
            </a:r>
          </a:p>
          <a:p>
            <a:pPr marL="800100" lvl="1" indent="-342900">
              <a:spcBef>
                <a:spcPts val="0"/>
              </a:spcBef>
              <a:spcAft>
                <a:spcPts val="2000"/>
              </a:spcAft>
              <a:tabLst>
                <a:tab pos="457200" algn="l"/>
              </a:tabLst>
            </a:pPr>
            <a:r>
              <a:rPr lang="en-US" dirty="0">
                <a:solidFill>
                  <a:srgbClr val="000000"/>
                </a:solidFill>
                <a:ea typeface="Calibri"/>
                <a:cs typeface="+mn-lt"/>
              </a:rPr>
              <a:t>Court addresses the “theme” of defendants’ finger pointing.</a:t>
            </a:r>
          </a:p>
          <a:p>
            <a:pPr marL="800100" lvl="1" indent="-342900">
              <a:spcBef>
                <a:spcPts val="0"/>
              </a:spcBef>
              <a:spcAft>
                <a:spcPts val="2000"/>
              </a:spcAft>
              <a:tabLst>
                <a:tab pos="457200" algn="l"/>
              </a:tabLst>
            </a:pPr>
            <a:endParaRPr lang="en-US" dirty="0">
              <a:solidFill>
                <a:srgbClr val="000000"/>
              </a:solidFill>
              <a:ea typeface="Calibri"/>
              <a:cs typeface="+mn-lt"/>
            </a:endParaRPr>
          </a:p>
          <a:p>
            <a:pPr marL="800100" lvl="1" indent="-342900">
              <a:spcBef>
                <a:spcPts val="0"/>
              </a:spcBef>
              <a:spcAft>
                <a:spcPts val="2000"/>
              </a:spcAft>
              <a:tabLst>
                <a:tab pos="457200" algn="l"/>
              </a:tabLst>
            </a:pPr>
            <a:endParaRPr lang="en-US" dirty="0">
              <a:solidFill>
                <a:srgbClr val="000000"/>
              </a:solidFill>
              <a:ea typeface="Calibri"/>
              <a:cs typeface="+mn-lt"/>
            </a:endParaRPr>
          </a:p>
          <a:p>
            <a:pPr marL="342900" indent="-342900">
              <a:spcBef>
                <a:spcPts val="0"/>
              </a:spcBef>
              <a:spcAft>
                <a:spcPts val="2000"/>
              </a:spcAft>
              <a:buSzPct val="100000"/>
              <a:tabLst>
                <a:tab pos="457200" algn="l"/>
              </a:tabLst>
            </a:pPr>
            <a:endParaRPr lang="en-US" sz="2400" b="1" dirty="0">
              <a:solidFill>
                <a:srgbClr val="000000"/>
              </a:solidFill>
              <a:ea typeface="Source Sans Pro"/>
              <a:cs typeface="+mn-lt"/>
            </a:endParaRPr>
          </a:p>
        </p:txBody>
      </p:sp>
      <p:cxnSp>
        <p:nvCxnSpPr>
          <p:cNvPr id="7" name="Straight Connector 6">
            <a:extLst>
              <a:ext uri="{FF2B5EF4-FFF2-40B4-BE49-F238E27FC236}">
                <a16:creationId xmlns:a16="http://schemas.microsoft.com/office/drawing/2014/main" id="{B569C374-B8D7-3B37-C419-6FA8B0E4C728}"/>
              </a:ext>
              <a:ext uri="{C183D7F6-B498-43B3-948B-1728B52AA6E4}">
                <adec:decorative xmlns:adec="http://schemas.microsoft.com/office/drawing/2017/decorative" val="1"/>
              </a:ext>
            </a:extLst>
          </p:cNvPr>
          <p:cNvCxnSpPr>
            <a:cxnSpLocks/>
          </p:cNvCxnSpPr>
          <p:nvPr/>
        </p:nvCxnSpPr>
        <p:spPr>
          <a:xfrm>
            <a:off x="575938" y="815546"/>
            <a:ext cx="1104012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4739F63F-8818-4D39-BA93-848D19A81B80}"/>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938" y="262900"/>
            <a:ext cx="1448071" cy="487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5666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0091B1ED-6583-DBD8-ACA8-41F77462302E}"/>
              </a:ext>
            </a:extLst>
          </p:cNvPr>
          <p:cNvSpPr txBox="1">
            <a:spLocks noGrp="1"/>
          </p:cNvSpPr>
          <p:nvPr>
            <p:ph type="title" idx="4294967295"/>
          </p:nvPr>
        </p:nvSpPr>
        <p:spPr>
          <a:xfrm>
            <a:off x="686286" y="2582211"/>
            <a:ext cx="10819425" cy="169357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8000" b="1" i="0" u="none" strike="noStrike" kern="1200" cap="none" spc="0" normalizeH="0" baseline="0" noProof="0" dirty="0">
                <a:ln>
                  <a:noFill/>
                </a:ln>
                <a:solidFill>
                  <a:schemeClr val="tx1"/>
                </a:solidFill>
                <a:effectLst/>
                <a:uLnTx/>
                <a:uFillTx/>
                <a:latin typeface="Calibri"/>
                <a:ea typeface="Calibri"/>
                <a:cs typeface="Calibri"/>
              </a:rPr>
              <a:t>Effective Communication</a:t>
            </a:r>
          </a:p>
        </p:txBody>
      </p:sp>
      <p:cxnSp>
        <p:nvCxnSpPr>
          <p:cNvPr id="7" name="Straight Connector 6">
            <a:extLst>
              <a:ext uri="{FF2B5EF4-FFF2-40B4-BE49-F238E27FC236}">
                <a16:creationId xmlns:a16="http://schemas.microsoft.com/office/drawing/2014/main" id="{1E7430C0-213D-1BC9-5846-C9338F4EF9EB}"/>
              </a:ext>
              <a:ext uri="{C183D7F6-B498-43B3-948B-1728B52AA6E4}">
                <adec:decorative xmlns:adec="http://schemas.microsoft.com/office/drawing/2017/decorative" val="1"/>
              </a:ext>
            </a:extLst>
          </p:cNvPr>
          <p:cNvCxnSpPr>
            <a:cxnSpLocks/>
          </p:cNvCxnSpPr>
          <p:nvPr/>
        </p:nvCxnSpPr>
        <p:spPr>
          <a:xfrm>
            <a:off x="575938" y="815546"/>
            <a:ext cx="1104012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F7F53E3C-F275-FBEE-EC04-189EEDBA5BC4}"/>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938" y="262900"/>
            <a:ext cx="1448071" cy="487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99209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0E4FD1-F5B2-061F-D1E0-CB9060087223}"/>
            </a:ext>
          </a:extLst>
        </p:cNvPr>
        <p:cNvGrpSpPr/>
        <p:nvPr/>
      </p:nvGrpSpPr>
      <p:grpSpPr>
        <a:xfrm>
          <a:off x="0" y="0"/>
          <a:ext cx="0" cy="0"/>
          <a:chOff x="0" y="0"/>
          <a:chExt cx="0" cy="0"/>
        </a:xfrm>
      </p:grpSpPr>
      <p:sp>
        <p:nvSpPr>
          <p:cNvPr id="8" name="Content Placeholder 2">
            <a:extLst>
              <a:ext uri="{FF2B5EF4-FFF2-40B4-BE49-F238E27FC236}">
                <a16:creationId xmlns:a16="http://schemas.microsoft.com/office/drawing/2014/main" id="{305448CD-4EF5-DBEA-3CDB-F51B7EAD167E}"/>
              </a:ext>
            </a:extLst>
          </p:cNvPr>
          <p:cNvSpPr txBox="1">
            <a:spLocks noGrp="1"/>
          </p:cNvSpPr>
          <p:nvPr>
            <p:ph type="title" idx="4294967295"/>
          </p:nvPr>
        </p:nvSpPr>
        <p:spPr>
          <a:xfrm>
            <a:off x="514109" y="1039906"/>
            <a:ext cx="11311264" cy="138798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0"/>
              </a:spcBef>
              <a:spcAft>
                <a:spcPts val="0"/>
              </a:spcAft>
              <a:buClrTx/>
              <a:buSzPts val="1000"/>
              <a:buFont typeface="Arial" panose="020B0604020202020204" pitchFamily="34" charset="0"/>
              <a:buNone/>
              <a:tabLst>
                <a:tab pos="457200" algn="l"/>
              </a:tabLst>
              <a:defRPr/>
            </a:pPr>
            <a:r>
              <a:rPr kumimoji="0" lang="en-US" sz="3600" b="1" i="1" u="none" strike="noStrike" kern="1200" cap="none" spc="0" normalizeH="0" baseline="0" noProof="0" dirty="0">
                <a:ln>
                  <a:noFill/>
                </a:ln>
                <a:solidFill>
                  <a:schemeClr val="tx1"/>
                </a:solidFill>
                <a:effectLst/>
                <a:uLnTx/>
                <a:uFillTx/>
                <a:latin typeface="Calibri"/>
                <a:ea typeface="Times New Roman" panose="02020603050405020304" pitchFamily="18" charset="0"/>
                <a:cs typeface="Times New Roman"/>
              </a:rPr>
              <a:t>Hinkle v. </a:t>
            </a:r>
            <a:r>
              <a:rPr kumimoji="0" lang="en-US" sz="3600" b="1" i="1" u="none" strike="noStrike" kern="1200" cap="none" spc="0" normalizeH="0" baseline="0" noProof="0" dirty="0" err="1">
                <a:ln>
                  <a:noFill/>
                </a:ln>
                <a:solidFill>
                  <a:schemeClr val="tx1"/>
                </a:solidFill>
                <a:effectLst/>
                <a:uLnTx/>
                <a:uFillTx/>
                <a:latin typeface="Calibri"/>
                <a:ea typeface="Times New Roman" panose="02020603050405020304" pitchFamily="18" charset="0"/>
                <a:cs typeface="Times New Roman"/>
              </a:rPr>
              <a:t>Baass</a:t>
            </a:r>
            <a:endParaRPr kumimoji="0" lang="en-US" sz="3600" b="1" i="1" u="none" strike="noStrike" kern="1200" cap="none" spc="0" normalizeH="0" baseline="0" noProof="0" dirty="0">
              <a:ln>
                <a:noFill/>
              </a:ln>
              <a:solidFill>
                <a:schemeClr val="tx1"/>
              </a:solidFill>
              <a:effectLst/>
              <a:uLnTx/>
              <a:uFillTx/>
              <a:latin typeface="Calibri"/>
              <a:ea typeface="Times New Roman" panose="02020603050405020304" pitchFamily="18" charset="0"/>
              <a:cs typeface="Times New Roman"/>
            </a:endParaRPr>
          </a:p>
        </p:txBody>
      </p:sp>
      <p:sp>
        <p:nvSpPr>
          <p:cNvPr id="3" name="Content Placeholder 2">
            <a:extLst>
              <a:ext uri="{FF2B5EF4-FFF2-40B4-BE49-F238E27FC236}">
                <a16:creationId xmlns:a16="http://schemas.microsoft.com/office/drawing/2014/main" id="{440B60B4-2ED1-9CE3-4F51-D5445792B1A3}"/>
              </a:ext>
            </a:extLst>
          </p:cNvPr>
          <p:cNvSpPr>
            <a:spLocks noGrp="1"/>
          </p:cNvSpPr>
          <p:nvPr>
            <p:ph sz="half" idx="4294967295"/>
          </p:nvPr>
        </p:nvSpPr>
        <p:spPr>
          <a:xfrm>
            <a:off x="577609" y="1844041"/>
            <a:ext cx="11057947" cy="4379042"/>
          </a:xfrm>
        </p:spPr>
        <p:txBody>
          <a:bodyPr vert="horz" lIns="91440" tIns="45720" rIns="91440" bIns="45720" rtlCol="0" anchor="t">
            <a:noAutofit/>
          </a:bodyPr>
          <a:lstStyle/>
          <a:p>
            <a:pPr marL="339725" indent="-331470" fontAlgn="base">
              <a:spcBef>
                <a:spcPts val="0"/>
              </a:spcBef>
              <a:spcAft>
                <a:spcPts val="1200"/>
              </a:spcAft>
              <a:buSzPct val="100000"/>
              <a:tabLst>
                <a:tab pos="457200" algn="l"/>
              </a:tabLst>
            </a:pPr>
            <a:r>
              <a:rPr lang="en-US" sz="2200" b="1" dirty="0">
                <a:ea typeface="Source Sans Pro"/>
                <a:cs typeface="Source Sans Pro" panose="020B0503030403020204" pitchFamily="34" charset="0"/>
              </a:rPr>
              <a:t>Opinion</a:t>
            </a:r>
            <a:r>
              <a:rPr lang="en-US" sz="2200" dirty="0">
                <a:ea typeface="Source Sans Pro"/>
                <a:cs typeface="Source Sans Pro" panose="020B0503030403020204" pitchFamily="34" charset="0"/>
              </a:rPr>
              <a:t>: </a:t>
            </a:r>
            <a:r>
              <a:rPr lang="en-US" sz="2200" dirty="0"/>
              <a:t> 2025 WL 2822689 (N.D. Cal. Oct. 3, 2025)  </a:t>
            </a:r>
            <a:endParaRPr lang="en-US" sz="2200" dirty="0">
              <a:ea typeface="Calibri"/>
              <a:cs typeface="Calibri"/>
            </a:endParaRPr>
          </a:p>
          <a:p>
            <a:pPr marL="339725" indent="-331470">
              <a:spcBef>
                <a:spcPts val="0"/>
              </a:spcBef>
              <a:spcAft>
                <a:spcPts val="1200"/>
              </a:spcAft>
              <a:buSzPct val="100000"/>
              <a:tabLst>
                <a:tab pos="457200" algn="l"/>
              </a:tabLst>
            </a:pPr>
            <a:r>
              <a:rPr lang="en-US" sz="2200" b="1" dirty="0">
                <a:ea typeface="Calibri"/>
                <a:cs typeface="Calibri"/>
              </a:rPr>
              <a:t>Background:</a:t>
            </a:r>
            <a:r>
              <a:rPr lang="en-US" sz="2200" dirty="0">
                <a:ea typeface="Calibri"/>
                <a:cs typeface="Calibri"/>
              </a:rPr>
              <a:t> California Council of the Blind and three individuals sued the state and county agents for failing to provide Medi-Cal notices in accessible formats.</a:t>
            </a:r>
          </a:p>
          <a:p>
            <a:pPr marL="339725" indent="-331470">
              <a:spcBef>
                <a:spcPts val="0"/>
              </a:spcBef>
              <a:spcAft>
                <a:spcPts val="1200"/>
              </a:spcAft>
              <a:buSzPct val="100000"/>
              <a:tabLst>
                <a:tab pos="457200" algn="l"/>
              </a:tabLst>
            </a:pPr>
            <a:r>
              <a:rPr lang="en-US" sz="2200" b="1" dirty="0">
                <a:ea typeface="Calibri"/>
                <a:cs typeface="Calibri"/>
                <a:hlinkClick r:id="rId3"/>
              </a:rPr>
              <a:t>Settlement Agreement</a:t>
            </a:r>
            <a:r>
              <a:rPr lang="en-US" sz="2200" b="1" dirty="0">
                <a:ea typeface="Calibri"/>
                <a:cs typeface="Calibri"/>
              </a:rPr>
              <a:t>: </a:t>
            </a:r>
            <a:r>
              <a:rPr lang="en-US" sz="2200" dirty="0">
                <a:ea typeface="Calibri"/>
                <a:cs typeface="Calibri"/>
              </a:rPr>
              <a:t>Court granted final approval of the class settlement requiring significant changes to ensure blind individuals have effective communication: </a:t>
            </a:r>
          </a:p>
          <a:p>
            <a:pPr marL="796925" lvl="1" indent="-331470">
              <a:spcBef>
                <a:spcPts val="0"/>
              </a:spcBef>
              <a:spcAft>
                <a:spcPts val="1200"/>
              </a:spcAft>
              <a:buSzPct val="100000"/>
              <a:tabLst>
                <a:tab pos="457200" algn="l"/>
              </a:tabLst>
            </a:pPr>
            <a:r>
              <a:rPr lang="en-US" sz="2200" dirty="0">
                <a:ea typeface="Calibri"/>
                <a:cs typeface="Calibri"/>
              </a:rPr>
              <a:t>People can request and receive communication regarding Medi-Cal in their preferred alternative format. </a:t>
            </a:r>
          </a:p>
          <a:p>
            <a:pPr marL="796925" lvl="1" indent="-331470">
              <a:spcBef>
                <a:spcPts val="0"/>
              </a:spcBef>
              <a:spcAft>
                <a:spcPts val="1200"/>
              </a:spcAft>
              <a:buSzPct val="100000"/>
              <a:tabLst>
                <a:tab pos="457200" algn="l"/>
              </a:tabLst>
            </a:pPr>
            <a:r>
              <a:rPr lang="en-US" sz="2200" dirty="0">
                <a:ea typeface="Calibri"/>
                <a:cs typeface="Calibri"/>
              </a:rPr>
              <a:t>New systems for maintaining this information, including online form will be available for people to request alternative formats; maintaining this information in a centralized database.</a:t>
            </a:r>
          </a:p>
          <a:p>
            <a:pPr marL="796925" lvl="1" indent="-331470">
              <a:spcBef>
                <a:spcPts val="0"/>
              </a:spcBef>
              <a:spcAft>
                <a:spcPts val="1200"/>
              </a:spcAft>
              <a:buSzPct val="100000"/>
              <a:tabLst>
                <a:tab pos="457200" algn="l"/>
              </a:tabLst>
            </a:pPr>
            <a:r>
              <a:rPr lang="en-US" sz="2200" dirty="0">
                <a:ea typeface="Calibri"/>
                <a:cs typeface="Calibri"/>
              </a:rPr>
              <a:t>Named counties must work with the state, train relevant employees, and ensure a designated employee to answer questions.</a:t>
            </a:r>
          </a:p>
          <a:p>
            <a:pPr lvl="1">
              <a:tabLst>
                <a:tab pos="457200" algn="l"/>
              </a:tabLst>
            </a:pPr>
            <a:endParaRPr lang="en-US" dirty="0">
              <a:ea typeface="Calibri"/>
              <a:cs typeface="Calibri"/>
            </a:endParaRPr>
          </a:p>
          <a:p>
            <a:pPr marL="339725" indent="-331470">
              <a:spcBef>
                <a:spcPts val="0"/>
              </a:spcBef>
              <a:spcAft>
                <a:spcPts val="1200"/>
              </a:spcAft>
              <a:buSzPct val="100000"/>
              <a:tabLst>
                <a:tab pos="457200" algn="l"/>
              </a:tabLst>
            </a:pPr>
            <a:endParaRPr lang="en-US" sz="2400" dirty="0">
              <a:ea typeface="Source Sans Pro"/>
              <a:cs typeface="Source Sans Pro" panose="020B0503030403020204" pitchFamily="34" charset="0"/>
            </a:endParaRPr>
          </a:p>
        </p:txBody>
      </p:sp>
      <p:pic>
        <p:nvPicPr>
          <p:cNvPr id="2" name="Picture 1">
            <a:extLst>
              <a:ext uri="{FF2B5EF4-FFF2-40B4-BE49-F238E27FC236}">
                <a16:creationId xmlns:a16="http://schemas.microsoft.com/office/drawing/2014/main" id="{A07D9603-80E0-9266-3066-EA712C5290EF}"/>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938" y="262900"/>
            <a:ext cx="1448071" cy="487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a:extLst>
              <a:ext uri="{FF2B5EF4-FFF2-40B4-BE49-F238E27FC236}">
                <a16:creationId xmlns:a16="http://schemas.microsoft.com/office/drawing/2014/main" id="{482E4016-F822-775C-6C1F-085C74F4C61B}"/>
              </a:ext>
              <a:ext uri="{C183D7F6-B498-43B3-948B-1728B52AA6E4}">
                <adec:decorative xmlns:adec="http://schemas.microsoft.com/office/drawing/2017/decorative" val="1"/>
              </a:ext>
            </a:extLst>
          </p:cNvPr>
          <p:cNvCxnSpPr>
            <a:cxnSpLocks/>
          </p:cNvCxnSpPr>
          <p:nvPr/>
        </p:nvCxnSpPr>
        <p:spPr>
          <a:xfrm>
            <a:off x="575938" y="815546"/>
            <a:ext cx="1104012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79450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B353C4-C1E7-1E00-1BD5-47DDDEAE1CDF}"/>
            </a:ext>
          </a:extLst>
        </p:cNvPr>
        <p:cNvGrpSpPr/>
        <p:nvPr/>
      </p:nvGrpSpPr>
      <p:grpSpPr>
        <a:xfrm>
          <a:off x="0" y="0"/>
          <a:ext cx="0" cy="0"/>
          <a:chOff x="0" y="0"/>
          <a:chExt cx="0" cy="0"/>
        </a:xfrm>
      </p:grpSpPr>
      <p:sp>
        <p:nvSpPr>
          <p:cNvPr id="8" name="Content Placeholder 2">
            <a:extLst>
              <a:ext uri="{FF2B5EF4-FFF2-40B4-BE49-F238E27FC236}">
                <a16:creationId xmlns:a16="http://schemas.microsoft.com/office/drawing/2014/main" id="{384F6B68-1662-53DB-AE03-5A16385D4653}"/>
              </a:ext>
            </a:extLst>
          </p:cNvPr>
          <p:cNvSpPr txBox="1">
            <a:spLocks noGrp="1"/>
          </p:cNvSpPr>
          <p:nvPr>
            <p:ph type="title" idx="4294967295"/>
          </p:nvPr>
        </p:nvSpPr>
        <p:spPr>
          <a:xfrm>
            <a:off x="575936" y="1039909"/>
            <a:ext cx="11311264" cy="9323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0"/>
              </a:spcBef>
              <a:spcAft>
                <a:spcPts val="0"/>
              </a:spcAft>
              <a:buClrTx/>
              <a:buSzTx/>
              <a:buFont typeface="Arial" panose="020B0604020202020204" pitchFamily="34" charset="0"/>
              <a:buNone/>
              <a:tabLst/>
              <a:defRPr/>
            </a:pPr>
            <a:r>
              <a:rPr kumimoji="0" lang="en-US" sz="3200" b="1" i="1" u="none" strike="noStrike" kern="1200" cap="none" spc="0" normalizeH="0" baseline="0" noProof="0" dirty="0">
                <a:ln>
                  <a:noFill/>
                </a:ln>
                <a:solidFill>
                  <a:schemeClr val="tx1"/>
                </a:solidFill>
                <a:effectLst/>
                <a:uLnTx/>
                <a:uFillTx/>
                <a:latin typeface="Calibri"/>
                <a:ea typeface="Times New Roman" panose="02020603050405020304" pitchFamily="18" charset="0"/>
                <a:cs typeface="Times New Roman"/>
              </a:rPr>
              <a:t>Cummings v. Neighborhood Assistance Corporation of America</a:t>
            </a:r>
            <a:endParaRPr kumimoji="0" lang="en-US" sz="3200" b="1" i="0" u="none" strike="noStrike" kern="1200" cap="none" spc="0" normalizeH="0" baseline="0" noProof="0" dirty="0">
              <a:ln>
                <a:noFill/>
              </a:ln>
              <a:solidFill>
                <a:srgbClr val="000000"/>
              </a:solidFill>
              <a:effectLst/>
              <a:uLnTx/>
              <a:uFillTx/>
              <a:latin typeface="Calibri"/>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F2AD1D4-8E9D-F1BA-6C50-FEB04E3F9B2D}"/>
              </a:ext>
            </a:extLst>
          </p:cNvPr>
          <p:cNvSpPr>
            <a:spLocks noGrp="1"/>
          </p:cNvSpPr>
          <p:nvPr>
            <p:ph sz="half" idx="4294967295"/>
          </p:nvPr>
        </p:nvSpPr>
        <p:spPr>
          <a:xfrm>
            <a:off x="575938" y="1749606"/>
            <a:ext cx="11040123" cy="4788940"/>
          </a:xfrm>
        </p:spPr>
        <p:txBody>
          <a:bodyPr vert="horz" lIns="91440" tIns="45720" rIns="91440" bIns="45720" rtlCol="0" anchor="t">
            <a:noAutofit/>
          </a:bodyPr>
          <a:lstStyle/>
          <a:p>
            <a:pPr marL="342900" indent="-342900" fontAlgn="base">
              <a:spcBef>
                <a:spcPts val="0"/>
              </a:spcBef>
              <a:spcAft>
                <a:spcPts val="600"/>
              </a:spcAft>
              <a:buSzPct val="100000"/>
              <a:tabLst>
                <a:tab pos="457200" algn="l"/>
              </a:tabLst>
            </a:pPr>
            <a:r>
              <a:rPr lang="en-US" sz="2400" b="1" dirty="0">
                <a:ea typeface="Source Sans Pro"/>
                <a:cs typeface="Source Sans Pro" panose="020B0503030403020204" pitchFamily="34" charset="0"/>
              </a:rPr>
              <a:t>Opinion</a:t>
            </a:r>
            <a:r>
              <a:rPr lang="en-US" sz="2400" dirty="0">
                <a:ea typeface="Source Sans Pro"/>
                <a:cs typeface="Source Sans Pro" panose="020B0503030403020204" pitchFamily="34" charset="0"/>
              </a:rPr>
              <a:t>: Case No. 3:18-cv-01746 (N.D. Tex.)</a:t>
            </a:r>
            <a:endParaRPr lang="en-US" sz="2400" dirty="0">
              <a:ea typeface="Calibri"/>
              <a:cs typeface="Calibri"/>
            </a:endParaRPr>
          </a:p>
          <a:p>
            <a:pPr marL="342900" indent="-342900">
              <a:spcAft>
                <a:spcPts val="600"/>
              </a:spcAft>
              <a:buSzPct val="100000"/>
              <a:tabLst>
                <a:tab pos="457200" algn="l"/>
              </a:tabLst>
            </a:pPr>
            <a:r>
              <a:rPr lang="en-US" sz="2400" b="1" dirty="0">
                <a:ea typeface="Source Sans Pro"/>
                <a:cs typeface="Source Sans Pro" panose="020B0503030403020204" pitchFamily="34" charset="0"/>
              </a:rPr>
              <a:t>Holding</a:t>
            </a:r>
            <a:r>
              <a:rPr lang="en-US" sz="2400" dirty="0">
                <a:ea typeface="Source Sans Pro"/>
                <a:cs typeface="Source Sans Pro" panose="020B0503030403020204" pitchFamily="34" charset="0"/>
              </a:rPr>
              <a:t>: NACA must provide ASL interpreters for its services, including in-person homebuyer workshops, for all Deaf individuals. The court issued class-wide relief under the Rehabilitation Act</a:t>
            </a:r>
            <a:r>
              <a:rPr lang="en-US" sz="2400" i="1" dirty="0">
                <a:ea typeface="Source Sans Pro"/>
                <a:cs typeface="Source Sans Pro" panose="020B0503030403020204" pitchFamily="34" charset="0"/>
              </a:rPr>
              <a:t> without </a:t>
            </a:r>
            <a:r>
              <a:rPr lang="en-US" sz="2400" dirty="0">
                <a:ea typeface="Source Sans Pro"/>
                <a:cs typeface="Source Sans Pro" panose="020B0503030403020204" pitchFamily="34" charset="0"/>
              </a:rPr>
              <a:t>class certification, requiring NACA to implement certain trainings and procedures with court supervision.</a:t>
            </a:r>
            <a:endParaRPr lang="en-US" sz="2400" dirty="0">
              <a:ea typeface="Calibri"/>
              <a:cs typeface="Calibri"/>
            </a:endParaRPr>
          </a:p>
          <a:p>
            <a:pPr marL="342900" indent="-342900">
              <a:spcAft>
                <a:spcPts val="600"/>
              </a:spcAft>
              <a:buSzPct val="100000"/>
              <a:tabLst>
                <a:tab pos="457200" algn="l"/>
              </a:tabLst>
            </a:pPr>
            <a:r>
              <a:rPr lang="en-US" sz="2400" dirty="0">
                <a:ea typeface="Source Sans Pro"/>
                <a:cs typeface="Source Sans Pro" panose="020B0503030403020204" pitchFamily="34" charset="0"/>
              </a:rPr>
              <a:t>The court:</a:t>
            </a:r>
            <a:endParaRPr lang="en-US" sz="2400" dirty="0">
              <a:ea typeface="Source Sans Pro" panose="020B0503030403020204" pitchFamily="34" charset="0"/>
              <a:cs typeface="Source Sans Pro" panose="020B0503030403020204" pitchFamily="34" charset="0"/>
            </a:endParaRPr>
          </a:p>
          <a:p>
            <a:pPr marL="800100" lvl="1" indent="-342900">
              <a:spcBef>
                <a:spcPts val="0"/>
              </a:spcBef>
              <a:spcAft>
                <a:spcPts val="600"/>
              </a:spcAft>
              <a:buSzPct val="100000"/>
              <a:buFont typeface="Courier New" panose="020B0604020202020204" pitchFamily="34" charset="0"/>
              <a:buChar char="o"/>
              <a:tabLst>
                <a:tab pos="457200" algn="l"/>
              </a:tabLst>
            </a:pPr>
            <a:r>
              <a:rPr lang="en-US" dirty="0">
                <a:latin typeface="Calibri"/>
                <a:ea typeface="Source Sans Pro"/>
                <a:cs typeface="Times New Roman"/>
              </a:rPr>
              <a:t>rejected NACA's "online alternative" defense, finding that online workshops with closed captions do not provide the same benefits as in-person sessions;</a:t>
            </a:r>
          </a:p>
          <a:p>
            <a:pPr marL="800100" lvl="1" indent="-342900">
              <a:spcBef>
                <a:spcPts val="0"/>
              </a:spcBef>
              <a:spcAft>
                <a:spcPts val="600"/>
              </a:spcAft>
              <a:buSzPct val="100000"/>
              <a:buFont typeface="Courier New" panose="020B0604020202020204" pitchFamily="34" charset="0"/>
              <a:buChar char="o"/>
              <a:tabLst>
                <a:tab pos="457200" algn="l"/>
              </a:tabLst>
            </a:pPr>
            <a:r>
              <a:rPr lang="en-US" dirty="0">
                <a:latin typeface="Calibri"/>
                <a:ea typeface="Source Sans Pro"/>
                <a:cs typeface="Times New Roman"/>
              </a:rPr>
              <a:t>emphasized that others cannot unilaterally decide what accommodations are sufficient for Deaf individuals; and</a:t>
            </a:r>
          </a:p>
          <a:p>
            <a:pPr marL="800100" lvl="1" indent="-342900">
              <a:spcBef>
                <a:spcPts val="0"/>
              </a:spcBef>
              <a:spcAft>
                <a:spcPts val="600"/>
              </a:spcAft>
              <a:buSzPct val="100000"/>
              <a:buFont typeface="Courier New" panose="020B0604020202020204" pitchFamily="34" charset="0"/>
              <a:buChar char="o"/>
              <a:tabLst>
                <a:tab pos="457200" algn="l"/>
              </a:tabLst>
            </a:pPr>
            <a:r>
              <a:rPr lang="en-US" dirty="0">
                <a:latin typeface="Calibri"/>
                <a:ea typeface="Source Sans Pro"/>
                <a:cs typeface="Times New Roman"/>
              </a:rPr>
              <a:t>found that denial of equal access causes irreparable harm to justify a permanent injunction.</a:t>
            </a:r>
            <a:endParaRPr lang="en-US" dirty="0">
              <a:latin typeface="Calibri"/>
              <a:ea typeface="Source Sans Pro" panose="020B0503030403020204" pitchFamily="34" charset="0"/>
              <a:cs typeface="Times New Roman"/>
            </a:endParaRPr>
          </a:p>
        </p:txBody>
      </p:sp>
      <p:cxnSp>
        <p:nvCxnSpPr>
          <p:cNvPr id="7" name="Straight Connector 6">
            <a:extLst>
              <a:ext uri="{FF2B5EF4-FFF2-40B4-BE49-F238E27FC236}">
                <a16:creationId xmlns:a16="http://schemas.microsoft.com/office/drawing/2014/main" id="{ED20DF61-A897-C454-9344-10167EE9CC42}"/>
              </a:ext>
              <a:ext uri="{C183D7F6-B498-43B3-948B-1728B52AA6E4}">
                <adec:decorative xmlns:adec="http://schemas.microsoft.com/office/drawing/2017/decorative" val="1"/>
              </a:ext>
            </a:extLst>
          </p:cNvPr>
          <p:cNvCxnSpPr>
            <a:cxnSpLocks/>
          </p:cNvCxnSpPr>
          <p:nvPr/>
        </p:nvCxnSpPr>
        <p:spPr>
          <a:xfrm>
            <a:off x="575938" y="815546"/>
            <a:ext cx="1104012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D1535FE9-6B23-6232-A6DF-94E58ED69A93}"/>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938" y="262900"/>
            <a:ext cx="1448071" cy="487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92921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04C40E-DF00-EA86-DB31-CF256130E733}"/>
            </a:ext>
          </a:extLst>
        </p:cNvPr>
        <p:cNvGrpSpPr/>
        <p:nvPr/>
      </p:nvGrpSpPr>
      <p:grpSpPr>
        <a:xfrm>
          <a:off x="0" y="0"/>
          <a:ext cx="0" cy="0"/>
          <a:chOff x="0" y="0"/>
          <a:chExt cx="0" cy="0"/>
        </a:xfrm>
      </p:grpSpPr>
      <p:sp>
        <p:nvSpPr>
          <p:cNvPr id="8" name="Content Placeholder 2">
            <a:extLst>
              <a:ext uri="{FF2B5EF4-FFF2-40B4-BE49-F238E27FC236}">
                <a16:creationId xmlns:a16="http://schemas.microsoft.com/office/drawing/2014/main" id="{5F487C14-6E36-EBDE-3418-4C58B3D2CB2E}"/>
              </a:ext>
            </a:extLst>
          </p:cNvPr>
          <p:cNvSpPr txBox="1">
            <a:spLocks noGrp="1"/>
          </p:cNvSpPr>
          <p:nvPr>
            <p:ph type="title" idx="4294967295"/>
          </p:nvPr>
        </p:nvSpPr>
        <p:spPr>
          <a:xfrm>
            <a:off x="599749" y="1039909"/>
            <a:ext cx="11311264" cy="9323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buNone/>
              <a:defRPr/>
            </a:pPr>
            <a:r>
              <a:rPr lang="en-US" sz="3600" b="1" dirty="0">
                <a:ea typeface="Times New Roman" panose="02020603050405020304" pitchFamily="18" charset="0"/>
                <a:cs typeface="Times New Roman"/>
              </a:rPr>
              <a:t>Access to Jury Duty for Blind Jurors – Stay Tuned</a:t>
            </a:r>
            <a:endParaRPr kumimoji="0" lang="en-US" sz="3800" b="0" u="none" strike="noStrike" kern="1200" cap="none" spc="0" normalizeH="0" baseline="0" noProof="0" dirty="0">
              <a:ln>
                <a:noFill/>
              </a:ln>
              <a:solidFill>
                <a:schemeClr val="tx1"/>
              </a:solidFill>
              <a:effectLst/>
              <a:uLnTx/>
              <a:uFillTx/>
              <a:latin typeface="Calibri"/>
              <a:ea typeface="Calibri"/>
              <a:cs typeface="Calibri"/>
            </a:endParaRPr>
          </a:p>
        </p:txBody>
      </p:sp>
      <p:sp>
        <p:nvSpPr>
          <p:cNvPr id="3" name="Content Placeholder 2">
            <a:extLst>
              <a:ext uri="{FF2B5EF4-FFF2-40B4-BE49-F238E27FC236}">
                <a16:creationId xmlns:a16="http://schemas.microsoft.com/office/drawing/2014/main" id="{73B50919-6E21-C491-E44D-2B9B6AECA4DE}"/>
              </a:ext>
            </a:extLst>
          </p:cNvPr>
          <p:cNvSpPr>
            <a:spLocks noGrp="1"/>
          </p:cNvSpPr>
          <p:nvPr>
            <p:ph sz="half" idx="4294967295"/>
          </p:nvPr>
        </p:nvSpPr>
        <p:spPr>
          <a:xfrm>
            <a:off x="575938" y="1772093"/>
            <a:ext cx="11040123" cy="4622864"/>
          </a:xfrm>
        </p:spPr>
        <p:txBody>
          <a:bodyPr vert="horz" lIns="91440" tIns="45720" rIns="91440" bIns="45720" rtlCol="0" anchor="t">
            <a:noAutofit/>
          </a:bodyPr>
          <a:lstStyle/>
          <a:p>
            <a:pPr marL="339725" indent="-331470" fontAlgn="base">
              <a:spcBef>
                <a:spcPts val="0"/>
              </a:spcBef>
              <a:spcAft>
                <a:spcPts val="1200"/>
              </a:spcAft>
              <a:buSzPct val="100000"/>
              <a:tabLst>
                <a:tab pos="457200" algn="l"/>
              </a:tabLst>
            </a:pPr>
            <a:r>
              <a:rPr lang="en-US" sz="2400" b="1" i="1" dirty="0"/>
              <a:t>NFB &amp; Elia v. New York State Unified Court System, </a:t>
            </a:r>
            <a:r>
              <a:rPr lang="en-US" sz="2400" b="1" dirty="0"/>
              <a:t>25-cv-1645 (E.D.N.Y.)</a:t>
            </a:r>
            <a:endParaRPr lang="en-US" sz="2400" b="1" i="1" dirty="0"/>
          </a:p>
          <a:p>
            <a:pPr marL="796925" lvl="1" indent="-331470" fontAlgn="base">
              <a:spcBef>
                <a:spcPts val="0"/>
              </a:spcBef>
              <a:spcAft>
                <a:spcPts val="1200"/>
              </a:spcAft>
              <a:buSzPct val="100000"/>
              <a:tabLst>
                <a:tab pos="457200" algn="l"/>
              </a:tabLst>
            </a:pPr>
            <a:r>
              <a:rPr lang="en-US" b="1" dirty="0"/>
              <a:t>Background: </a:t>
            </a:r>
            <a:r>
              <a:rPr lang="en-US" dirty="0"/>
              <a:t>Plaintiff was sworn in as a grand juror; shortly after, state court excluded him from deliberating on cases involving video or photo evidence, refusing to permit him to use assistive technology or receive verbal descriptions of evidence, and ultimately dismissing him from jury service.</a:t>
            </a:r>
          </a:p>
          <a:p>
            <a:pPr marL="796925" lvl="1" indent="-331470" fontAlgn="base">
              <a:spcBef>
                <a:spcPts val="0"/>
              </a:spcBef>
              <a:spcAft>
                <a:spcPts val="1200"/>
              </a:spcAft>
              <a:buSzPct val="100000"/>
              <a:tabLst>
                <a:tab pos="457200" algn="l"/>
              </a:tabLst>
            </a:pPr>
            <a:r>
              <a:rPr lang="en-US" b="1" dirty="0"/>
              <a:t>Status: </a:t>
            </a:r>
            <a:r>
              <a:rPr lang="en-US" dirty="0"/>
              <a:t>Motion to dismiss pending; case in discovery.</a:t>
            </a:r>
          </a:p>
          <a:p>
            <a:pPr marL="339725" indent="-331470">
              <a:spcBef>
                <a:spcPts val="0"/>
              </a:spcBef>
              <a:spcAft>
                <a:spcPts val="1200"/>
              </a:spcAft>
              <a:buSzPct val="100000"/>
              <a:tabLst>
                <a:tab pos="457200" algn="l"/>
              </a:tabLst>
            </a:pPr>
            <a:r>
              <a:rPr lang="en-US" sz="2400" b="1" i="1" dirty="0"/>
              <a:t>NFB &amp; </a:t>
            </a:r>
            <a:r>
              <a:rPr lang="en-US" sz="2400" b="1" i="1" dirty="0" err="1"/>
              <a:t>Lakrout</a:t>
            </a:r>
            <a:r>
              <a:rPr lang="en-US" sz="2400" b="1" i="1" dirty="0"/>
              <a:t> v. New York State Unified Court System</a:t>
            </a:r>
            <a:r>
              <a:rPr lang="en-US" sz="2400" b="1" dirty="0"/>
              <a:t>, 24-cv-7789 (S.D.N.Y.)</a:t>
            </a:r>
          </a:p>
          <a:p>
            <a:pPr marL="796925" lvl="1" indent="-331470">
              <a:spcBef>
                <a:spcPts val="0"/>
              </a:spcBef>
              <a:spcAft>
                <a:spcPts val="1200"/>
              </a:spcAft>
              <a:buSzPct val="100000"/>
              <a:tabLst>
                <a:tab pos="457200" algn="l"/>
              </a:tabLst>
            </a:pPr>
            <a:r>
              <a:rPr lang="en-US" b="1" dirty="0">
                <a:ea typeface="Calibri"/>
                <a:cs typeface="Calibri"/>
              </a:rPr>
              <a:t>Background:</a:t>
            </a:r>
            <a:r>
              <a:rPr lang="en-US" dirty="0">
                <a:ea typeface="Calibri"/>
                <a:cs typeface="Calibri"/>
              </a:rPr>
              <a:t> Similar case challenging petit jury exclusion of a blind juror in Manhattan. </a:t>
            </a:r>
          </a:p>
          <a:p>
            <a:pPr marL="796925" lvl="1" indent="-331470">
              <a:spcBef>
                <a:spcPts val="0"/>
              </a:spcBef>
              <a:spcAft>
                <a:spcPts val="1200"/>
              </a:spcAft>
              <a:buSzPct val="100000"/>
              <a:tabLst>
                <a:tab pos="457200" algn="l"/>
              </a:tabLst>
            </a:pPr>
            <a:r>
              <a:rPr lang="en-US" b="1" dirty="0">
                <a:ea typeface="Calibri"/>
                <a:cs typeface="Calibri"/>
              </a:rPr>
              <a:t>Status: </a:t>
            </a:r>
            <a:r>
              <a:rPr lang="en-US" dirty="0">
                <a:ea typeface="Calibri"/>
                <a:cs typeface="Calibri"/>
              </a:rPr>
              <a:t>Motion to dismiss pending.</a:t>
            </a:r>
          </a:p>
          <a:p>
            <a:pPr marL="0" indent="0" fontAlgn="base">
              <a:lnSpc>
                <a:spcPct val="100000"/>
              </a:lnSpc>
              <a:spcAft>
                <a:spcPts val="600"/>
              </a:spcAft>
              <a:buSzPct val="100000"/>
              <a:buNone/>
              <a:tabLst>
                <a:tab pos="457200" algn="l"/>
              </a:tabLst>
            </a:pPr>
            <a:endParaRPr lang="en-US" sz="2400" b="1" dirty="0">
              <a:ea typeface="Calibri"/>
              <a:cs typeface="Calibri" panose="020F0502020204030204"/>
            </a:endParaRPr>
          </a:p>
        </p:txBody>
      </p:sp>
      <p:cxnSp>
        <p:nvCxnSpPr>
          <p:cNvPr id="7" name="Straight Connector 6">
            <a:extLst>
              <a:ext uri="{FF2B5EF4-FFF2-40B4-BE49-F238E27FC236}">
                <a16:creationId xmlns:a16="http://schemas.microsoft.com/office/drawing/2014/main" id="{580B87AA-7469-C8F6-03F9-AC839DE4BA06}"/>
              </a:ext>
              <a:ext uri="{C183D7F6-B498-43B3-948B-1728B52AA6E4}">
                <adec:decorative xmlns:adec="http://schemas.microsoft.com/office/drawing/2017/decorative" val="1"/>
              </a:ext>
            </a:extLst>
          </p:cNvPr>
          <p:cNvCxnSpPr>
            <a:cxnSpLocks/>
          </p:cNvCxnSpPr>
          <p:nvPr/>
        </p:nvCxnSpPr>
        <p:spPr>
          <a:xfrm>
            <a:off x="575938" y="815546"/>
            <a:ext cx="1104012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C75C22AF-3681-506F-F42A-DD5AE103FE08}"/>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938" y="262900"/>
            <a:ext cx="1448071" cy="487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90878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8F2009-4258-9EC9-CB96-36AE1BA5E9B4}"/>
            </a:ext>
          </a:extLst>
        </p:cNvPr>
        <p:cNvGrpSpPr/>
        <p:nvPr/>
      </p:nvGrpSpPr>
      <p:grpSpPr>
        <a:xfrm>
          <a:off x="0" y="0"/>
          <a:ext cx="0" cy="0"/>
          <a:chOff x="0" y="0"/>
          <a:chExt cx="0" cy="0"/>
        </a:xfrm>
      </p:grpSpPr>
      <p:sp>
        <p:nvSpPr>
          <p:cNvPr id="8" name="Content Placeholder 2">
            <a:extLst>
              <a:ext uri="{FF2B5EF4-FFF2-40B4-BE49-F238E27FC236}">
                <a16:creationId xmlns:a16="http://schemas.microsoft.com/office/drawing/2014/main" id="{0C93BE05-3053-85DB-B5C5-A2DCBF63EC24}"/>
              </a:ext>
            </a:extLst>
          </p:cNvPr>
          <p:cNvSpPr txBox="1">
            <a:spLocks noGrp="1"/>
          </p:cNvSpPr>
          <p:nvPr>
            <p:ph type="title" idx="4294967295"/>
          </p:nvPr>
        </p:nvSpPr>
        <p:spPr>
          <a:xfrm>
            <a:off x="1048869" y="2463753"/>
            <a:ext cx="10444926" cy="169357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8800" b="1" i="0" u="none" strike="noStrike" kern="1200" cap="none" spc="0" normalizeH="0" baseline="0" noProof="0" dirty="0">
                <a:ln>
                  <a:noFill/>
                </a:ln>
                <a:solidFill>
                  <a:srgbClr val="000000"/>
                </a:solidFill>
                <a:effectLst/>
                <a:uLnTx/>
                <a:uFillTx/>
                <a:latin typeface="Calibri"/>
                <a:ea typeface="Calibri"/>
                <a:cs typeface="Calibri"/>
              </a:rPr>
              <a:t>Zoning / Housing</a:t>
            </a:r>
          </a:p>
        </p:txBody>
      </p:sp>
      <p:cxnSp>
        <p:nvCxnSpPr>
          <p:cNvPr id="7" name="Straight Connector 6">
            <a:extLst>
              <a:ext uri="{FF2B5EF4-FFF2-40B4-BE49-F238E27FC236}">
                <a16:creationId xmlns:a16="http://schemas.microsoft.com/office/drawing/2014/main" id="{15E7D81A-34C5-E58C-421D-85F48DD8B762}"/>
              </a:ext>
              <a:ext uri="{C183D7F6-B498-43B3-948B-1728B52AA6E4}">
                <adec:decorative xmlns:adec="http://schemas.microsoft.com/office/drawing/2017/decorative" val="1"/>
              </a:ext>
            </a:extLst>
          </p:cNvPr>
          <p:cNvCxnSpPr>
            <a:cxnSpLocks/>
          </p:cNvCxnSpPr>
          <p:nvPr/>
        </p:nvCxnSpPr>
        <p:spPr>
          <a:xfrm>
            <a:off x="575938" y="815546"/>
            <a:ext cx="1104012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B452F404-167F-78FE-DA18-740B087C5070}"/>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938" y="262900"/>
            <a:ext cx="1448071" cy="487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8085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0091B1ED-6583-DBD8-ACA8-41F77462302E}"/>
              </a:ext>
            </a:extLst>
          </p:cNvPr>
          <p:cNvSpPr txBox="1">
            <a:spLocks noGrp="1"/>
          </p:cNvSpPr>
          <p:nvPr>
            <p:ph type="title" idx="4294967295"/>
          </p:nvPr>
        </p:nvSpPr>
        <p:spPr>
          <a:xfrm>
            <a:off x="575936" y="1039908"/>
            <a:ext cx="11311264" cy="10291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0"/>
              </a:spcBef>
              <a:spcAft>
                <a:spcPts val="0"/>
              </a:spcAft>
              <a:buClrTx/>
              <a:buSzPts val="1000"/>
              <a:buFont typeface="Arial" panose="020B0604020202020204" pitchFamily="34" charset="0"/>
              <a:buNone/>
              <a:tabLst>
                <a:tab pos="457200" algn="l"/>
              </a:tabLst>
              <a:defRPr/>
            </a:pPr>
            <a:r>
              <a:rPr kumimoji="0" lang="en-US" sz="4800" b="1" i="0" u="none" strike="noStrike" kern="1200" cap="none" spc="0" normalizeH="0" baseline="0" noProof="0" dirty="0">
                <a:ln>
                  <a:noFill/>
                </a:ln>
                <a:solidFill>
                  <a:srgbClr val="222222"/>
                </a:solidFill>
                <a:effectLst/>
                <a:uLnTx/>
                <a:uFillTx/>
                <a:latin typeface="Calibri"/>
                <a:ea typeface="Times New Roman" panose="02020603050405020304" pitchFamily="18" charset="0"/>
                <a:cs typeface="Times New Roman"/>
              </a:rPr>
              <a:t>Today’s Presentation</a:t>
            </a:r>
            <a:endParaRPr kumimoji="0" lang="en-US" sz="7200" b="1" i="0" u="none" strike="noStrike" kern="1200" cap="none" spc="0" normalizeH="0" baseline="0" noProof="0" dirty="0">
              <a:ln>
                <a:noFill/>
              </a:ln>
              <a:solidFill>
                <a:schemeClr val="tx1"/>
              </a:solidFill>
              <a:effectLst/>
              <a:uLnTx/>
              <a:uFillTx/>
              <a:latin typeface="Calibri"/>
              <a:ea typeface="Calibri"/>
              <a:cs typeface="Times New Roman"/>
            </a:endParaRPr>
          </a:p>
        </p:txBody>
      </p:sp>
      <p:sp>
        <p:nvSpPr>
          <p:cNvPr id="3" name="Content Placeholder 2">
            <a:extLst>
              <a:ext uri="{FF2B5EF4-FFF2-40B4-BE49-F238E27FC236}">
                <a16:creationId xmlns:a16="http://schemas.microsoft.com/office/drawing/2014/main" id="{AC2084EF-3825-2C99-6C2A-8A60AF290EB5}"/>
              </a:ext>
            </a:extLst>
          </p:cNvPr>
          <p:cNvSpPr>
            <a:spLocks noGrp="1"/>
          </p:cNvSpPr>
          <p:nvPr>
            <p:ph sz="half" idx="4294967295"/>
          </p:nvPr>
        </p:nvSpPr>
        <p:spPr>
          <a:xfrm>
            <a:off x="575938" y="2069021"/>
            <a:ext cx="11040123" cy="3749071"/>
          </a:xfrm>
        </p:spPr>
        <p:txBody>
          <a:bodyPr vert="horz" lIns="91440" tIns="45720" rIns="91440" bIns="45720" rtlCol="0" anchor="t">
            <a:noAutofit/>
          </a:bodyPr>
          <a:lstStyle/>
          <a:p>
            <a:pPr marL="342900" marR="0" lvl="0" indent="-342900">
              <a:lnSpc>
                <a:spcPct val="107000"/>
              </a:lnSpc>
              <a:spcBef>
                <a:spcPts val="0"/>
              </a:spcBef>
              <a:spcAft>
                <a:spcPts val="0"/>
              </a:spcAft>
              <a:buFont typeface="Symbol" panose="05050102010706020507" pitchFamily="18" charset="2"/>
              <a:buChar char=""/>
            </a:pPr>
            <a:r>
              <a:rPr lang="en-US" kern="100" dirty="0">
                <a:effectLst/>
                <a:ea typeface="Calibri"/>
                <a:cs typeface="Times New Roman"/>
              </a:rPr>
              <a:t>Part </a:t>
            </a:r>
            <a:r>
              <a:rPr lang="en-US" kern="100" dirty="0">
                <a:ea typeface="Calibri"/>
                <a:cs typeface="Times New Roman"/>
              </a:rPr>
              <a:t>I</a:t>
            </a:r>
            <a:r>
              <a:rPr lang="en-US" kern="100" dirty="0">
                <a:effectLst/>
                <a:ea typeface="Calibri"/>
                <a:cs typeface="Times New Roman"/>
              </a:rPr>
              <a:t>:</a:t>
            </a:r>
            <a:r>
              <a:rPr lang="en-US" kern="100" dirty="0">
                <a:ea typeface="Calibri"/>
                <a:cs typeface="Times New Roman"/>
              </a:rPr>
              <a:t> Procedural/Legal Principle Developments and Strategies Relevant to </a:t>
            </a:r>
            <a:r>
              <a:rPr lang="en-US" dirty="0"/>
              <a:t>Disability Rights Impact Litigation</a:t>
            </a:r>
          </a:p>
          <a:p>
            <a:pPr marL="0" marR="0" lvl="0" indent="0">
              <a:lnSpc>
                <a:spcPct val="107000"/>
              </a:lnSpc>
              <a:spcBef>
                <a:spcPts val="0"/>
              </a:spcBef>
              <a:spcAft>
                <a:spcPts val="0"/>
              </a:spcAft>
              <a:buNone/>
            </a:pPr>
            <a:endParaRPr lang="en-US" kern="100" dirty="0">
              <a:ea typeface="Calibri" panose="020F0502020204030204" pitchFamily="34" charset="0"/>
              <a:cs typeface="Times New Roman" panose="02020603050405020304" pitchFamily="18" charset="0"/>
            </a:endParaRPr>
          </a:p>
          <a:p>
            <a:pPr marL="342900" indent="-342900">
              <a:lnSpc>
                <a:spcPct val="107000"/>
              </a:lnSpc>
              <a:spcBef>
                <a:spcPts val="0"/>
              </a:spcBef>
              <a:buFont typeface="Symbol" panose="05050102010706020507" pitchFamily="18" charset="2"/>
              <a:buChar char=""/>
            </a:pPr>
            <a:r>
              <a:rPr lang="en-US" kern="100" dirty="0">
                <a:ea typeface="Calibri"/>
                <a:cs typeface="Times New Roman"/>
              </a:rPr>
              <a:t>Part II: </a:t>
            </a:r>
            <a:r>
              <a:rPr lang="en-US" dirty="0"/>
              <a:t>Substantive Case Law Updates</a:t>
            </a:r>
            <a:endParaRPr lang="en-US" dirty="0">
              <a:ea typeface="Open Sans Light" panose="020B0306030504020204" pitchFamily="34" charset="0"/>
              <a:cs typeface="Open Sans Light" panose="020B0306030504020204" pitchFamily="34" charset="0"/>
            </a:endParaRPr>
          </a:p>
          <a:p>
            <a:pPr marL="342900" indent="-342900">
              <a:lnSpc>
                <a:spcPct val="107000"/>
              </a:lnSpc>
              <a:spcBef>
                <a:spcPts val="0"/>
              </a:spcBef>
              <a:buFont typeface="Symbol" panose="05050102010706020507" pitchFamily="18" charset="2"/>
              <a:buChar char=""/>
            </a:pPr>
            <a:endParaRPr lang="en-US" kern="100" dirty="0">
              <a:cs typeface="Times New Roman"/>
            </a:endParaRPr>
          </a:p>
          <a:p>
            <a:pPr marL="342900" indent="-342900">
              <a:lnSpc>
                <a:spcPct val="107000"/>
              </a:lnSpc>
              <a:spcBef>
                <a:spcPts val="0"/>
              </a:spcBef>
              <a:buFont typeface="Symbol" panose="05050102010706020507" pitchFamily="18" charset="2"/>
              <a:buChar char=""/>
            </a:pPr>
            <a:r>
              <a:rPr lang="en-US" kern="100" dirty="0">
                <a:cs typeface="Times New Roman"/>
              </a:rPr>
              <a:t>Part</a:t>
            </a:r>
            <a:r>
              <a:rPr lang="en-US" kern="100" dirty="0">
                <a:ea typeface="Calibri"/>
                <a:cs typeface="Times New Roman"/>
              </a:rPr>
              <a:t> III: </a:t>
            </a:r>
            <a:r>
              <a:rPr lang="en-US" dirty="0"/>
              <a:t> Anticipated Developments</a:t>
            </a:r>
            <a:endParaRPr lang="en-US" dirty="0">
              <a:ea typeface="Open Sans Light" panose="020B0306030504020204" pitchFamily="34" charset="0"/>
              <a:cs typeface="Open Sans Light" panose="020B0306030504020204" pitchFamily="34" charset="0"/>
            </a:endParaRPr>
          </a:p>
        </p:txBody>
      </p:sp>
      <p:cxnSp>
        <p:nvCxnSpPr>
          <p:cNvPr id="7" name="Straight Connector 6">
            <a:extLst>
              <a:ext uri="{FF2B5EF4-FFF2-40B4-BE49-F238E27FC236}">
                <a16:creationId xmlns:a16="http://schemas.microsoft.com/office/drawing/2014/main" id="{1E7430C0-213D-1BC9-5846-C9338F4EF9EB}"/>
              </a:ext>
              <a:ext uri="{C183D7F6-B498-43B3-948B-1728B52AA6E4}">
                <adec:decorative xmlns:adec="http://schemas.microsoft.com/office/drawing/2017/decorative" val="1"/>
              </a:ext>
            </a:extLst>
          </p:cNvPr>
          <p:cNvCxnSpPr>
            <a:cxnSpLocks/>
          </p:cNvCxnSpPr>
          <p:nvPr/>
        </p:nvCxnSpPr>
        <p:spPr>
          <a:xfrm>
            <a:off x="575938" y="815546"/>
            <a:ext cx="1104012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F7F53E3C-F275-FBEE-EC04-189EEDBA5BC4}"/>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938" y="262900"/>
            <a:ext cx="1448071" cy="487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66568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7C3EE915-1592-7A39-1C4F-C2D7158EF6EF}"/>
              </a:ext>
            </a:extLst>
          </p:cNvPr>
          <p:cNvSpPr txBox="1">
            <a:spLocks noGrp="1"/>
          </p:cNvSpPr>
          <p:nvPr>
            <p:ph type="title" idx="4294967295"/>
          </p:nvPr>
        </p:nvSpPr>
        <p:spPr>
          <a:xfrm>
            <a:off x="575936" y="1039908"/>
            <a:ext cx="11311264" cy="138798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3600" b="1" i="1" u="none" strike="noStrike" kern="1200" cap="none" spc="0" normalizeH="0" baseline="0" noProof="0" dirty="0">
                <a:ln>
                  <a:noFill/>
                </a:ln>
                <a:solidFill>
                  <a:srgbClr val="242424"/>
                </a:solidFill>
                <a:effectLst/>
                <a:uLnTx/>
                <a:uFillTx/>
                <a:latin typeface="+mn-lt"/>
                <a:ea typeface="Calibri"/>
                <a:cs typeface="Calibri"/>
              </a:rPr>
              <a:t>Smith v. City of Oakland</a:t>
            </a:r>
            <a:endParaRPr kumimoji="0" lang="en-US" sz="3600" b="1" i="0" u="none" strike="noStrike" kern="1200" cap="none" spc="0" normalizeH="0" baseline="0" noProof="0" dirty="0">
              <a:ln>
                <a:noFill/>
              </a:ln>
              <a:solidFill>
                <a:srgbClr val="242424"/>
              </a:solidFill>
              <a:effectLst/>
              <a:uLnTx/>
              <a:uFillTx/>
              <a:latin typeface="+mn-lt"/>
              <a:ea typeface="Calibri"/>
              <a:cs typeface="Calibri"/>
            </a:endParaRPr>
          </a:p>
        </p:txBody>
      </p:sp>
      <p:sp>
        <p:nvSpPr>
          <p:cNvPr id="10" name="Content Placeholder 2">
            <a:extLst>
              <a:ext uri="{FF2B5EF4-FFF2-40B4-BE49-F238E27FC236}">
                <a16:creationId xmlns:a16="http://schemas.microsoft.com/office/drawing/2014/main" id="{E52DDC88-D56C-3DA5-B8F0-CDE841A8058A}"/>
              </a:ext>
            </a:extLst>
          </p:cNvPr>
          <p:cNvSpPr txBox="1">
            <a:spLocks/>
          </p:cNvSpPr>
          <p:nvPr/>
        </p:nvSpPr>
        <p:spPr>
          <a:xfrm>
            <a:off x="570102" y="1699640"/>
            <a:ext cx="11319126" cy="503843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Bef>
                <a:spcPts val="0"/>
              </a:spcBef>
              <a:spcAft>
                <a:spcPts val="2000"/>
              </a:spcAft>
              <a:buFont typeface="Arial"/>
              <a:buChar char="•"/>
              <a:tabLst>
                <a:tab pos="457200" algn="l"/>
              </a:tabLst>
              <a:defRPr/>
            </a:pPr>
            <a:r>
              <a:rPr lang="en-US" sz="2000" b="1" dirty="0">
                <a:ea typeface="Calibri"/>
                <a:cs typeface="Calibri"/>
              </a:rPr>
              <a:t>Opinion</a:t>
            </a:r>
            <a:r>
              <a:rPr lang="en-US" sz="2000" dirty="0">
                <a:ea typeface="Calibri"/>
                <a:cs typeface="Calibri"/>
              </a:rPr>
              <a:t>: </a:t>
            </a:r>
            <a:r>
              <a:rPr lang="en-US" sz="2000" dirty="0">
                <a:solidFill>
                  <a:srgbClr val="000000"/>
                </a:solidFill>
                <a:ea typeface="Calibri" panose="020F0502020204030204"/>
                <a:cs typeface="Calibri"/>
              </a:rPr>
              <a:t>2025 WL 2444450 (N.D. Cal. Aug. 25, 2025)</a:t>
            </a:r>
            <a:endParaRPr lang="en-US" sz="2000" dirty="0">
              <a:ea typeface="Calibri"/>
              <a:cs typeface="Calibri"/>
            </a:endParaRPr>
          </a:p>
          <a:p>
            <a:pPr marL="342900" indent="-342900">
              <a:spcBef>
                <a:spcPts val="0"/>
              </a:spcBef>
              <a:spcAft>
                <a:spcPts val="2000"/>
              </a:spcAft>
              <a:buFont typeface="Arial"/>
              <a:buChar char="•"/>
              <a:tabLst>
                <a:tab pos="457200" algn="l"/>
              </a:tabLst>
              <a:defRPr/>
            </a:pPr>
            <a:r>
              <a:rPr lang="en-US" sz="2000" b="1" dirty="0">
                <a:solidFill>
                  <a:srgbClr val="000000"/>
                </a:solidFill>
                <a:ea typeface="Calibri" panose="020F0502020204030204"/>
                <a:cs typeface="Calibri"/>
              </a:rPr>
              <a:t>Background</a:t>
            </a:r>
            <a:r>
              <a:rPr lang="en-US" sz="2000" dirty="0">
                <a:solidFill>
                  <a:srgbClr val="000000"/>
                </a:solidFill>
                <a:ea typeface="Calibri" panose="020F0502020204030204"/>
                <a:cs typeface="Calibri"/>
              </a:rPr>
              <a:t>: </a:t>
            </a:r>
            <a:r>
              <a:rPr lang="en-US" sz="2000" dirty="0">
                <a:solidFill>
                  <a:srgbClr val="000000"/>
                </a:solidFill>
                <a:latin typeface="Calibri"/>
                <a:ea typeface="Calibri"/>
                <a:cs typeface="Calibri"/>
              </a:rPr>
              <a:t>Renters</a:t>
            </a:r>
            <a:r>
              <a:rPr lang="en-US" sz="2000" dirty="0">
                <a:solidFill>
                  <a:srgbClr val="000000"/>
                </a:solidFill>
                <a:ea typeface="Calibri" panose="020F0502020204030204"/>
                <a:cs typeface="Calibri"/>
              </a:rPr>
              <a:t> with mobility disabilities brought ADA class action against the City of Oakland for denying meaningful access to accessible housing under its rent control program.</a:t>
            </a:r>
          </a:p>
          <a:p>
            <a:pPr marL="800100" lvl="1" indent="-342900">
              <a:spcBef>
                <a:spcPts val="0"/>
              </a:spcBef>
              <a:spcAft>
                <a:spcPts val="2000"/>
              </a:spcAft>
              <a:buFont typeface="Courier New"/>
              <a:buChar char="o"/>
              <a:tabLst>
                <a:tab pos="457200" algn="l"/>
              </a:tabLst>
              <a:defRPr/>
            </a:pPr>
            <a:r>
              <a:rPr lang="en-US" sz="1800" dirty="0">
                <a:solidFill>
                  <a:srgbClr val="000000"/>
                </a:solidFill>
                <a:ea typeface="Calibri" panose="020F0502020204030204"/>
                <a:cs typeface="Calibri"/>
              </a:rPr>
              <a:t>The program only applies to units built before 1983, when there were no accessibility requirements, forcing renters with disabilities to "choose" between living in an accessible unit exempt from rent control, or in a rent-controlled unit that is inaccessible.</a:t>
            </a:r>
          </a:p>
          <a:p>
            <a:pPr marL="342900" indent="-342900">
              <a:spcBef>
                <a:spcPts val="0"/>
              </a:spcBef>
              <a:spcAft>
                <a:spcPts val="2000"/>
              </a:spcAft>
              <a:buFont typeface="Arial"/>
              <a:buChar char="•"/>
              <a:tabLst>
                <a:tab pos="457200" algn="l"/>
              </a:tabLst>
              <a:defRPr/>
            </a:pPr>
            <a:r>
              <a:rPr lang="en-US" sz="2000" dirty="0">
                <a:solidFill>
                  <a:srgbClr val="000000"/>
                </a:solidFill>
                <a:ea typeface="Calibri" panose="020F0502020204030204"/>
                <a:cs typeface="Calibri"/>
              </a:rPr>
              <a:t>Plaintiffs moved for summary judgment on their disparate impact claim under Title II.</a:t>
            </a:r>
            <a:endParaRPr lang="en-US" sz="2000" dirty="0">
              <a:ea typeface="Calibri"/>
              <a:cs typeface="Calibri"/>
            </a:endParaRPr>
          </a:p>
          <a:p>
            <a:pPr marL="342900" indent="-342900">
              <a:spcBef>
                <a:spcPts val="0"/>
              </a:spcBef>
              <a:spcAft>
                <a:spcPts val="2000"/>
              </a:spcAft>
              <a:buFont typeface="Arial"/>
              <a:buChar char="•"/>
              <a:tabLst>
                <a:tab pos="457200" algn="l"/>
              </a:tabLst>
              <a:defRPr/>
            </a:pPr>
            <a:r>
              <a:rPr lang="en-US" sz="2000" b="1" dirty="0">
                <a:ea typeface="Calibri"/>
                <a:cs typeface="Calibri"/>
              </a:rPr>
              <a:t>Holding</a:t>
            </a:r>
            <a:r>
              <a:rPr lang="en-US" sz="2000" dirty="0">
                <a:ea typeface="Calibri"/>
                <a:cs typeface="Calibri"/>
              </a:rPr>
              <a:t>: The court granted Plaintiffs' summary judgment as to denial of meaningful access and exclusion from the program by reason of disability.</a:t>
            </a:r>
          </a:p>
          <a:p>
            <a:pPr marL="342900" indent="-342900">
              <a:spcBef>
                <a:spcPts val="0"/>
              </a:spcBef>
              <a:spcAft>
                <a:spcPts val="2000"/>
              </a:spcAft>
              <a:buFont typeface="Arial"/>
              <a:buChar char="•"/>
              <a:tabLst>
                <a:tab pos="457200" algn="l"/>
              </a:tabLst>
              <a:defRPr/>
            </a:pPr>
            <a:r>
              <a:rPr lang="en-US" sz="2000" b="1" dirty="0">
                <a:ea typeface="Calibri"/>
                <a:cs typeface="Calibri"/>
              </a:rPr>
              <a:t>Remaining issues</a:t>
            </a:r>
            <a:r>
              <a:rPr lang="en-US" sz="2000" dirty="0">
                <a:ea typeface="Calibri"/>
                <a:cs typeface="Calibri"/>
              </a:rPr>
              <a:t>: Whether the ADA preempts a California state law that limits rent control to units that are not required to be accessible.  Whether Plaintiffs’ requested modification to include newer units built after the FHAA and state law required those units to be constructed in an accessible manner is reasonable.</a:t>
            </a:r>
          </a:p>
          <a:p>
            <a:pPr marL="0" indent="0">
              <a:spcBef>
                <a:spcPts val="0"/>
              </a:spcBef>
              <a:spcAft>
                <a:spcPts val="600"/>
              </a:spcAft>
              <a:buNone/>
              <a:tabLst>
                <a:tab pos="457200" algn="l"/>
              </a:tabLst>
              <a:defRPr/>
            </a:pPr>
            <a:endParaRPr lang="en-US" sz="2200" b="1" i="1" dirty="0">
              <a:ea typeface="Calibri"/>
              <a:cs typeface="Times New Roman"/>
            </a:endParaRPr>
          </a:p>
          <a:p>
            <a:pPr marL="0" indent="0">
              <a:spcBef>
                <a:spcPts val="0"/>
              </a:spcBef>
              <a:spcAft>
                <a:spcPts val="600"/>
              </a:spcAft>
              <a:buNone/>
              <a:tabLst>
                <a:tab pos="457200" algn="l"/>
              </a:tabLst>
              <a:defRPr/>
            </a:pPr>
            <a:endParaRPr lang="en-US" altLang="en-US" sz="2200" dirty="0">
              <a:solidFill>
                <a:srgbClr val="080808"/>
              </a:solidFill>
              <a:ea typeface="Calibri" panose="020F0502020204030204"/>
              <a:cs typeface="Arial" panose="020B0604020202020204" pitchFamily="34" charset="0"/>
            </a:endParaRPr>
          </a:p>
          <a:p>
            <a:pPr marL="0" indent="0">
              <a:spcBef>
                <a:spcPts val="0"/>
              </a:spcBef>
              <a:spcAft>
                <a:spcPts val="600"/>
              </a:spcAft>
              <a:buNone/>
              <a:tabLst>
                <a:tab pos="457200" algn="l"/>
              </a:tabLst>
              <a:defRPr/>
            </a:pPr>
            <a:endParaRPr lang="en-US" altLang="en-US" sz="2200" dirty="0">
              <a:solidFill>
                <a:srgbClr val="080808"/>
              </a:solidFill>
              <a:ea typeface="Calibri" panose="020F0502020204030204"/>
              <a:cs typeface="Arial" panose="020B0604020202020204" pitchFamily="34" charset="0"/>
            </a:endParaRPr>
          </a:p>
        </p:txBody>
      </p:sp>
      <p:cxnSp>
        <p:nvCxnSpPr>
          <p:cNvPr id="7" name="Straight Connector 6">
            <a:extLst>
              <a:ext uri="{FF2B5EF4-FFF2-40B4-BE49-F238E27FC236}">
                <a16:creationId xmlns:a16="http://schemas.microsoft.com/office/drawing/2014/main" id="{1E7430C0-213D-1BC9-5846-C9338F4EF9EB}"/>
              </a:ext>
              <a:ext uri="{C183D7F6-B498-43B3-948B-1728B52AA6E4}">
                <adec:decorative xmlns:adec="http://schemas.microsoft.com/office/drawing/2017/decorative" val="1"/>
              </a:ext>
            </a:extLst>
          </p:cNvPr>
          <p:cNvCxnSpPr>
            <a:cxnSpLocks/>
          </p:cNvCxnSpPr>
          <p:nvPr/>
        </p:nvCxnSpPr>
        <p:spPr>
          <a:xfrm>
            <a:off x="575938" y="815546"/>
            <a:ext cx="1104012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F7F53E3C-F275-FBEE-EC04-189EEDBA5BC4}"/>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938" y="262900"/>
            <a:ext cx="1448071" cy="487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41855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01F2A1-397D-01BF-4628-204504693269}"/>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06528973-9113-5B58-02D7-EE18C44867C8}"/>
              </a:ext>
            </a:extLst>
          </p:cNvPr>
          <p:cNvSpPr txBox="1">
            <a:spLocks noGrp="1"/>
          </p:cNvSpPr>
          <p:nvPr>
            <p:ph type="title" idx="4294967295"/>
          </p:nvPr>
        </p:nvSpPr>
        <p:spPr>
          <a:xfrm>
            <a:off x="575936" y="1039908"/>
            <a:ext cx="11311264" cy="138798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3600" b="1" i="1" u="none" strike="noStrike" kern="1200" cap="none" spc="0" normalizeH="0" baseline="0" noProof="0" dirty="0">
                <a:ln>
                  <a:noFill/>
                </a:ln>
                <a:solidFill>
                  <a:srgbClr val="242424"/>
                </a:solidFill>
                <a:effectLst/>
                <a:uLnTx/>
                <a:uFillTx/>
                <a:latin typeface="+mn-lt"/>
                <a:ea typeface="Calibri"/>
                <a:cs typeface="Calibri"/>
              </a:rPr>
              <a:t>Henderson v. Five Properties LLC</a:t>
            </a:r>
            <a:endParaRPr kumimoji="0" lang="en-US" sz="3600" b="0" i="1" u="none" strike="noStrike" kern="1200" cap="none" spc="0" normalizeH="0" baseline="0" noProof="0" dirty="0">
              <a:ln>
                <a:noFill/>
              </a:ln>
              <a:solidFill>
                <a:srgbClr val="242424"/>
              </a:solidFill>
              <a:effectLst/>
              <a:uLnTx/>
              <a:uFillTx/>
              <a:latin typeface="+mn-lt"/>
              <a:ea typeface="+mn-ea"/>
              <a:cs typeface="+mn-cs"/>
            </a:endParaRPr>
          </a:p>
        </p:txBody>
      </p:sp>
      <p:sp>
        <p:nvSpPr>
          <p:cNvPr id="10" name="Content Placeholder 2">
            <a:extLst>
              <a:ext uri="{FF2B5EF4-FFF2-40B4-BE49-F238E27FC236}">
                <a16:creationId xmlns:a16="http://schemas.microsoft.com/office/drawing/2014/main" id="{6E385889-F135-BF81-2A27-CC57CE2DC7DE}"/>
              </a:ext>
            </a:extLst>
          </p:cNvPr>
          <p:cNvSpPr txBox="1">
            <a:spLocks/>
          </p:cNvSpPr>
          <p:nvPr/>
        </p:nvSpPr>
        <p:spPr>
          <a:xfrm>
            <a:off x="575936" y="1719118"/>
            <a:ext cx="10946301" cy="432333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39725" indent="-339725">
              <a:lnSpc>
                <a:spcPct val="100000"/>
              </a:lnSpc>
              <a:spcBef>
                <a:spcPts val="0"/>
              </a:spcBef>
              <a:spcAft>
                <a:spcPts val="600"/>
              </a:spcAft>
              <a:tabLst>
                <a:tab pos="457200" algn="l"/>
              </a:tabLst>
              <a:defRPr/>
            </a:pPr>
            <a:r>
              <a:rPr lang="en-US" sz="2300" b="1" dirty="0">
                <a:solidFill>
                  <a:srgbClr val="000000"/>
                </a:solidFill>
                <a:latin typeface="Calibri "/>
                <a:ea typeface="SimSun"/>
              </a:rPr>
              <a:t>Opinion</a:t>
            </a:r>
            <a:r>
              <a:rPr lang="en-US" sz="2300" dirty="0">
                <a:solidFill>
                  <a:srgbClr val="000000"/>
                </a:solidFill>
                <a:latin typeface="Calibri "/>
                <a:ea typeface="SimSun"/>
              </a:rPr>
              <a:t>: </a:t>
            </a:r>
            <a:r>
              <a:rPr lang="en-US" sz="2300" dirty="0">
                <a:solidFill>
                  <a:srgbClr val="000000"/>
                </a:solidFill>
                <a:ea typeface="SimSun"/>
              </a:rPr>
              <a:t>2025 WL 1951763 (E.D. La. July 16, 2025)  </a:t>
            </a:r>
            <a:endParaRPr lang="en-US" sz="2300" dirty="0">
              <a:ea typeface="Calibri"/>
              <a:cs typeface="Calibri"/>
            </a:endParaRPr>
          </a:p>
          <a:p>
            <a:pPr marL="339725" indent="-339725">
              <a:lnSpc>
                <a:spcPct val="100000"/>
              </a:lnSpc>
              <a:spcAft>
                <a:spcPts val="600"/>
              </a:spcAft>
              <a:tabLst>
                <a:tab pos="457200" algn="l"/>
              </a:tabLst>
              <a:defRPr/>
            </a:pPr>
            <a:r>
              <a:rPr lang="en-US" sz="2300" b="1" dirty="0">
                <a:solidFill>
                  <a:srgbClr val="000000"/>
                </a:solidFill>
                <a:ea typeface="SimSun"/>
              </a:rPr>
              <a:t>Background</a:t>
            </a:r>
            <a:r>
              <a:rPr lang="en-US" sz="2300" dirty="0">
                <a:solidFill>
                  <a:srgbClr val="000000"/>
                </a:solidFill>
                <a:ea typeface="SimSun"/>
              </a:rPr>
              <a:t>: Plaintiff tenant sought waiver of apartment pet fee as a reasonable accommodation for her emotional support animal. Property Management denied the waiver. Plaintiff filed action under the Fair Housing Amendments Act and Louisiana Equal Housing Opportunity Act.</a:t>
            </a:r>
          </a:p>
          <a:p>
            <a:pPr marL="339725" indent="-342900">
              <a:lnSpc>
                <a:spcPct val="100000"/>
              </a:lnSpc>
              <a:spcAft>
                <a:spcPts val="600"/>
              </a:spcAft>
              <a:tabLst>
                <a:tab pos="457200" algn="l"/>
              </a:tabLst>
              <a:defRPr/>
            </a:pPr>
            <a:r>
              <a:rPr lang="en-US" sz="2300" dirty="0">
                <a:solidFill>
                  <a:srgbClr val="000000"/>
                </a:solidFill>
                <a:ea typeface="SimSun"/>
              </a:rPr>
              <a:t>Defendant moved for summary judgment on Plaintiff's reasonable accommodation claims.</a:t>
            </a:r>
          </a:p>
          <a:p>
            <a:pPr marL="339725" indent="-339725">
              <a:lnSpc>
                <a:spcPct val="100000"/>
              </a:lnSpc>
              <a:spcAft>
                <a:spcPts val="600"/>
              </a:spcAft>
              <a:tabLst>
                <a:tab pos="457200" algn="l"/>
              </a:tabLst>
              <a:defRPr/>
            </a:pPr>
            <a:r>
              <a:rPr lang="en-US" sz="2300" b="1" dirty="0">
                <a:solidFill>
                  <a:srgbClr val="000000"/>
                </a:solidFill>
                <a:ea typeface="SimSun"/>
              </a:rPr>
              <a:t>Holding</a:t>
            </a:r>
            <a:r>
              <a:rPr lang="en-US" sz="2300" dirty="0">
                <a:solidFill>
                  <a:srgbClr val="000000"/>
                </a:solidFill>
                <a:ea typeface="SimSun"/>
              </a:rPr>
              <a:t>: The district court held that Plaintiff failed to show that waiving the $400 pet fee was necessary or reasonable for her equal use and enjoyment of the dwelling.</a:t>
            </a:r>
          </a:p>
          <a:p>
            <a:pPr marL="796925" lvl="1" indent="-339725">
              <a:lnSpc>
                <a:spcPct val="100000"/>
              </a:lnSpc>
              <a:spcBef>
                <a:spcPts val="0"/>
              </a:spcBef>
              <a:spcAft>
                <a:spcPts val="600"/>
              </a:spcAft>
              <a:tabLst>
                <a:tab pos="457200" algn="l"/>
              </a:tabLst>
              <a:defRPr/>
            </a:pPr>
            <a:r>
              <a:rPr lang="en-US" sz="2300" dirty="0">
                <a:solidFill>
                  <a:srgbClr val="000000"/>
                </a:solidFill>
                <a:ea typeface="SimSun"/>
              </a:rPr>
              <a:t>The court rejected </a:t>
            </a:r>
            <a:r>
              <a:rPr lang="en-US" sz="2300" dirty="0">
                <a:solidFill>
                  <a:srgbClr val="000000"/>
                </a:solidFill>
                <a:latin typeface="Calibri "/>
                <a:ea typeface="SimSun"/>
              </a:rPr>
              <a:t>HUD's guidance discouraging pet fees as unpersuasive under </a:t>
            </a:r>
            <a:r>
              <a:rPr lang="en-US" sz="2300" i="1" dirty="0">
                <a:solidFill>
                  <a:srgbClr val="000000"/>
                </a:solidFill>
                <a:latin typeface="Calibri "/>
                <a:ea typeface="SimSun"/>
              </a:rPr>
              <a:t>Loper Bright</a:t>
            </a:r>
            <a:r>
              <a:rPr lang="en-US" sz="2300" dirty="0">
                <a:solidFill>
                  <a:srgbClr val="000000"/>
                </a:solidFill>
                <a:latin typeface="Calibri "/>
                <a:ea typeface="SimSun"/>
              </a:rPr>
              <a:t>.</a:t>
            </a:r>
            <a:endParaRPr lang="en-US" sz="2300" dirty="0">
              <a:solidFill>
                <a:srgbClr val="000000"/>
              </a:solidFill>
              <a:latin typeface="Calibri "/>
              <a:ea typeface="SimSun" panose="02010600030101010101" pitchFamily="2" charset="-122"/>
            </a:endParaRPr>
          </a:p>
        </p:txBody>
      </p:sp>
      <p:cxnSp>
        <p:nvCxnSpPr>
          <p:cNvPr id="7" name="Straight Connector 6">
            <a:extLst>
              <a:ext uri="{FF2B5EF4-FFF2-40B4-BE49-F238E27FC236}">
                <a16:creationId xmlns:a16="http://schemas.microsoft.com/office/drawing/2014/main" id="{DB3D9047-308E-8F97-FDDB-78F4E4752CDE}"/>
              </a:ext>
              <a:ext uri="{C183D7F6-B498-43B3-948B-1728B52AA6E4}">
                <adec:decorative xmlns:adec="http://schemas.microsoft.com/office/drawing/2017/decorative" val="1"/>
              </a:ext>
            </a:extLst>
          </p:cNvPr>
          <p:cNvCxnSpPr>
            <a:cxnSpLocks/>
          </p:cNvCxnSpPr>
          <p:nvPr/>
        </p:nvCxnSpPr>
        <p:spPr>
          <a:xfrm>
            <a:off x="575938" y="815546"/>
            <a:ext cx="1104012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7B83D7A4-6635-E33E-C4DA-86561F744D04}"/>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938" y="262900"/>
            <a:ext cx="1448071" cy="487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48113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7093C-6991-5E1B-A5BA-D4AB9DA933DC}"/>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D83AEFE9-3B21-1FF9-5F07-6180862769FE}"/>
              </a:ext>
            </a:extLst>
          </p:cNvPr>
          <p:cNvSpPr txBox="1">
            <a:spLocks noGrp="1"/>
          </p:cNvSpPr>
          <p:nvPr>
            <p:ph type="title" idx="4294967295"/>
          </p:nvPr>
        </p:nvSpPr>
        <p:spPr>
          <a:xfrm>
            <a:off x="575936" y="1078986"/>
            <a:ext cx="11311264" cy="68644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None/>
              <a:defRPr/>
            </a:pPr>
            <a:r>
              <a:rPr lang="en-US" sz="3200" b="1" i="1" dirty="0"/>
              <a:t>Doe v. Sunnybrook Rehab. Ctr., LLC </a:t>
            </a:r>
            <a:br>
              <a:rPr lang="en-US" sz="3200" b="1" i="1" dirty="0"/>
            </a:br>
            <a:endParaRPr kumimoji="0" lang="en-US" sz="3600" b="1" i="1" u="none" strike="noStrike" kern="1200" cap="none" spc="0" normalizeH="0" baseline="0" noProof="0" dirty="0">
              <a:ln>
                <a:noFill/>
              </a:ln>
              <a:solidFill>
                <a:schemeClr val="tx1"/>
              </a:solidFill>
              <a:effectLst/>
              <a:uLnTx/>
              <a:uFillTx/>
              <a:latin typeface="+mn-lt"/>
              <a:ea typeface="Calibri"/>
              <a:cs typeface="Calibri"/>
            </a:endParaRPr>
          </a:p>
        </p:txBody>
      </p:sp>
      <p:sp>
        <p:nvSpPr>
          <p:cNvPr id="10" name="Content Placeholder 2">
            <a:extLst>
              <a:ext uri="{FF2B5EF4-FFF2-40B4-BE49-F238E27FC236}">
                <a16:creationId xmlns:a16="http://schemas.microsoft.com/office/drawing/2014/main" id="{5F75BCDC-A6C2-956F-8002-B23B3C1F2C57}"/>
              </a:ext>
            </a:extLst>
          </p:cNvPr>
          <p:cNvSpPr txBox="1">
            <a:spLocks/>
          </p:cNvSpPr>
          <p:nvPr/>
        </p:nvSpPr>
        <p:spPr>
          <a:xfrm>
            <a:off x="575936" y="1765432"/>
            <a:ext cx="10838840" cy="430216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Bef>
                <a:spcPts val="1200"/>
              </a:spcBef>
              <a:buSzPct val="100000"/>
              <a:tabLst>
                <a:tab pos="457200" algn="l"/>
              </a:tabLst>
              <a:defRPr/>
            </a:pPr>
            <a:r>
              <a:rPr lang="en-US" sz="2300" dirty="0"/>
              <a:t>Case No. 1:25-cv-00314 (M.D.N.C.)</a:t>
            </a:r>
            <a:endParaRPr lang="en-US" sz="2300" b="1" dirty="0">
              <a:solidFill>
                <a:srgbClr val="000000"/>
              </a:solidFill>
              <a:ea typeface="+mn-lt"/>
              <a:cs typeface="+mn-lt"/>
            </a:endParaRPr>
          </a:p>
          <a:p>
            <a:pPr marL="342900" indent="-342900">
              <a:lnSpc>
                <a:spcPct val="100000"/>
              </a:lnSpc>
              <a:spcBef>
                <a:spcPts val="1200"/>
              </a:spcBef>
              <a:buSzPct val="100000"/>
              <a:tabLst>
                <a:tab pos="457200" algn="l"/>
              </a:tabLst>
              <a:defRPr/>
            </a:pPr>
            <a:r>
              <a:rPr lang="en-US" sz="2300" b="1" dirty="0">
                <a:solidFill>
                  <a:srgbClr val="000000"/>
                </a:solidFill>
                <a:ea typeface="+mn-lt"/>
                <a:cs typeface="+mn-lt"/>
              </a:rPr>
              <a:t>Background</a:t>
            </a:r>
            <a:r>
              <a:rPr lang="en-US" sz="2300" dirty="0">
                <a:solidFill>
                  <a:srgbClr val="000000"/>
                </a:solidFill>
                <a:ea typeface="+mn-lt"/>
                <a:cs typeface="+mn-lt"/>
              </a:rPr>
              <a:t>: Plaintiff brought suit under the ADA, Rehabilitation Act, and other laws against two skilled nursing facilities in North Carolina for denying him admission based on his substance use disorder (SUD) and recent drug use. Plaintiff experienced physical health conditions that required hospitalizations and follow-up care at a nursing home. Because he could not get this care, Plaintiff's health deteriorated, and he was forced back in the hospital.</a:t>
            </a:r>
          </a:p>
          <a:p>
            <a:pPr marL="342900" indent="-342900">
              <a:lnSpc>
                <a:spcPct val="100000"/>
              </a:lnSpc>
              <a:spcBef>
                <a:spcPts val="1200"/>
              </a:spcBef>
              <a:tabLst>
                <a:tab pos="457200" algn="l"/>
              </a:tabLst>
              <a:defRPr/>
            </a:pPr>
            <a:r>
              <a:rPr lang="en-US" sz="2300" dirty="0">
                <a:solidFill>
                  <a:srgbClr val="000000"/>
                </a:solidFill>
                <a:ea typeface="Calibri"/>
                <a:cs typeface="Calibri"/>
              </a:rPr>
              <a:t>The parties settled in October 2025. The Settlement Agreement requires the facilities to: develop and implement a non-discrimination policy prohibiting blanket denials based on SUD or recent use; implement a grievance policy; train staff; maintain a log of any SUD denials; and evaluate plaintiff’s future admission applications under new policy.</a:t>
            </a:r>
          </a:p>
          <a:p>
            <a:pPr marL="0" indent="0">
              <a:lnSpc>
                <a:spcPct val="100000"/>
              </a:lnSpc>
              <a:spcBef>
                <a:spcPts val="1200"/>
              </a:spcBef>
              <a:buNone/>
              <a:tabLst>
                <a:tab pos="457200" algn="l"/>
              </a:tabLst>
              <a:defRPr/>
            </a:pPr>
            <a:endParaRPr lang="en-US" altLang="en-US" sz="2500" dirty="0">
              <a:solidFill>
                <a:srgbClr val="080808"/>
              </a:solidFill>
              <a:ea typeface="Calibri"/>
              <a:cs typeface="Arial" panose="020B0604020202020204" pitchFamily="34" charset="0"/>
            </a:endParaRPr>
          </a:p>
        </p:txBody>
      </p:sp>
      <p:cxnSp>
        <p:nvCxnSpPr>
          <p:cNvPr id="7" name="Straight Connector 6">
            <a:extLst>
              <a:ext uri="{FF2B5EF4-FFF2-40B4-BE49-F238E27FC236}">
                <a16:creationId xmlns:a16="http://schemas.microsoft.com/office/drawing/2014/main" id="{C79D4706-08B0-3F93-D2A1-444054BA2887}"/>
              </a:ext>
              <a:ext uri="{C183D7F6-B498-43B3-948B-1728B52AA6E4}">
                <adec:decorative xmlns:adec="http://schemas.microsoft.com/office/drawing/2017/decorative" val="1"/>
              </a:ext>
            </a:extLst>
          </p:cNvPr>
          <p:cNvCxnSpPr>
            <a:cxnSpLocks/>
          </p:cNvCxnSpPr>
          <p:nvPr/>
        </p:nvCxnSpPr>
        <p:spPr>
          <a:xfrm>
            <a:off x="575938" y="815546"/>
            <a:ext cx="1104012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2F59744-157E-0CD9-3114-3ACB7469A31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938" y="262900"/>
            <a:ext cx="1448071" cy="487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18343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DFAC73-51AC-0B29-113C-E0DBA5BE0A15}"/>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9DFE6920-7C75-D50B-2292-25CC51B8C035}"/>
              </a:ext>
            </a:extLst>
          </p:cNvPr>
          <p:cNvSpPr txBox="1">
            <a:spLocks noGrp="1"/>
          </p:cNvSpPr>
          <p:nvPr>
            <p:ph type="title" idx="4294967295"/>
          </p:nvPr>
        </p:nvSpPr>
        <p:spPr>
          <a:xfrm>
            <a:off x="575936" y="1039908"/>
            <a:ext cx="11311264" cy="138798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3200" b="1" i="1" u="none" strike="noStrike" kern="1200" cap="none" spc="0" normalizeH="0" baseline="0" noProof="0" dirty="0">
                <a:ln>
                  <a:noFill/>
                </a:ln>
                <a:solidFill>
                  <a:srgbClr val="242424"/>
                </a:solidFill>
                <a:effectLst/>
                <a:uLnTx/>
                <a:uFillTx/>
                <a:latin typeface="+mn-lt"/>
                <a:ea typeface="Calibri"/>
                <a:cs typeface="Calibri"/>
              </a:rPr>
              <a:t>Gather Church v. Lewis </a:t>
            </a:r>
            <a:r>
              <a:rPr kumimoji="0" lang="en-US" sz="3200" b="1" i="1" u="none" strike="noStrike" kern="1200" cap="none" spc="0" normalizeH="0" baseline="0" noProof="0" dirty="0" err="1">
                <a:ln>
                  <a:noFill/>
                </a:ln>
                <a:solidFill>
                  <a:srgbClr val="242424"/>
                </a:solidFill>
                <a:effectLst/>
                <a:uLnTx/>
                <a:uFillTx/>
                <a:latin typeface="+mn-lt"/>
                <a:ea typeface="Calibri"/>
                <a:cs typeface="Calibri"/>
              </a:rPr>
              <a:t>Cnty</a:t>
            </a:r>
            <a:r>
              <a:rPr kumimoji="0" lang="en-US" sz="3200" b="1" i="1" u="none" strike="noStrike" kern="1200" cap="none" spc="0" normalizeH="0" baseline="0" noProof="0" dirty="0">
                <a:ln>
                  <a:noFill/>
                </a:ln>
                <a:solidFill>
                  <a:srgbClr val="242424"/>
                </a:solidFill>
                <a:effectLst/>
                <a:uLnTx/>
                <a:uFillTx/>
                <a:latin typeface="+mn-lt"/>
                <a:ea typeface="Calibri"/>
                <a:cs typeface="Calibri"/>
              </a:rPr>
              <a:t>.</a:t>
            </a:r>
            <a:endParaRPr kumimoji="0" lang="en-US" sz="3200" b="1" i="1" u="none" strike="noStrike" kern="1200" cap="none" spc="0" normalizeH="0" baseline="0" noProof="0" dirty="0">
              <a:ln>
                <a:noFill/>
              </a:ln>
              <a:solidFill>
                <a:srgbClr val="000000"/>
              </a:solidFill>
              <a:effectLst/>
              <a:uLnTx/>
              <a:uFillTx/>
              <a:latin typeface="+mn-lt"/>
              <a:ea typeface="Calibri"/>
              <a:cs typeface="Calibri"/>
            </a:endParaRPr>
          </a:p>
        </p:txBody>
      </p:sp>
      <p:sp>
        <p:nvSpPr>
          <p:cNvPr id="10" name="Content Placeholder 2">
            <a:extLst>
              <a:ext uri="{FF2B5EF4-FFF2-40B4-BE49-F238E27FC236}">
                <a16:creationId xmlns:a16="http://schemas.microsoft.com/office/drawing/2014/main" id="{81C3742B-0FF4-2E91-50BB-C58DBD267A59}"/>
              </a:ext>
            </a:extLst>
          </p:cNvPr>
          <p:cNvSpPr txBox="1">
            <a:spLocks/>
          </p:cNvSpPr>
          <p:nvPr/>
        </p:nvSpPr>
        <p:spPr>
          <a:xfrm>
            <a:off x="570102" y="1679320"/>
            <a:ext cx="11319126" cy="503843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Bef>
                <a:spcPts val="0"/>
              </a:spcBef>
              <a:spcAft>
                <a:spcPts val="800"/>
              </a:spcAft>
              <a:buFont typeface="Arial"/>
              <a:buChar char="•"/>
              <a:tabLst>
                <a:tab pos="457200" algn="l"/>
              </a:tabLst>
              <a:defRPr/>
            </a:pPr>
            <a:r>
              <a:rPr lang="en-US" sz="2300" b="1" dirty="0">
                <a:solidFill>
                  <a:srgbClr val="000000"/>
                </a:solidFill>
                <a:ea typeface="Calibri" panose="020F0502020204030204"/>
                <a:cs typeface="Calibri"/>
              </a:rPr>
              <a:t>Opinion</a:t>
            </a:r>
            <a:r>
              <a:rPr lang="en-US" sz="2300" dirty="0">
                <a:ea typeface="Calibri"/>
                <a:cs typeface="Calibri"/>
              </a:rPr>
              <a:t>:</a:t>
            </a:r>
            <a:r>
              <a:rPr lang="en-US" sz="2300" dirty="0">
                <a:solidFill>
                  <a:srgbClr val="000000"/>
                </a:solidFill>
                <a:ea typeface="Calibri" panose="020F0502020204030204"/>
                <a:cs typeface="Calibri"/>
              </a:rPr>
              <a:t> 2025 WL 3771421 (W.D. Wash. Dec. 31, 2025)</a:t>
            </a:r>
            <a:endParaRPr lang="en-US" sz="2300" dirty="0">
              <a:ea typeface="Calibri"/>
              <a:cs typeface="Calibri"/>
            </a:endParaRPr>
          </a:p>
          <a:p>
            <a:pPr marL="342900" indent="-342900">
              <a:lnSpc>
                <a:spcPct val="100000"/>
              </a:lnSpc>
              <a:spcBef>
                <a:spcPts val="0"/>
              </a:spcBef>
              <a:spcAft>
                <a:spcPts val="800"/>
              </a:spcAft>
              <a:buFont typeface="Arial"/>
              <a:buChar char="•"/>
              <a:tabLst>
                <a:tab pos="457200" algn="l"/>
              </a:tabLst>
              <a:defRPr/>
            </a:pPr>
            <a:r>
              <a:rPr lang="en-US" sz="2300" b="1" dirty="0">
                <a:solidFill>
                  <a:srgbClr val="000000"/>
                </a:solidFill>
                <a:ea typeface="Calibri" panose="020F0502020204030204"/>
                <a:cs typeface="Calibri"/>
              </a:rPr>
              <a:t>Background</a:t>
            </a:r>
            <a:r>
              <a:rPr lang="en-US" sz="2300" dirty="0">
                <a:solidFill>
                  <a:srgbClr val="000000"/>
                </a:solidFill>
                <a:ea typeface="Calibri" panose="020F0502020204030204"/>
                <a:cs typeface="Calibri"/>
              </a:rPr>
              <a:t>: </a:t>
            </a:r>
            <a:r>
              <a:rPr lang="en-US" sz="2300" dirty="0">
                <a:solidFill>
                  <a:srgbClr val="000000"/>
                </a:solidFill>
                <a:latin typeface="Calibri"/>
                <a:ea typeface="Calibri"/>
                <a:cs typeface="Calibri"/>
              </a:rPr>
              <a:t>Gather Church operated its syringe services program (</a:t>
            </a:r>
            <a:r>
              <a:rPr lang="en-US" sz="2300" dirty="0" err="1">
                <a:solidFill>
                  <a:srgbClr val="000000"/>
                </a:solidFill>
                <a:latin typeface="Calibri"/>
                <a:ea typeface="Calibri"/>
                <a:cs typeface="Calibri"/>
              </a:rPr>
              <a:t>SSP</a:t>
            </a:r>
            <a:r>
              <a:rPr lang="en-US" sz="2300" dirty="0">
                <a:solidFill>
                  <a:srgbClr val="000000"/>
                </a:solidFill>
                <a:latin typeface="Calibri"/>
                <a:ea typeface="Calibri"/>
                <a:cs typeface="Calibri"/>
              </a:rPr>
              <a:t>) mainly via a mobile clinic for individuals who could not travel because of their substance use disorders, mobility disabilities, and mental health disabilities. Almost all </a:t>
            </a:r>
            <a:r>
              <a:rPr lang="en-US" sz="2300" dirty="0" err="1">
                <a:solidFill>
                  <a:srgbClr val="000000"/>
                </a:solidFill>
                <a:latin typeface="Calibri"/>
                <a:ea typeface="Calibri"/>
                <a:cs typeface="Calibri"/>
              </a:rPr>
              <a:t>SSP</a:t>
            </a:r>
            <a:r>
              <a:rPr lang="en-US" sz="2300" dirty="0">
                <a:solidFill>
                  <a:srgbClr val="000000"/>
                </a:solidFill>
                <a:latin typeface="Calibri"/>
                <a:ea typeface="Calibri"/>
                <a:cs typeface="Calibri"/>
              </a:rPr>
              <a:t> patients relied on the mobile clinic. </a:t>
            </a:r>
          </a:p>
          <a:p>
            <a:pPr marL="800100" lvl="1" indent="-342900">
              <a:lnSpc>
                <a:spcPct val="100000"/>
              </a:lnSpc>
              <a:spcBef>
                <a:spcPts val="0"/>
              </a:spcBef>
              <a:spcAft>
                <a:spcPts val="800"/>
              </a:spcAft>
              <a:buFont typeface="Courier New"/>
              <a:buChar char="o"/>
              <a:tabLst>
                <a:tab pos="457200" algn="l"/>
              </a:tabLst>
              <a:defRPr/>
            </a:pPr>
            <a:r>
              <a:rPr lang="en-US" sz="2300" dirty="0">
                <a:solidFill>
                  <a:srgbClr val="000000"/>
                </a:solidFill>
                <a:latin typeface="Calibri"/>
                <a:ea typeface="Calibri"/>
                <a:cs typeface="Calibri"/>
              </a:rPr>
              <a:t>In 2024, Lewis County passed an ordinance preventing </a:t>
            </a:r>
            <a:r>
              <a:rPr lang="en-US" sz="2300" dirty="0" err="1">
                <a:solidFill>
                  <a:srgbClr val="000000"/>
                </a:solidFill>
                <a:latin typeface="Calibri"/>
                <a:ea typeface="Calibri"/>
                <a:cs typeface="Calibri"/>
              </a:rPr>
              <a:t>SSPs</a:t>
            </a:r>
            <a:r>
              <a:rPr lang="en-US" sz="2300" dirty="0">
                <a:solidFill>
                  <a:srgbClr val="000000"/>
                </a:solidFill>
                <a:latin typeface="Calibri"/>
                <a:ea typeface="Calibri"/>
                <a:cs typeface="Calibri"/>
              </a:rPr>
              <a:t> from operating a mobile clinic and providing certain services, like distributing fentanyl test kits. As such, almost all </a:t>
            </a:r>
            <a:r>
              <a:rPr lang="en-US" sz="2300" dirty="0" err="1">
                <a:solidFill>
                  <a:srgbClr val="000000"/>
                </a:solidFill>
                <a:latin typeface="Calibri"/>
                <a:ea typeface="Calibri"/>
                <a:cs typeface="Calibri"/>
              </a:rPr>
              <a:t>SSP</a:t>
            </a:r>
            <a:r>
              <a:rPr lang="en-US" sz="2300" dirty="0">
                <a:solidFill>
                  <a:srgbClr val="000000"/>
                </a:solidFill>
                <a:latin typeface="Calibri"/>
                <a:ea typeface="Calibri"/>
                <a:cs typeface="Calibri"/>
              </a:rPr>
              <a:t> patients lost access to the SSP.</a:t>
            </a:r>
          </a:p>
          <a:p>
            <a:pPr marL="342900" indent="-342900">
              <a:lnSpc>
                <a:spcPct val="100000"/>
              </a:lnSpc>
              <a:spcBef>
                <a:spcPts val="0"/>
              </a:spcBef>
              <a:spcAft>
                <a:spcPts val="800"/>
              </a:spcAft>
              <a:buFont typeface="Arial"/>
              <a:buChar char="•"/>
              <a:tabLst>
                <a:tab pos="457200" algn="l"/>
              </a:tabLst>
              <a:defRPr/>
            </a:pPr>
            <a:r>
              <a:rPr lang="en-US" sz="2300" dirty="0">
                <a:solidFill>
                  <a:srgbClr val="000000"/>
                </a:solidFill>
                <a:ea typeface="Calibri" panose="020F0502020204030204"/>
                <a:cs typeface="Calibri"/>
              </a:rPr>
              <a:t>Plaintiffs moved for a preliminary injunction against enforcement of the Ordinance.</a:t>
            </a:r>
            <a:endParaRPr lang="en-US" sz="2300" dirty="0">
              <a:ea typeface="Calibri"/>
              <a:cs typeface="Calibri"/>
            </a:endParaRPr>
          </a:p>
          <a:p>
            <a:pPr marL="342900" indent="-342900">
              <a:lnSpc>
                <a:spcPct val="100000"/>
              </a:lnSpc>
              <a:spcBef>
                <a:spcPts val="0"/>
              </a:spcBef>
              <a:spcAft>
                <a:spcPts val="800"/>
              </a:spcAft>
              <a:buFont typeface="Arial"/>
              <a:buChar char="•"/>
              <a:tabLst>
                <a:tab pos="457200" algn="l"/>
              </a:tabLst>
              <a:defRPr/>
            </a:pPr>
            <a:r>
              <a:rPr lang="en-US" sz="2300" b="1" dirty="0">
                <a:ea typeface="Calibri"/>
                <a:cs typeface="Calibri"/>
              </a:rPr>
              <a:t>Holding</a:t>
            </a:r>
            <a:r>
              <a:rPr lang="en-US" sz="2300" dirty="0">
                <a:ea typeface="Calibri"/>
                <a:cs typeface="Calibri"/>
              </a:rPr>
              <a:t>: The District Court granted the PI during pendency of litigation, holding that the ordinance denied individuals with substance use disorders access to SSP, which are "health services" and "services provided in connection with drug rehabilitation.”</a:t>
            </a:r>
            <a:endParaRPr lang="en-US" sz="2300" b="1" dirty="0">
              <a:ea typeface="Calibri"/>
              <a:cs typeface="Calibri"/>
            </a:endParaRPr>
          </a:p>
          <a:p>
            <a:pPr marL="0" indent="0">
              <a:spcBef>
                <a:spcPts val="0"/>
              </a:spcBef>
              <a:spcAft>
                <a:spcPts val="600"/>
              </a:spcAft>
              <a:buNone/>
              <a:tabLst>
                <a:tab pos="457200" algn="l"/>
              </a:tabLst>
              <a:defRPr/>
            </a:pPr>
            <a:endParaRPr lang="en-US" sz="2200" b="1" i="1" dirty="0">
              <a:ea typeface="Calibri"/>
              <a:cs typeface="Times New Roman"/>
            </a:endParaRPr>
          </a:p>
          <a:p>
            <a:pPr marL="0" indent="0">
              <a:spcBef>
                <a:spcPts val="0"/>
              </a:spcBef>
              <a:spcAft>
                <a:spcPts val="600"/>
              </a:spcAft>
              <a:buNone/>
              <a:tabLst>
                <a:tab pos="457200" algn="l"/>
              </a:tabLst>
              <a:defRPr/>
            </a:pPr>
            <a:endParaRPr lang="en-US" altLang="en-US" sz="2200" dirty="0">
              <a:solidFill>
                <a:srgbClr val="080808"/>
              </a:solidFill>
              <a:ea typeface="Calibri" panose="020F0502020204030204"/>
              <a:cs typeface="Arial" panose="020B0604020202020204" pitchFamily="34" charset="0"/>
            </a:endParaRPr>
          </a:p>
          <a:p>
            <a:pPr marL="0" indent="0">
              <a:spcBef>
                <a:spcPts val="0"/>
              </a:spcBef>
              <a:spcAft>
                <a:spcPts val="600"/>
              </a:spcAft>
              <a:buNone/>
              <a:tabLst>
                <a:tab pos="457200" algn="l"/>
              </a:tabLst>
              <a:defRPr/>
            </a:pPr>
            <a:endParaRPr lang="en-US" altLang="en-US" sz="2200" dirty="0">
              <a:solidFill>
                <a:srgbClr val="080808"/>
              </a:solidFill>
              <a:ea typeface="Calibri" panose="020F0502020204030204"/>
              <a:cs typeface="Arial" panose="020B0604020202020204" pitchFamily="34" charset="0"/>
            </a:endParaRPr>
          </a:p>
        </p:txBody>
      </p:sp>
      <p:cxnSp>
        <p:nvCxnSpPr>
          <p:cNvPr id="7" name="Straight Connector 6">
            <a:extLst>
              <a:ext uri="{FF2B5EF4-FFF2-40B4-BE49-F238E27FC236}">
                <a16:creationId xmlns:a16="http://schemas.microsoft.com/office/drawing/2014/main" id="{D3F5FDD7-3167-BB6F-B818-8272EF6DED00}"/>
              </a:ext>
              <a:ext uri="{C183D7F6-B498-43B3-948B-1728B52AA6E4}">
                <adec:decorative xmlns:adec="http://schemas.microsoft.com/office/drawing/2017/decorative" val="1"/>
              </a:ext>
            </a:extLst>
          </p:cNvPr>
          <p:cNvCxnSpPr>
            <a:cxnSpLocks/>
          </p:cNvCxnSpPr>
          <p:nvPr/>
        </p:nvCxnSpPr>
        <p:spPr>
          <a:xfrm>
            <a:off x="575938" y="815546"/>
            <a:ext cx="1104012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0E585262-1F9E-62EA-6CC3-BB33D7A4F2DF}"/>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938" y="262900"/>
            <a:ext cx="1448071" cy="487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74962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0091B1ED-6583-DBD8-ACA8-41F77462302E}"/>
              </a:ext>
            </a:extLst>
          </p:cNvPr>
          <p:cNvSpPr txBox="1">
            <a:spLocks noGrp="1"/>
          </p:cNvSpPr>
          <p:nvPr>
            <p:ph type="title" idx="4294967295"/>
          </p:nvPr>
        </p:nvSpPr>
        <p:spPr>
          <a:xfrm>
            <a:off x="1048869" y="2463753"/>
            <a:ext cx="10444926" cy="169357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8800" b="1" i="0" u="none" strike="noStrike" kern="1200" cap="none" spc="0" normalizeH="0" baseline="0" noProof="0" dirty="0">
                <a:ln>
                  <a:noFill/>
                </a:ln>
                <a:solidFill>
                  <a:srgbClr val="000000"/>
                </a:solidFill>
                <a:effectLst/>
                <a:uLnTx/>
                <a:uFillTx/>
                <a:latin typeface="Calibri"/>
                <a:ea typeface="Calibri"/>
                <a:cs typeface="Calibri"/>
              </a:rPr>
              <a:t>Architectural Access</a:t>
            </a:r>
          </a:p>
        </p:txBody>
      </p:sp>
      <p:cxnSp>
        <p:nvCxnSpPr>
          <p:cNvPr id="7" name="Straight Connector 6">
            <a:extLst>
              <a:ext uri="{FF2B5EF4-FFF2-40B4-BE49-F238E27FC236}">
                <a16:creationId xmlns:a16="http://schemas.microsoft.com/office/drawing/2014/main" id="{1E7430C0-213D-1BC9-5846-C9338F4EF9EB}"/>
              </a:ext>
              <a:ext uri="{C183D7F6-B498-43B3-948B-1728B52AA6E4}">
                <adec:decorative xmlns:adec="http://schemas.microsoft.com/office/drawing/2017/decorative" val="1"/>
              </a:ext>
            </a:extLst>
          </p:cNvPr>
          <p:cNvCxnSpPr>
            <a:cxnSpLocks/>
          </p:cNvCxnSpPr>
          <p:nvPr/>
        </p:nvCxnSpPr>
        <p:spPr>
          <a:xfrm>
            <a:off x="575938" y="815546"/>
            <a:ext cx="1104012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F7F53E3C-F275-FBEE-EC04-189EEDBA5BC4}"/>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938" y="262900"/>
            <a:ext cx="1448071" cy="487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39272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08B3AD-509D-DD64-F6CB-A09109FA7AFE}"/>
            </a:ext>
          </a:extLst>
        </p:cNvPr>
        <p:cNvGrpSpPr/>
        <p:nvPr/>
      </p:nvGrpSpPr>
      <p:grpSpPr>
        <a:xfrm>
          <a:off x="0" y="0"/>
          <a:ext cx="0" cy="0"/>
          <a:chOff x="0" y="0"/>
          <a:chExt cx="0" cy="0"/>
        </a:xfrm>
      </p:grpSpPr>
      <p:sp>
        <p:nvSpPr>
          <p:cNvPr id="8" name="Content Placeholder 2">
            <a:extLst>
              <a:ext uri="{FF2B5EF4-FFF2-40B4-BE49-F238E27FC236}">
                <a16:creationId xmlns:a16="http://schemas.microsoft.com/office/drawing/2014/main" id="{6006F921-BCA4-3EF8-21FF-BE0212B963BE}"/>
              </a:ext>
            </a:extLst>
          </p:cNvPr>
          <p:cNvSpPr txBox="1">
            <a:spLocks noGrp="1"/>
          </p:cNvSpPr>
          <p:nvPr>
            <p:ph type="title" idx="4294967295"/>
          </p:nvPr>
        </p:nvSpPr>
        <p:spPr>
          <a:xfrm>
            <a:off x="575938" y="927728"/>
            <a:ext cx="11311264" cy="76122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3600" b="1" i="1" u="none" strike="noStrike" kern="1200" cap="none" spc="0" normalizeH="0" baseline="0" noProof="0" dirty="0" err="1">
                <a:ln>
                  <a:noFill/>
                </a:ln>
                <a:solidFill>
                  <a:schemeClr val="tx1"/>
                </a:solidFill>
                <a:effectLst/>
                <a:uLnTx/>
                <a:uFillTx/>
                <a:latin typeface="+mn-lt"/>
                <a:ea typeface="+mn-lt"/>
                <a:cs typeface="+mn-lt"/>
              </a:rPr>
              <a:t>Kirola</a:t>
            </a:r>
            <a:r>
              <a:rPr kumimoji="0" lang="en-US" sz="3600" b="1" i="1" u="none" strike="noStrike" kern="1200" cap="none" spc="0" normalizeH="0" baseline="0" noProof="0" dirty="0">
                <a:ln>
                  <a:noFill/>
                </a:ln>
                <a:solidFill>
                  <a:schemeClr val="tx1"/>
                </a:solidFill>
                <a:effectLst/>
                <a:uLnTx/>
                <a:uFillTx/>
                <a:latin typeface="+mn-lt"/>
                <a:ea typeface="+mn-lt"/>
                <a:cs typeface="+mn-lt"/>
              </a:rPr>
              <a:t> v. City &amp; County of San Francisco </a:t>
            </a:r>
            <a:endParaRPr kumimoji="0" lang="en-US" sz="3600" b="1" i="0" u="none" strike="noStrike" kern="1200" cap="none" spc="0" normalizeH="0" baseline="0" noProof="0" dirty="0">
              <a:ln>
                <a:noFill/>
              </a:ln>
              <a:solidFill>
                <a:schemeClr val="tx1"/>
              </a:solidFill>
              <a:effectLst/>
              <a:uLnTx/>
              <a:uFillTx/>
              <a:latin typeface="+mn-lt"/>
              <a:ea typeface="+mn-lt"/>
              <a:cs typeface="+mn-lt"/>
            </a:endParaRPr>
          </a:p>
        </p:txBody>
      </p:sp>
      <p:sp>
        <p:nvSpPr>
          <p:cNvPr id="3" name="Content Placeholder 2">
            <a:extLst>
              <a:ext uri="{FF2B5EF4-FFF2-40B4-BE49-F238E27FC236}">
                <a16:creationId xmlns:a16="http://schemas.microsoft.com/office/drawing/2014/main" id="{B0F779D5-CA37-40E0-041E-8F95018BF0F4}"/>
              </a:ext>
            </a:extLst>
          </p:cNvPr>
          <p:cNvSpPr>
            <a:spLocks noGrp="1"/>
          </p:cNvSpPr>
          <p:nvPr>
            <p:ph sz="half" idx="4294967295"/>
          </p:nvPr>
        </p:nvSpPr>
        <p:spPr>
          <a:xfrm>
            <a:off x="575938" y="1807373"/>
            <a:ext cx="11040123" cy="4622864"/>
          </a:xfrm>
        </p:spPr>
        <p:txBody>
          <a:bodyPr vert="horz" lIns="91440" tIns="45720" rIns="91440" bIns="45720" rtlCol="0" anchor="t">
            <a:noAutofit/>
          </a:bodyPr>
          <a:lstStyle/>
          <a:p>
            <a:pPr marL="339725" indent="-331470" fontAlgn="base">
              <a:lnSpc>
                <a:spcPct val="100000"/>
              </a:lnSpc>
              <a:spcBef>
                <a:spcPts val="0"/>
              </a:spcBef>
              <a:spcAft>
                <a:spcPts val="1200"/>
              </a:spcAft>
              <a:buSzPct val="100000"/>
              <a:tabLst>
                <a:tab pos="457200" algn="l"/>
              </a:tabLst>
            </a:pPr>
            <a:r>
              <a:rPr lang="en-US" sz="2400" b="1" dirty="0">
                <a:ea typeface="Source Sans Pro"/>
                <a:cs typeface="+mn-lt"/>
              </a:rPr>
              <a:t>Opinion</a:t>
            </a:r>
            <a:r>
              <a:rPr lang="en-US" sz="2400" dirty="0">
                <a:ea typeface="Source Sans Pro"/>
                <a:cs typeface="+mn-lt"/>
              </a:rPr>
              <a:t>: </a:t>
            </a:r>
            <a:r>
              <a:rPr lang="en-US" sz="2400" dirty="0">
                <a:ea typeface="+mn-lt"/>
                <a:cs typeface="+mn-lt"/>
              </a:rPr>
              <a:t>2025 WL 2780793 (N.D. Cal. Sept. 29, 2025)</a:t>
            </a:r>
          </a:p>
          <a:p>
            <a:pPr marL="339725" indent="-331470" fontAlgn="base">
              <a:lnSpc>
                <a:spcPct val="100000"/>
              </a:lnSpc>
              <a:spcBef>
                <a:spcPts val="0"/>
              </a:spcBef>
              <a:spcAft>
                <a:spcPts val="1200"/>
              </a:spcAft>
              <a:buSzPct val="100000"/>
              <a:tabLst>
                <a:tab pos="457200" algn="l"/>
              </a:tabLst>
            </a:pPr>
            <a:r>
              <a:rPr lang="en-US" sz="2400" b="1" dirty="0">
                <a:ea typeface="Source Sans Pro"/>
                <a:cs typeface="+mn-lt"/>
              </a:rPr>
              <a:t>Issue</a:t>
            </a:r>
            <a:r>
              <a:rPr lang="en-US" sz="2400" dirty="0">
                <a:ea typeface="Source Sans Pro"/>
                <a:cs typeface="+mn-lt"/>
              </a:rPr>
              <a:t>: Whether the court can order systemic relief in a class action by proving subset of violations attributable to a flawed policy?  </a:t>
            </a:r>
          </a:p>
          <a:p>
            <a:pPr marL="339725" indent="-331470">
              <a:lnSpc>
                <a:spcPct val="100000"/>
              </a:lnSpc>
              <a:spcBef>
                <a:spcPts val="0"/>
              </a:spcBef>
              <a:spcAft>
                <a:spcPts val="1200"/>
              </a:spcAft>
              <a:buSzPct val="100000"/>
              <a:tabLst>
                <a:tab pos="457200" algn="l"/>
              </a:tabLst>
            </a:pPr>
            <a:r>
              <a:rPr lang="en-US" sz="2400" b="1" dirty="0">
                <a:ea typeface="+mn-lt"/>
                <a:cs typeface="+mn-lt"/>
              </a:rPr>
              <a:t>Holding</a:t>
            </a:r>
            <a:r>
              <a:rPr lang="en-US" sz="2400" dirty="0">
                <a:ea typeface="+mn-lt"/>
                <a:cs typeface="+mn-lt"/>
              </a:rPr>
              <a:t>: Granted Plaintiffs’ motion for systemic injunctive relief in long-standing case challenging Defendants’ compliance with accessibility regulations in public facilities:</a:t>
            </a:r>
          </a:p>
          <a:p>
            <a:pPr marL="796925" lvl="1" indent="-331470">
              <a:lnSpc>
                <a:spcPct val="100000"/>
              </a:lnSpc>
              <a:spcBef>
                <a:spcPts val="0"/>
              </a:spcBef>
              <a:spcAft>
                <a:spcPts val="1200"/>
              </a:spcAft>
              <a:buSzPct val="100000"/>
              <a:tabLst>
                <a:tab pos="457200" algn="l"/>
              </a:tabLst>
            </a:pPr>
            <a:r>
              <a:rPr lang="en-US" dirty="0">
                <a:ea typeface="+mn-lt"/>
                <a:cs typeface="+mn-lt"/>
              </a:rPr>
              <a:t>Court found violations at several additional facilities.</a:t>
            </a:r>
          </a:p>
          <a:p>
            <a:pPr marL="796925" lvl="1" indent="-331470">
              <a:lnSpc>
                <a:spcPct val="100000"/>
              </a:lnSpc>
              <a:spcBef>
                <a:spcPts val="0"/>
              </a:spcBef>
              <a:spcAft>
                <a:spcPts val="1200"/>
              </a:spcAft>
              <a:buSzPct val="100000"/>
              <a:tabLst>
                <a:tab pos="457200" algn="l"/>
              </a:tabLst>
            </a:pPr>
            <a:r>
              <a:rPr lang="en-US" dirty="0">
                <a:ea typeface="+mn-lt"/>
                <a:cs typeface="+mn-lt"/>
              </a:rPr>
              <a:t>Violations are attributable to City’s system-wide policy – no requirement to attest that public rights-of-way, parks, and playgrounds comply with </a:t>
            </a:r>
            <a:r>
              <a:rPr lang="en-US" dirty="0" err="1">
                <a:ea typeface="+mn-lt"/>
                <a:cs typeface="+mn-lt"/>
              </a:rPr>
              <a:t>ADAAG</a:t>
            </a:r>
            <a:r>
              <a:rPr lang="en-US" dirty="0">
                <a:ea typeface="+mn-lt"/>
                <a:cs typeface="+mn-lt"/>
              </a:rPr>
              <a:t>.</a:t>
            </a:r>
          </a:p>
          <a:p>
            <a:pPr marL="796925" lvl="1" indent="-331470">
              <a:lnSpc>
                <a:spcPct val="100000"/>
              </a:lnSpc>
              <a:spcBef>
                <a:spcPts val="0"/>
              </a:spcBef>
              <a:spcAft>
                <a:spcPts val="1200"/>
              </a:spcAft>
              <a:buSzPct val="100000"/>
              <a:tabLst>
                <a:tab pos="457200" algn="l"/>
              </a:tabLst>
            </a:pPr>
            <a:r>
              <a:rPr lang="en-US" dirty="0">
                <a:ea typeface="+mn-lt"/>
                <a:cs typeface="+mn-lt"/>
              </a:rPr>
              <a:t>“</a:t>
            </a:r>
            <a:r>
              <a:rPr lang="en-US" dirty="0"/>
              <a:t>requiring a plaintiff to present evidence of many or all accessibility barriers to obtain injunctive relief would defeat the purpose of class actions.”</a:t>
            </a:r>
            <a:endParaRPr lang="en-US" dirty="0">
              <a:ea typeface="+mn-lt"/>
              <a:cs typeface="+mn-lt"/>
            </a:endParaRPr>
          </a:p>
        </p:txBody>
      </p:sp>
      <p:cxnSp>
        <p:nvCxnSpPr>
          <p:cNvPr id="7" name="Straight Connector 6">
            <a:extLst>
              <a:ext uri="{FF2B5EF4-FFF2-40B4-BE49-F238E27FC236}">
                <a16:creationId xmlns:a16="http://schemas.microsoft.com/office/drawing/2014/main" id="{984D0C1A-B27D-3282-822A-640F49EA9F41}"/>
              </a:ext>
              <a:ext uri="{C183D7F6-B498-43B3-948B-1728B52AA6E4}">
                <adec:decorative xmlns:adec="http://schemas.microsoft.com/office/drawing/2017/decorative" val="1"/>
              </a:ext>
            </a:extLst>
          </p:cNvPr>
          <p:cNvCxnSpPr>
            <a:cxnSpLocks/>
          </p:cNvCxnSpPr>
          <p:nvPr/>
        </p:nvCxnSpPr>
        <p:spPr>
          <a:xfrm>
            <a:off x="575938" y="815546"/>
            <a:ext cx="1104012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DD94D405-300B-9FCA-7A73-A2F5AEFB91C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938" y="262900"/>
            <a:ext cx="1448071" cy="487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46858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99576D-84CC-2CFA-4868-27DFF9568021}"/>
            </a:ext>
          </a:extLst>
        </p:cNvPr>
        <p:cNvGrpSpPr/>
        <p:nvPr/>
      </p:nvGrpSpPr>
      <p:grpSpPr>
        <a:xfrm>
          <a:off x="0" y="0"/>
          <a:ext cx="0" cy="0"/>
          <a:chOff x="0" y="0"/>
          <a:chExt cx="0" cy="0"/>
        </a:xfrm>
      </p:grpSpPr>
      <p:sp>
        <p:nvSpPr>
          <p:cNvPr id="8" name="Content Placeholder 2">
            <a:extLst>
              <a:ext uri="{FF2B5EF4-FFF2-40B4-BE49-F238E27FC236}">
                <a16:creationId xmlns:a16="http://schemas.microsoft.com/office/drawing/2014/main" id="{D3892B40-C54C-5E43-E1ED-8808AFF5BD25}"/>
              </a:ext>
            </a:extLst>
          </p:cNvPr>
          <p:cNvSpPr txBox="1">
            <a:spLocks noGrp="1"/>
          </p:cNvSpPr>
          <p:nvPr>
            <p:ph type="title" idx="4294967295"/>
          </p:nvPr>
        </p:nvSpPr>
        <p:spPr>
          <a:xfrm>
            <a:off x="575938" y="927728"/>
            <a:ext cx="11311264" cy="76122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3600" b="1" i="1" u="none" strike="noStrike" kern="1200" cap="none" spc="0" normalizeH="0" baseline="0" noProof="0" dirty="0">
                <a:ln>
                  <a:noFill/>
                </a:ln>
                <a:solidFill>
                  <a:schemeClr val="tx1"/>
                </a:solidFill>
                <a:effectLst/>
                <a:uLnTx/>
                <a:uFillTx/>
                <a:latin typeface="+mn-lt"/>
                <a:ea typeface="+mn-lt"/>
                <a:cs typeface="+mn-lt"/>
              </a:rPr>
              <a:t>Griffin v. City of Los Angeles</a:t>
            </a:r>
            <a:endParaRPr kumimoji="0" lang="en-US" sz="3600" b="1" i="0" u="none" strike="noStrike" kern="1200" cap="none" spc="0" normalizeH="0" baseline="0" noProof="0" dirty="0">
              <a:ln>
                <a:noFill/>
              </a:ln>
              <a:solidFill>
                <a:schemeClr val="tx1"/>
              </a:solidFill>
              <a:effectLst/>
              <a:uLnTx/>
              <a:uFillTx/>
              <a:latin typeface="+mn-lt"/>
              <a:ea typeface="+mn-lt"/>
              <a:cs typeface="+mn-lt"/>
            </a:endParaRPr>
          </a:p>
        </p:txBody>
      </p:sp>
      <p:sp>
        <p:nvSpPr>
          <p:cNvPr id="3" name="Content Placeholder 2">
            <a:extLst>
              <a:ext uri="{FF2B5EF4-FFF2-40B4-BE49-F238E27FC236}">
                <a16:creationId xmlns:a16="http://schemas.microsoft.com/office/drawing/2014/main" id="{84BD6DFA-EC35-74F9-A612-BA04004DE73C}"/>
              </a:ext>
            </a:extLst>
          </p:cNvPr>
          <p:cNvSpPr>
            <a:spLocks noGrp="1"/>
          </p:cNvSpPr>
          <p:nvPr>
            <p:ph sz="half" idx="4294967295"/>
          </p:nvPr>
        </p:nvSpPr>
        <p:spPr>
          <a:xfrm>
            <a:off x="575938" y="1807373"/>
            <a:ext cx="11040123" cy="4622864"/>
          </a:xfrm>
        </p:spPr>
        <p:txBody>
          <a:bodyPr vert="horz" lIns="91440" tIns="45720" rIns="91440" bIns="45720" rtlCol="0" anchor="t">
            <a:noAutofit/>
          </a:bodyPr>
          <a:lstStyle/>
          <a:p>
            <a:pPr marL="339725" indent="-331470" fontAlgn="base">
              <a:lnSpc>
                <a:spcPct val="100000"/>
              </a:lnSpc>
              <a:spcBef>
                <a:spcPts val="0"/>
              </a:spcBef>
              <a:spcAft>
                <a:spcPts val="1200"/>
              </a:spcAft>
              <a:buSzPct val="100000"/>
              <a:tabLst>
                <a:tab pos="457200" algn="l"/>
              </a:tabLst>
            </a:pPr>
            <a:r>
              <a:rPr lang="en-US" sz="2300" b="1" dirty="0">
                <a:ea typeface="Source Sans Pro"/>
                <a:cs typeface="+mn-lt"/>
              </a:rPr>
              <a:t>Opinion</a:t>
            </a:r>
            <a:r>
              <a:rPr lang="en-US" sz="2300" dirty="0">
                <a:ea typeface="Source Sans Pro"/>
                <a:cs typeface="+mn-lt"/>
              </a:rPr>
              <a:t>: 2026 WL 92035 (C.D. Cal. Jan. 13, 2026) (injunction)</a:t>
            </a:r>
            <a:endParaRPr lang="en-US" sz="2300" dirty="0">
              <a:ea typeface="+mn-lt"/>
              <a:cs typeface="+mn-lt"/>
            </a:endParaRPr>
          </a:p>
          <a:p>
            <a:pPr marL="339725" indent="-331470" fontAlgn="base">
              <a:lnSpc>
                <a:spcPct val="100000"/>
              </a:lnSpc>
              <a:spcBef>
                <a:spcPts val="0"/>
              </a:spcBef>
              <a:spcAft>
                <a:spcPts val="1200"/>
              </a:spcAft>
              <a:buSzPct val="100000"/>
              <a:tabLst>
                <a:tab pos="457200" algn="l"/>
              </a:tabLst>
            </a:pPr>
            <a:r>
              <a:rPr lang="en-US" sz="2300" b="1" dirty="0">
                <a:ea typeface="+mn-lt"/>
                <a:cs typeface="+mn-lt"/>
              </a:rPr>
              <a:t>7/26/2024</a:t>
            </a:r>
            <a:r>
              <a:rPr lang="en-US" sz="2300" dirty="0">
                <a:ea typeface="Source Sans Pro"/>
                <a:cs typeface="+mn-lt"/>
              </a:rPr>
              <a:t>: Class action lawsuit filed for failing to make newly constructed and altered public parks and park facilities readily accessible to people with mobility disabilities.</a:t>
            </a:r>
            <a:endParaRPr lang="en-US" sz="2300" dirty="0">
              <a:ea typeface="+mn-lt"/>
              <a:cs typeface="+mn-lt"/>
            </a:endParaRPr>
          </a:p>
          <a:p>
            <a:pPr marL="339725" indent="-331470">
              <a:lnSpc>
                <a:spcPct val="100000"/>
              </a:lnSpc>
              <a:spcBef>
                <a:spcPts val="0"/>
              </a:spcBef>
              <a:spcAft>
                <a:spcPts val="1200"/>
              </a:spcAft>
              <a:buSzPct val="100000"/>
              <a:tabLst>
                <a:tab pos="457200" algn="l"/>
              </a:tabLst>
            </a:pPr>
            <a:r>
              <a:rPr lang="en-US" sz="2300" b="1" dirty="0">
                <a:ea typeface="+mn-lt"/>
                <a:cs typeface="+mn-lt"/>
              </a:rPr>
              <a:t>2/13/2025: </a:t>
            </a:r>
            <a:r>
              <a:rPr lang="en-US" sz="2300" dirty="0">
                <a:ea typeface="+mn-lt"/>
                <a:cs typeface="+mn-lt"/>
              </a:rPr>
              <a:t>Case certified as class.</a:t>
            </a:r>
          </a:p>
          <a:p>
            <a:pPr marL="339725" indent="-331470">
              <a:lnSpc>
                <a:spcPct val="100000"/>
              </a:lnSpc>
              <a:spcBef>
                <a:spcPts val="0"/>
              </a:spcBef>
              <a:spcAft>
                <a:spcPts val="1200"/>
              </a:spcAft>
              <a:buSzPct val="100000"/>
              <a:tabLst>
                <a:tab pos="457200" algn="l"/>
              </a:tabLst>
            </a:pPr>
            <a:r>
              <a:rPr lang="en-US" sz="2300" b="1" dirty="0">
                <a:ea typeface="+mn-lt"/>
                <a:cs typeface="+mn-lt"/>
              </a:rPr>
              <a:t>10/24/2025: </a:t>
            </a:r>
            <a:r>
              <a:rPr lang="en-US" sz="2300" dirty="0">
                <a:ea typeface="+mn-lt"/>
                <a:cs typeface="+mn-lt"/>
              </a:rPr>
              <a:t>Bench trial.</a:t>
            </a:r>
          </a:p>
          <a:p>
            <a:pPr marL="339725" indent="-331470">
              <a:lnSpc>
                <a:spcPct val="100000"/>
              </a:lnSpc>
              <a:spcBef>
                <a:spcPts val="0"/>
              </a:spcBef>
              <a:spcAft>
                <a:spcPts val="1200"/>
              </a:spcAft>
              <a:buSzPct val="100000"/>
              <a:tabLst>
                <a:tab pos="457200" algn="l"/>
              </a:tabLst>
            </a:pPr>
            <a:r>
              <a:rPr lang="en-US" sz="2300" b="1" dirty="0">
                <a:ea typeface="+mn-lt"/>
                <a:cs typeface="+mn-lt"/>
              </a:rPr>
              <a:t>11/20/2026: </a:t>
            </a:r>
            <a:r>
              <a:rPr lang="en-US" sz="2300" dirty="0">
                <a:ea typeface="+mn-lt"/>
                <a:cs typeface="+mn-lt"/>
              </a:rPr>
              <a:t>Court entered judgment for plaintiffs.</a:t>
            </a:r>
          </a:p>
          <a:p>
            <a:pPr marL="339725" indent="-331470">
              <a:lnSpc>
                <a:spcPct val="100000"/>
              </a:lnSpc>
              <a:spcBef>
                <a:spcPts val="0"/>
              </a:spcBef>
              <a:spcAft>
                <a:spcPts val="1200"/>
              </a:spcAft>
              <a:buSzPct val="100000"/>
              <a:tabLst>
                <a:tab pos="457200" algn="l"/>
              </a:tabLst>
            </a:pPr>
            <a:r>
              <a:rPr lang="en-US" sz="2300" b="1" dirty="0">
                <a:ea typeface="+mn-lt"/>
                <a:cs typeface="+mn-lt"/>
              </a:rPr>
              <a:t>Injunction granted</a:t>
            </a:r>
            <a:r>
              <a:rPr lang="en-US" sz="2300" dirty="0">
                <a:ea typeface="+mn-lt"/>
                <a:cs typeface="+mn-lt"/>
              </a:rPr>
              <a:t>: Remediate specific barriers at issue at trial within 180 days; Adopt policy requiring all identified violations be corrected within 90 days of discovery; Notice about policy.</a:t>
            </a:r>
          </a:p>
          <a:p>
            <a:pPr marL="339725" indent="-331470">
              <a:lnSpc>
                <a:spcPct val="100000"/>
              </a:lnSpc>
              <a:spcBef>
                <a:spcPts val="0"/>
              </a:spcBef>
              <a:spcAft>
                <a:spcPts val="1200"/>
              </a:spcAft>
              <a:buSzPct val="100000"/>
              <a:tabLst>
                <a:tab pos="457200" algn="l"/>
              </a:tabLst>
            </a:pPr>
            <a:r>
              <a:rPr lang="en-US" sz="2300" b="1" dirty="0">
                <a:ea typeface="+mn-lt"/>
                <a:cs typeface="+mn-lt"/>
              </a:rPr>
              <a:t>Stay tuned: </a:t>
            </a:r>
            <a:r>
              <a:rPr lang="en-US" sz="2300" dirty="0">
                <a:ea typeface="+mn-lt"/>
                <a:cs typeface="+mn-lt"/>
              </a:rPr>
              <a:t>On appeal; motion for attorneys’ fees pending.</a:t>
            </a:r>
          </a:p>
          <a:p>
            <a:pPr marL="796925" lvl="1" indent="-331470">
              <a:lnSpc>
                <a:spcPct val="100000"/>
              </a:lnSpc>
              <a:spcBef>
                <a:spcPts val="0"/>
              </a:spcBef>
              <a:spcAft>
                <a:spcPts val="1200"/>
              </a:spcAft>
              <a:buSzPct val="100000"/>
              <a:tabLst>
                <a:tab pos="457200" algn="l"/>
              </a:tabLst>
            </a:pPr>
            <a:endParaRPr lang="en-US" sz="2300" dirty="0">
              <a:ea typeface="+mn-lt"/>
              <a:cs typeface="+mn-lt"/>
            </a:endParaRPr>
          </a:p>
        </p:txBody>
      </p:sp>
      <p:cxnSp>
        <p:nvCxnSpPr>
          <p:cNvPr id="7" name="Straight Connector 6">
            <a:extLst>
              <a:ext uri="{FF2B5EF4-FFF2-40B4-BE49-F238E27FC236}">
                <a16:creationId xmlns:a16="http://schemas.microsoft.com/office/drawing/2014/main" id="{E4C367EF-A8E8-816D-ADB9-152C524BE534}"/>
              </a:ext>
              <a:ext uri="{C183D7F6-B498-43B3-948B-1728B52AA6E4}">
                <adec:decorative xmlns:adec="http://schemas.microsoft.com/office/drawing/2017/decorative" val="1"/>
              </a:ext>
            </a:extLst>
          </p:cNvPr>
          <p:cNvCxnSpPr>
            <a:cxnSpLocks/>
          </p:cNvCxnSpPr>
          <p:nvPr/>
        </p:nvCxnSpPr>
        <p:spPr>
          <a:xfrm>
            <a:off x="575938" y="815546"/>
            <a:ext cx="1104012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0A856A96-FBE7-6BBE-1051-790B282D608B}"/>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938" y="262900"/>
            <a:ext cx="1448071" cy="487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82414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263CB7-276C-3436-DC44-AD495801C9B9}"/>
            </a:ext>
          </a:extLst>
        </p:cNvPr>
        <p:cNvGrpSpPr/>
        <p:nvPr/>
      </p:nvGrpSpPr>
      <p:grpSpPr>
        <a:xfrm>
          <a:off x="0" y="0"/>
          <a:ext cx="0" cy="0"/>
          <a:chOff x="0" y="0"/>
          <a:chExt cx="0" cy="0"/>
        </a:xfrm>
      </p:grpSpPr>
      <p:sp>
        <p:nvSpPr>
          <p:cNvPr id="8" name="Content Placeholder 2">
            <a:extLst>
              <a:ext uri="{FF2B5EF4-FFF2-40B4-BE49-F238E27FC236}">
                <a16:creationId xmlns:a16="http://schemas.microsoft.com/office/drawing/2014/main" id="{E1D98B57-39C2-3A5D-6F4C-847A344B6B87}"/>
              </a:ext>
            </a:extLst>
          </p:cNvPr>
          <p:cNvSpPr txBox="1">
            <a:spLocks noGrp="1"/>
          </p:cNvSpPr>
          <p:nvPr>
            <p:ph type="title" idx="4294967295"/>
          </p:nvPr>
        </p:nvSpPr>
        <p:spPr>
          <a:xfrm>
            <a:off x="575938" y="1007194"/>
            <a:ext cx="11173039" cy="9843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tab pos="457200" algn="l"/>
              </a:tabLst>
              <a:defRPr/>
            </a:pPr>
            <a:r>
              <a:rPr kumimoji="0" lang="en-US" sz="3600" b="1" i="1" u="none" strike="noStrike" kern="1200" cap="none" spc="0" normalizeH="0" baseline="0" noProof="0" dirty="0">
                <a:ln>
                  <a:noFill/>
                </a:ln>
                <a:solidFill>
                  <a:schemeClr val="tx1"/>
                </a:solidFill>
                <a:effectLst/>
                <a:uLnTx/>
                <a:uFillTx/>
                <a:latin typeface="Calibri"/>
                <a:ea typeface="Calibri"/>
                <a:cs typeface="Calibri"/>
              </a:rPr>
              <a:t>Gilbert v. 7-Eleven, Inc.</a:t>
            </a:r>
            <a:endParaRPr kumimoji="0" lang="en-US" sz="3600" b="0" i="0" u="none" strike="noStrike" kern="1200" cap="none" spc="0" normalizeH="0" baseline="0" noProof="0" dirty="0">
              <a:ln>
                <a:noFill/>
              </a:ln>
              <a:solidFill>
                <a:schemeClr val="tx1"/>
              </a:solidFill>
              <a:effectLst/>
              <a:uLnTx/>
              <a:uFillTx/>
              <a:latin typeface="Calibri"/>
              <a:ea typeface="Calibri"/>
              <a:cs typeface="Calibri"/>
            </a:endParaRPr>
          </a:p>
        </p:txBody>
      </p:sp>
      <p:sp>
        <p:nvSpPr>
          <p:cNvPr id="3" name="Content Placeholder 2">
            <a:extLst>
              <a:ext uri="{FF2B5EF4-FFF2-40B4-BE49-F238E27FC236}">
                <a16:creationId xmlns:a16="http://schemas.microsoft.com/office/drawing/2014/main" id="{4588DA9B-56BB-BF4C-6696-2A0ACC67F538}"/>
              </a:ext>
            </a:extLst>
          </p:cNvPr>
          <p:cNvSpPr>
            <a:spLocks noGrp="1"/>
          </p:cNvSpPr>
          <p:nvPr>
            <p:ph sz="half" idx="4294967295"/>
          </p:nvPr>
        </p:nvSpPr>
        <p:spPr>
          <a:xfrm>
            <a:off x="575938" y="1683746"/>
            <a:ext cx="11173039" cy="4789434"/>
          </a:xfrm>
        </p:spPr>
        <p:txBody>
          <a:bodyPr vert="horz" lIns="91440" tIns="45720" rIns="91440" bIns="45720" rtlCol="0" anchor="t">
            <a:noAutofit/>
          </a:bodyPr>
          <a:lstStyle/>
          <a:p>
            <a:pPr marL="342900" indent="-342900">
              <a:spcBef>
                <a:spcPts val="0"/>
              </a:spcBef>
              <a:spcAft>
                <a:spcPts val="600"/>
              </a:spcAft>
              <a:buFont typeface="Arial,Sans-Serif" panose="020B0604020202020204" pitchFamily="34" charset="0"/>
              <a:defRPr/>
            </a:pPr>
            <a:r>
              <a:rPr lang="en-US" sz="2450" b="1" dirty="0">
                <a:latin typeface="Calibri"/>
                <a:ea typeface="Calibri"/>
                <a:cs typeface="Calibri"/>
              </a:rPr>
              <a:t>Opinion</a:t>
            </a:r>
            <a:r>
              <a:rPr lang="en-US" sz="2450" dirty="0">
                <a:latin typeface="Calibri"/>
                <a:ea typeface="Calibri"/>
                <a:cs typeface="Calibri"/>
              </a:rPr>
              <a:t>: 157 F.4th 1057 (9th Cir. 2025) </a:t>
            </a:r>
          </a:p>
          <a:p>
            <a:pPr marL="342900" indent="-342900">
              <a:spcAft>
                <a:spcPts val="600"/>
              </a:spcAft>
              <a:buFont typeface="Arial,Sans-Serif" panose="020B0604020202020204" pitchFamily="34" charset="0"/>
              <a:defRPr/>
            </a:pPr>
            <a:r>
              <a:rPr lang="en-US" sz="2450" b="1" dirty="0">
                <a:latin typeface="Calibri"/>
                <a:ea typeface="Calibri"/>
                <a:cs typeface="Calibri"/>
              </a:rPr>
              <a:t>Background</a:t>
            </a:r>
            <a:r>
              <a:rPr lang="en-US" sz="2450" dirty="0">
                <a:latin typeface="Calibri"/>
                <a:ea typeface="Calibri"/>
                <a:cs typeface="Calibri"/>
              </a:rPr>
              <a:t>: Plaintiff with prosthetic leg sued 7-Eleven for access barriers including location of van-accessible parking, slope of curb ramp, depth of ramp’s top landing; 7-Eleven then remodeled its parking lot and entryway to make them accessible.</a:t>
            </a:r>
          </a:p>
          <a:p>
            <a:pPr marL="342900" indent="-342900">
              <a:spcAft>
                <a:spcPts val="600"/>
              </a:spcAft>
              <a:buFont typeface="Arial,Sans-Serif" panose="020B0604020202020204" pitchFamily="34" charset="0"/>
              <a:defRPr/>
            </a:pPr>
            <a:r>
              <a:rPr lang="en-US" sz="2450" b="1" dirty="0">
                <a:latin typeface="Calibri"/>
                <a:ea typeface="Calibri"/>
                <a:cs typeface="Calibri"/>
              </a:rPr>
              <a:t>Holding</a:t>
            </a:r>
            <a:r>
              <a:rPr lang="en-US" sz="2450" dirty="0">
                <a:latin typeface="Calibri"/>
                <a:ea typeface="Calibri"/>
                <a:cs typeface="Calibri"/>
              </a:rPr>
              <a:t>: The Ninth Circuit affirmed bench trial judgment for plaintiff.</a:t>
            </a:r>
          </a:p>
          <a:p>
            <a:pPr marL="800100" lvl="1" indent="-342900">
              <a:spcAft>
                <a:spcPts val="600"/>
              </a:spcAft>
              <a:buFont typeface="Courier New" panose="020B0604020202020204" pitchFamily="34" charset="0"/>
              <a:buChar char="o"/>
              <a:defRPr/>
            </a:pPr>
            <a:r>
              <a:rPr lang="en-US" sz="2450" dirty="0">
                <a:latin typeface="Calibri"/>
                <a:ea typeface="Calibri"/>
                <a:cs typeface="Calibri"/>
              </a:rPr>
              <a:t>7-Eleven’s voluntary remodel shows that barrier removal was readily achievable.</a:t>
            </a:r>
          </a:p>
          <a:p>
            <a:pPr marL="800100" lvl="1" indent="-342900">
              <a:spcAft>
                <a:spcPts val="600"/>
              </a:spcAft>
              <a:buFont typeface="Courier New" panose="020B0604020202020204" pitchFamily="34" charset="0"/>
              <a:buChar char="o"/>
              <a:defRPr/>
            </a:pPr>
            <a:r>
              <a:rPr lang="en-US" dirty="0"/>
              <a:t>Plaintiff suffered an injury; where a “barrier is related to [a] particular plaintiff's disability, ... an encounter with the barrier necessarily injures the plaintiff by depriving him of full and equal enjoyment of the facility.”  Here, he personally encountered barriers related to his disability. </a:t>
            </a:r>
          </a:p>
          <a:p>
            <a:pPr marL="800100" lvl="1" indent="-342900">
              <a:spcAft>
                <a:spcPts val="600"/>
              </a:spcAft>
              <a:buFont typeface="Courier New" panose="020B0604020202020204" pitchFamily="34" charset="0"/>
              <a:buChar char="o"/>
              <a:defRPr/>
            </a:pPr>
            <a:r>
              <a:rPr lang="en-US" sz="2450" dirty="0">
                <a:latin typeface="Calibri"/>
                <a:ea typeface="Calibri"/>
                <a:cs typeface="Calibri"/>
              </a:rPr>
              <a:t>Standing under state law regardless of whether his “motivation” for visiting was a desire to initiate litigation.</a:t>
            </a:r>
          </a:p>
        </p:txBody>
      </p:sp>
      <p:cxnSp>
        <p:nvCxnSpPr>
          <p:cNvPr id="7" name="Straight Connector 6">
            <a:extLst>
              <a:ext uri="{FF2B5EF4-FFF2-40B4-BE49-F238E27FC236}">
                <a16:creationId xmlns:a16="http://schemas.microsoft.com/office/drawing/2014/main" id="{3682B187-107A-835B-44C5-38BC103F992E}"/>
              </a:ext>
              <a:ext uri="{C183D7F6-B498-43B3-948B-1728B52AA6E4}">
                <adec:decorative xmlns:adec="http://schemas.microsoft.com/office/drawing/2017/decorative" val="1"/>
              </a:ext>
            </a:extLst>
          </p:cNvPr>
          <p:cNvCxnSpPr>
            <a:cxnSpLocks/>
          </p:cNvCxnSpPr>
          <p:nvPr/>
        </p:nvCxnSpPr>
        <p:spPr>
          <a:xfrm>
            <a:off x="575938" y="815546"/>
            <a:ext cx="1104012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56C48948-420E-E796-E085-02B3A30461B6}"/>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938" y="262900"/>
            <a:ext cx="1448071" cy="487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61426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D9A211-0556-E1A9-CDAD-9C4F28BE7D1D}"/>
            </a:ext>
          </a:extLst>
        </p:cNvPr>
        <p:cNvGrpSpPr/>
        <p:nvPr/>
      </p:nvGrpSpPr>
      <p:grpSpPr>
        <a:xfrm>
          <a:off x="0" y="0"/>
          <a:ext cx="0" cy="0"/>
          <a:chOff x="0" y="0"/>
          <a:chExt cx="0" cy="0"/>
        </a:xfrm>
      </p:grpSpPr>
      <p:sp>
        <p:nvSpPr>
          <p:cNvPr id="8" name="Content Placeholder 2">
            <a:extLst>
              <a:ext uri="{FF2B5EF4-FFF2-40B4-BE49-F238E27FC236}">
                <a16:creationId xmlns:a16="http://schemas.microsoft.com/office/drawing/2014/main" id="{27FD9E7B-1BC9-B74B-1633-55653B18855B}"/>
              </a:ext>
            </a:extLst>
          </p:cNvPr>
          <p:cNvSpPr txBox="1">
            <a:spLocks noGrp="1"/>
          </p:cNvSpPr>
          <p:nvPr>
            <p:ph type="title" idx="4294967295"/>
          </p:nvPr>
        </p:nvSpPr>
        <p:spPr>
          <a:xfrm>
            <a:off x="575938" y="936074"/>
            <a:ext cx="11173039" cy="9843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0"/>
              </a:spcBef>
              <a:spcAft>
                <a:spcPts val="0"/>
              </a:spcAft>
              <a:buClrTx/>
              <a:buSzPts val="1000"/>
              <a:buFont typeface="Arial" panose="020B0604020202020204" pitchFamily="34" charset="0"/>
              <a:buNone/>
              <a:tabLst>
                <a:tab pos="457200" algn="l"/>
              </a:tabLst>
              <a:defRPr/>
            </a:pPr>
            <a:r>
              <a:rPr kumimoji="0" lang="en-US" sz="3600" b="1" i="1" u="none" strike="noStrike" kern="1200" cap="none" spc="0" normalizeH="0" baseline="0" noProof="0" dirty="0">
                <a:ln>
                  <a:noFill/>
                </a:ln>
                <a:solidFill>
                  <a:schemeClr val="tx1"/>
                </a:solidFill>
                <a:effectLst/>
                <a:uLnTx/>
                <a:uFillTx/>
                <a:latin typeface="Calibri"/>
                <a:ea typeface="Calibri"/>
                <a:cs typeface="Calibri"/>
              </a:rPr>
              <a:t>Jackson v. Queens Borough Public Library</a:t>
            </a:r>
            <a:endParaRPr kumimoji="0" lang="en-US" sz="3600" b="1" i="0" u="none" strike="noStrike" kern="1200" cap="none" spc="0" normalizeH="0" baseline="0" noProof="0" dirty="0">
              <a:ln>
                <a:noFill/>
              </a:ln>
              <a:solidFill>
                <a:schemeClr val="tx1"/>
              </a:solidFill>
              <a:effectLst/>
              <a:uLnTx/>
              <a:uFillTx/>
              <a:latin typeface="Calibri"/>
              <a:ea typeface="Calibri"/>
              <a:cs typeface="Calibri"/>
            </a:endParaRPr>
          </a:p>
        </p:txBody>
      </p:sp>
      <p:sp>
        <p:nvSpPr>
          <p:cNvPr id="3" name="Content Placeholder 2">
            <a:extLst>
              <a:ext uri="{FF2B5EF4-FFF2-40B4-BE49-F238E27FC236}">
                <a16:creationId xmlns:a16="http://schemas.microsoft.com/office/drawing/2014/main" id="{947D5005-C988-6817-FDF4-DFD72FF002F8}"/>
              </a:ext>
            </a:extLst>
          </p:cNvPr>
          <p:cNvSpPr>
            <a:spLocks noGrp="1"/>
          </p:cNvSpPr>
          <p:nvPr>
            <p:ph sz="half" idx="4294967295"/>
          </p:nvPr>
        </p:nvSpPr>
        <p:spPr>
          <a:xfrm>
            <a:off x="575938" y="1673586"/>
            <a:ext cx="11173039" cy="4921514"/>
          </a:xfrm>
        </p:spPr>
        <p:txBody>
          <a:bodyPr vert="horz" lIns="91440" tIns="45720" rIns="91440" bIns="45720" rtlCol="0" anchor="t">
            <a:noAutofit/>
          </a:bodyPr>
          <a:lstStyle/>
          <a:p>
            <a:pPr marL="344170" indent="-344170">
              <a:lnSpc>
                <a:spcPct val="100000"/>
              </a:lnSpc>
              <a:spcBef>
                <a:spcPts val="300"/>
              </a:spcBef>
              <a:defRPr/>
            </a:pPr>
            <a:r>
              <a:rPr lang="en-US" sz="2400" dirty="0">
                <a:cs typeface="Arial"/>
              </a:rPr>
              <a:t>Case No. 1:19-cv-06656-ST (</a:t>
            </a:r>
            <a:r>
              <a:rPr lang="en-US" sz="2400" dirty="0" err="1">
                <a:cs typeface="Arial"/>
              </a:rPr>
              <a:t>E.D.N.Y</a:t>
            </a:r>
            <a:r>
              <a:rPr lang="en-US" sz="2400" dirty="0">
                <a:cs typeface="Arial"/>
              </a:rPr>
              <a:t>.) </a:t>
            </a:r>
          </a:p>
          <a:p>
            <a:pPr marL="344170" indent="-344170">
              <a:lnSpc>
                <a:spcPct val="100000"/>
              </a:lnSpc>
              <a:defRPr/>
            </a:pPr>
            <a:r>
              <a:rPr lang="en-US" altLang="en-US" sz="2400" b="1" dirty="0">
                <a:cs typeface="Arial"/>
              </a:rPr>
              <a:t>Background</a:t>
            </a:r>
            <a:r>
              <a:rPr lang="en-US" altLang="en-US" sz="2400" dirty="0">
                <a:cs typeface="Arial"/>
              </a:rPr>
              <a:t>: In 2019, class action suit filed after the newly-constructed Hunters Point Library ($41.5 million) was not accessible for people with mobility disabilities.</a:t>
            </a:r>
            <a:endParaRPr lang="en-US" altLang="en-US" sz="2400" dirty="0">
              <a:cs typeface="Arial" panose="020B0604020202020204" pitchFamily="34" charset="0"/>
            </a:endParaRPr>
          </a:p>
          <a:p>
            <a:pPr marL="342900" indent="-342900">
              <a:spcAft>
                <a:spcPts val="600"/>
              </a:spcAft>
              <a:buFont typeface="Arial"/>
              <a:buChar char="•"/>
              <a:tabLst>
                <a:tab pos="457200" algn="l"/>
                <a:tab pos="2971800" algn="l"/>
              </a:tabLst>
            </a:pPr>
            <a:r>
              <a:rPr lang="en-US" sz="2400" dirty="0">
                <a:ea typeface="Calibri"/>
                <a:cs typeface="Calibri"/>
              </a:rPr>
              <a:t>In October 2025, the court granted final approval to a class settlement that, among others, requires the Library to:</a:t>
            </a:r>
            <a:endParaRPr lang="en-US" sz="2400" b="1" dirty="0">
              <a:ea typeface="Calibri"/>
              <a:cs typeface="Arial" panose="020B0604020202020204" pitchFamily="34" charset="0"/>
            </a:endParaRPr>
          </a:p>
          <a:p>
            <a:pPr marL="800100" lvl="1" indent="-342900">
              <a:spcBef>
                <a:spcPts val="1000"/>
              </a:spcBef>
              <a:spcAft>
                <a:spcPts val="600"/>
              </a:spcAft>
              <a:buFont typeface="Courier New"/>
              <a:buChar char="o"/>
              <a:tabLst>
                <a:tab pos="457200" algn="l"/>
                <a:tab pos="2971800" algn="l"/>
              </a:tabLst>
            </a:pPr>
            <a:r>
              <a:rPr lang="en-US" dirty="0">
                <a:ea typeface="Calibri"/>
                <a:cs typeface="Calibri"/>
              </a:rPr>
              <a:t>address inaccessible multi-level seating in the children's area and rooftop terrace;</a:t>
            </a:r>
          </a:p>
          <a:p>
            <a:pPr marL="800100" lvl="1" indent="-342900">
              <a:spcBef>
                <a:spcPts val="1000"/>
              </a:spcBef>
              <a:spcAft>
                <a:spcPts val="600"/>
              </a:spcAft>
              <a:buFont typeface="Courier New"/>
              <a:buChar char="o"/>
              <a:tabLst>
                <a:tab pos="457200" algn="l"/>
                <a:tab pos="2971800" algn="l"/>
              </a:tabLst>
            </a:pPr>
            <a:r>
              <a:rPr lang="en-US" dirty="0">
                <a:ea typeface="Calibri"/>
                <a:cs typeface="Calibri"/>
              </a:rPr>
              <a:t>provide stair-free access to two-tiered sections of the Library; and</a:t>
            </a:r>
          </a:p>
          <a:p>
            <a:pPr marL="800100" lvl="1" indent="-342900">
              <a:spcBef>
                <a:spcPts val="1000"/>
              </a:spcBef>
              <a:spcAft>
                <a:spcPts val="600"/>
              </a:spcAft>
              <a:buFont typeface="Courier New"/>
              <a:buChar char="o"/>
              <a:tabLst>
                <a:tab pos="457200" algn="l"/>
                <a:tab pos="2971800" algn="l"/>
              </a:tabLst>
            </a:pPr>
            <a:r>
              <a:rPr lang="en-US" dirty="0">
                <a:ea typeface="Calibri"/>
                <a:cs typeface="Calibri"/>
              </a:rPr>
              <a:t>remediate physical barriers in the bathrooms and study areas.</a:t>
            </a:r>
          </a:p>
        </p:txBody>
      </p:sp>
      <p:cxnSp>
        <p:nvCxnSpPr>
          <p:cNvPr id="7" name="Straight Connector 6">
            <a:extLst>
              <a:ext uri="{FF2B5EF4-FFF2-40B4-BE49-F238E27FC236}">
                <a16:creationId xmlns:a16="http://schemas.microsoft.com/office/drawing/2014/main" id="{FE644AE1-DC39-7785-AE20-9A31B0CBF7FF}"/>
              </a:ext>
              <a:ext uri="{C183D7F6-B498-43B3-948B-1728B52AA6E4}">
                <adec:decorative xmlns:adec="http://schemas.microsoft.com/office/drawing/2017/decorative" val="1"/>
              </a:ext>
            </a:extLst>
          </p:cNvPr>
          <p:cNvCxnSpPr>
            <a:cxnSpLocks/>
          </p:cNvCxnSpPr>
          <p:nvPr/>
        </p:nvCxnSpPr>
        <p:spPr>
          <a:xfrm>
            <a:off x="575938" y="815546"/>
            <a:ext cx="1104012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91A4B3C9-1820-11BB-76B6-16A9671610C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938" y="262900"/>
            <a:ext cx="1448071" cy="487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31922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BE5660-3F5D-55B8-E211-348E366AC46C}"/>
            </a:ext>
          </a:extLst>
        </p:cNvPr>
        <p:cNvGrpSpPr/>
        <p:nvPr/>
      </p:nvGrpSpPr>
      <p:grpSpPr>
        <a:xfrm>
          <a:off x="0" y="0"/>
          <a:ext cx="0" cy="0"/>
          <a:chOff x="0" y="0"/>
          <a:chExt cx="0" cy="0"/>
        </a:xfrm>
      </p:grpSpPr>
      <p:sp>
        <p:nvSpPr>
          <p:cNvPr id="8" name="Content Placeholder 2">
            <a:extLst>
              <a:ext uri="{FF2B5EF4-FFF2-40B4-BE49-F238E27FC236}">
                <a16:creationId xmlns:a16="http://schemas.microsoft.com/office/drawing/2014/main" id="{A1FDF0EC-69AA-8A34-6D64-EF6119218E4F}"/>
              </a:ext>
            </a:extLst>
          </p:cNvPr>
          <p:cNvSpPr txBox="1">
            <a:spLocks noGrp="1"/>
          </p:cNvSpPr>
          <p:nvPr>
            <p:ph type="title" idx="4294967295"/>
          </p:nvPr>
        </p:nvSpPr>
        <p:spPr>
          <a:xfrm>
            <a:off x="1691855" y="2702364"/>
            <a:ext cx="8814389" cy="144671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8000" b="1" i="0" u="none" strike="noStrike" kern="1200" cap="none" spc="0" normalizeH="0" baseline="0" noProof="0" dirty="0">
                <a:ln>
                  <a:noFill/>
                </a:ln>
                <a:solidFill>
                  <a:schemeClr val="tx1"/>
                </a:solidFill>
                <a:effectLst/>
                <a:uLnTx/>
                <a:uFillTx/>
                <a:latin typeface="Calibri"/>
                <a:ea typeface="Calibri"/>
                <a:cs typeface="Calibri"/>
              </a:rPr>
              <a:t>Transportation</a:t>
            </a:r>
          </a:p>
        </p:txBody>
      </p:sp>
      <p:cxnSp>
        <p:nvCxnSpPr>
          <p:cNvPr id="7" name="Straight Connector 6">
            <a:extLst>
              <a:ext uri="{FF2B5EF4-FFF2-40B4-BE49-F238E27FC236}">
                <a16:creationId xmlns:a16="http://schemas.microsoft.com/office/drawing/2014/main" id="{316EADF2-FA39-46A8-2371-5E1184C7831D}"/>
              </a:ext>
              <a:ext uri="{C183D7F6-B498-43B3-948B-1728B52AA6E4}">
                <adec:decorative xmlns:adec="http://schemas.microsoft.com/office/drawing/2017/decorative" val="1"/>
              </a:ext>
            </a:extLst>
          </p:cNvPr>
          <p:cNvCxnSpPr>
            <a:cxnSpLocks/>
          </p:cNvCxnSpPr>
          <p:nvPr/>
        </p:nvCxnSpPr>
        <p:spPr>
          <a:xfrm>
            <a:off x="575938" y="815546"/>
            <a:ext cx="1104012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192A829D-2102-584E-CBF7-5CCEDD35F70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938" y="262900"/>
            <a:ext cx="1448071" cy="487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721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0091B1ED-6583-DBD8-ACA8-41F77462302E}"/>
              </a:ext>
            </a:extLst>
          </p:cNvPr>
          <p:cNvSpPr txBox="1">
            <a:spLocks noGrp="1"/>
          </p:cNvSpPr>
          <p:nvPr>
            <p:ph type="title" idx="4294967295"/>
          </p:nvPr>
        </p:nvSpPr>
        <p:spPr>
          <a:xfrm>
            <a:off x="795670" y="1907761"/>
            <a:ext cx="10600661" cy="304247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chemeClr val="tx1"/>
                </a:solidFill>
                <a:effectLst/>
                <a:uLnTx/>
                <a:uFillTx/>
                <a:latin typeface="Calibri"/>
                <a:ea typeface="Calibri"/>
                <a:cs typeface="Calibri"/>
              </a:rPr>
              <a:t>Part I: </a:t>
            </a:r>
          </a:p>
          <a:p>
            <a:pPr marL="0" indent="0" algn="ctr">
              <a:buNone/>
              <a:defRPr/>
            </a:pPr>
            <a:r>
              <a:rPr lang="en-US" sz="4800" b="1" kern="100" dirty="0">
                <a:ea typeface="Calibri"/>
                <a:cs typeface="Times New Roman"/>
              </a:rPr>
              <a:t>Procedural/Legal Principle Developments and Strategies Relevant to </a:t>
            </a:r>
            <a:r>
              <a:rPr lang="en-US" sz="4800" b="1" dirty="0"/>
              <a:t>Disability Rights Impact Litigation</a:t>
            </a:r>
            <a:br>
              <a:rPr lang="en-US" sz="4800" b="1" dirty="0"/>
            </a:br>
            <a:r>
              <a:rPr kumimoji="0" lang="en-US" sz="4800" b="1" i="0" u="none" strike="noStrike" kern="1200" cap="none" spc="0" normalizeH="0" baseline="0" noProof="0" dirty="0">
                <a:ln>
                  <a:noFill/>
                </a:ln>
                <a:solidFill>
                  <a:schemeClr val="tx1"/>
                </a:solidFill>
                <a:effectLst/>
                <a:uLnTx/>
                <a:uFillTx/>
                <a:latin typeface="Calibri"/>
                <a:ea typeface="Calibri"/>
                <a:cs typeface="Calibri"/>
              </a:rPr>
              <a:t> </a:t>
            </a:r>
          </a:p>
        </p:txBody>
      </p:sp>
      <p:cxnSp>
        <p:nvCxnSpPr>
          <p:cNvPr id="7" name="Straight Connector 6">
            <a:extLst>
              <a:ext uri="{FF2B5EF4-FFF2-40B4-BE49-F238E27FC236}">
                <a16:creationId xmlns:a16="http://schemas.microsoft.com/office/drawing/2014/main" id="{1E7430C0-213D-1BC9-5846-C9338F4EF9EB}"/>
              </a:ext>
              <a:ext uri="{C183D7F6-B498-43B3-948B-1728B52AA6E4}">
                <adec:decorative xmlns:adec="http://schemas.microsoft.com/office/drawing/2017/decorative" val="1"/>
              </a:ext>
            </a:extLst>
          </p:cNvPr>
          <p:cNvCxnSpPr>
            <a:cxnSpLocks/>
          </p:cNvCxnSpPr>
          <p:nvPr/>
        </p:nvCxnSpPr>
        <p:spPr>
          <a:xfrm>
            <a:off x="575938" y="815546"/>
            <a:ext cx="1104012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F7F53E3C-F275-FBEE-EC04-189EEDBA5BC4}"/>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938" y="262900"/>
            <a:ext cx="1448071" cy="487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16023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46229A-C321-DFF4-DD13-80D2F9BCAFDA}"/>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9F1F5F49-1B38-40A2-F9E8-48954F0BF168}"/>
              </a:ext>
            </a:extLst>
          </p:cNvPr>
          <p:cNvSpPr txBox="1">
            <a:spLocks noGrp="1"/>
          </p:cNvSpPr>
          <p:nvPr>
            <p:ph type="title" idx="4294967295"/>
          </p:nvPr>
        </p:nvSpPr>
        <p:spPr>
          <a:xfrm>
            <a:off x="575936" y="1039907"/>
            <a:ext cx="11311264" cy="112329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3600" b="1" i="1" u="none" strike="noStrike" kern="1200" cap="none" spc="0" normalizeH="0" baseline="0" noProof="0" dirty="0">
                <a:ln>
                  <a:noFill/>
                </a:ln>
                <a:solidFill>
                  <a:schemeClr val="tx1"/>
                </a:solidFill>
                <a:effectLst/>
                <a:uLnTx/>
                <a:uFillTx/>
                <a:latin typeface="+mn-lt"/>
                <a:ea typeface="+mn-lt"/>
                <a:cs typeface="+mn-lt"/>
              </a:rPr>
              <a:t>American Council of the Blind of </a:t>
            </a:r>
            <a:br>
              <a:rPr kumimoji="0" lang="en-US" sz="3600" b="1" i="1" u="none" strike="noStrike" kern="1200" cap="none" spc="0" normalizeH="0" baseline="0" noProof="0" dirty="0">
                <a:ln>
                  <a:noFill/>
                </a:ln>
                <a:solidFill>
                  <a:schemeClr val="tx1"/>
                </a:solidFill>
                <a:effectLst/>
                <a:uLnTx/>
                <a:uFillTx/>
                <a:latin typeface="+mn-lt"/>
                <a:ea typeface="+mn-lt"/>
                <a:cs typeface="+mn-lt"/>
              </a:rPr>
            </a:br>
            <a:r>
              <a:rPr kumimoji="0" lang="en-US" sz="3600" b="1" i="1" u="none" strike="noStrike" kern="1200" cap="none" spc="0" normalizeH="0" baseline="0" noProof="0" dirty="0">
                <a:ln>
                  <a:noFill/>
                </a:ln>
                <a:solidFill>
                  <a:schemeClr val="tx1"/>
                </a:solidFill>
                <a:effectLst/>
                <a:uLnTx/>
                <a:uFillTx/>
                <a:latin typeface="+mn-lt"/>
                <a:ea typeface="+mn-lt"/>
                <a:cs typeface="+mn-lt"/>
              </a:rPr>
              <a:t>Metro. Chicago v. City of Chicago</a:t>
            </a:r>
            <a:endParaRPr kumimoji="0" lang="en-US" sz="3600" b="1" i="1" u="none" strike="noStrike" kern="1200" cap="none" spc="0" normalizeH="0" baseline="0" noProof="0" dirty="0">
              <a:ln>
                <a:noFill/>
              </a:ln>
              <a:solidFill>
                <a:schemeClr val="tx1"/>
              </a:solidFill>
              <a:effectLst/>
              <a:uLnTx/>
              <a:uFillTx/>
              <a:latin typeface="+mn-lt"/>
              <a:ea typeface="Calibri" panose="020F0502020204030204"/>
              <a:cs typeface="Calibri" panose="020F0502020204030204"/>
            </a:endParaRPr>
          </a:p>
        </p:txBody>
      </p:sp>
      <p:sp>
        <p:nvSpPr>
          <p:cNvPr id="3" name="Content Placeholder 2">
            <a:extLst>
              <a:ext uri="{FF2B5EF4-FFF2-40B4-BE49-F238E27FC236}">
                <a16:creationId xmlns:a16="http://schemas.microsoft.com/office/drawing/2014/main" id="{FAAD085F-130D-76C4-B7A7-1AC88C97A6C4}"/>
              </a:ext>
            </a:extLst>
          </p:cNvPr>
          <p:cNvSpPr>
            <a:spLocks noGrp="1"/>
          </p:cNvSpPr>
          <p:nvPr>
            <p:ph sz="half" idx="4294967295"/>
          </p:nvPr>
        </p:nvSpPr>
        <p:spPr>
          <a:xfrm>
            <a:off x="579872" y="2163211"/>
            <a:ext cx="11021398" cy="4289421"/>
          </a:xfrm>
        </p:spPr>
        <p:txBody>
          <a:bodyPr vert="horz" lIns="91440" tIns="45720" rIns="91440" bIns="45720" rtlCol="0" anchor="t">
            <a:noAutofit/>
          </a:bodyPr>
          <a:lstStyle/>
          <a:p>
            <a:pPr marL="407988" indent="-407988">
              <a:lnSpc>
                <a:spcPct val="100000"/>
              </a:lnSpc>
              <a:spcBef>
                <a:spcPts val="600"/>
              </a:spcBef>
              <a:defRPr/>
            </a:pPr>
            <a:r>
              <a:rPr lang="en-US" sz="2100" b="1" dirty="0">
                <a:ea typeface="+mn-lt"/>
                <a:cs typeface="+mn-lt"/>
              </a:rPr>
              <a:t>Remedial Plan Order: </a:t>
            </a:r>
            <a:r>
              <a:rPr lang="en-US" sz="2100" dirty="0">
                <a:ea typeface="+mn-lt"/>
                <a:cs typeface="+mn-lt"/>
              </a:rPr>
              <a:t>19-cv-6322 (N.D. Ill. May 29, 2025) </a:t>
            </a:r>
          </a:p>
          <a:p>
            <a:pPr marL="407988" indent="-407988">
              <a:lnSpc>
                <a:spcPct val="100000"/>
              </a:lnSpc>
              <a:spcBef>
                <a:spcPts val="600"/>
              </a:spcBef>
              <a:defRPr/>
            </a:pPr>
            <a:r>
              <a:rPr lang="en-US" sz="2100" dirty="0">
                <a:ea typeface="+mn-lt"/>
                <a:cs typeface="+mn-lt"/>
              </a:rPr>
              <a:t>Highlights: </a:t>
            </a:r>
          </a:p>
          <a:p>
            <a:pPr marL="864870" lvl="1" indent="-407670">
              <a:lnSpc>
                <a:spcPct val="100000"/>
              </a:lnSpc>
              <a:spcBef>
                <a:spcPts val="600"/>
              </a:spcBef>
              <a:defRPr/>
            </a:pPr>
            <a:r>
              <a:rPr lang="en-US" sz="2100" dirty="0">
                <a:ea typeface="+mn-lt"/>
                <a:cs typeface="+mn-lt"/>
              </a:rPr>
              <a:t>City to equip at least 71% of signalized intersections with APS in the next 10 years and 100% within the next 15. After hitting 71%, City could petition for relief if it can prove it has achieved meaningful access.</a:t>
            </a:r>
          </a:p>
          <a:p>
            <a:pPr marL="865188" lvl="1" indent="-407988">
              <a:lnSpc>
                <a:spcPct val="100000"/>
              </a:lnSpc>
              <a:spcBef>
                <a:spcPts val="600"/>
              </a:spcBef>
              <a:defRPr/>
            </a:pPr>
            <a:r>
              <a:rPr lang="en-US" sz="2100" dirty="0">
                <a:ea typeface="+mn-lt"/>
                <a:cs typeface="+mn-lt"/>
              </a:rPr>
              <a:t>Prioritization of public requests and most dangerous intersections.</a:t>
            </a:r>
          </a:p>
          <a:p>
            <a:pPr marL="865188" lvl="1" indent="-407988">
              <a:lnSpc>
                <a:spcPct val="100000"/>
              </a:lnSpc>
              <a:spcBef>
                <a:spcPts val="600"/>
              </a:spcBef>
              <a:defRPr/>
            </a:pPr>
            <a:r>
              <a:rPr lang="en-US" sz="2100" dirty="0">
                <a:ea typeface="+mn-lt"/>
                <a:cs typeface="+mn-lt"/>
              </a:rPr>
              <a:t>New APS website to request installation and maintenance.</a:t>
            </a:r>
          </a:p>
          <a:p>
            <a:pPr marL="865188" lvl="1" indent="-407988">
              <a:lnSpc>
                <a:spcPct val="100000"/>
              </a:lnSpc>
              <a:spcBef>
                <a:spcPts val="600"/>
              </a:spcBef>
              <a:defRPr/>
            </a:pPr>
            <a:r>
              <a:rPr lang="en-US" sz="2100" dirty="0">
                <a:ea typeface="+mn-lt"/>
                <a:cs typeface="+mn-lt"/>
              </a:rPr>
              <a:t>Orientation &amp; Mobility Specialist &amp; Independent Monitor.</a:t>
            </a:r>
          </a:p>
          <a:p>
            <a:pPr marL="865188" lvl="1" indent="-407988">
              <a:lnSpc>
                <a:spcPct val="100000"/>
              </a:lnSpc>
              <a:spcBef>
                <a:spcPts val="600"/>
              </a:spcBef>
              <a:defRPr/>
            </a:pPr>
            <a:r>
              <a:rPr lang="en-US" sz="2100" b="1" dirty="0">
                <a:ea typeface="+mn-lt"/>
                <a:cs typeface="+mn-lt"/>
              </a:rPr>
              <a:t>Stay tuned:</a:t>
            </a:r>
            <a:r>
              <a:rPr lang="en-US" sz="2100" dirty="0">
                <a:ea typeface="+mn-lt"/>
                <a:cs typeface="+mn-lt"/>
              </a:rPr>
              <a:t> Attorneys’ fees petition is pending.</a:t>
            </a:r>
          </a:p>
          <a:p>
            <a:pPr marL="0" indent="0">
              <a:lnSpc>
                <a:spcPct val="100000"/>
              </a:lnSpc>
              <a:spcBef>
                <a:spcPts val="600"/>
              </a:spcBef>
              <a:buNone/>
              <a:defRPr/>
            </a:pPr>
            <a:endParaRPr lang="en-US" sz="1000" b="1" dirty="0">
              <a:ea typeface="+mn-lt"/>
              <a:cs typeface="+mn-lt"/>
            </a:endParaRPr>
          </a:p>
          <a:p>
            <a:pPr marL="0" indent="0">
              <a:lnSpc>
                <a:spcPct val="100000"/>
              </a:lnSpc>
              <a:spcBef>
                <a:spcPts val="600"/>
              </a:spcBef>
              <a:buNone/>
              <a:defRPr/>
            </a:pPr>
            <a:r>
              <a:rPr lang="en-US" sz="2100" b="1" dirty="0">
                <a:ea typeface="+mn-lt"/>
                <a:cs typeface="+mn-lt"/>
              </a:rPr>
              <a:t>Stay tuned: </a:t>
            </a:r>
            <a:r>
              <a:rPr lang="en-US" sz="2100" b="1" i="1" dirty="0">
                <a:ea typeface="+mn-lt"/>
                <a:cs typeface="+mn-lt"/>
              </a:rPr>
              <a:t>D.C. Council of the Blind v. District of Columbia</a:t>
            </a:r>
            <a:r>
              <a:rPr lang="en-US" sz="2100" dirty="0">
                <a:ea typeface="+mn-lt"/>
                <a:cs typeface="+mn-lt"/>
              </a:rPr>
              <a:t>, 25-cv-1694 (D.C.) (challenging quality and quantity of D.C.’s APS installations).</a:t>
            </a:r>
            <a:endParaRPr lang="en-US" sz="2100" dirty="0">
              <a:ea typeface="Calibri" panose="020F0502020204030204"/>
              <a:cs typeface="Calibri"/>
            </a:endParaRPr>
          </a:p>
          <a:p>
            <a:pPr lvl="1">
              <a:lnSpc>
                <a:spcPct val="100000"/>
              </a:lnSpc>
              <a:spcBef>
                <a:spcPts val="600"/>
              </a:spcBef>
              <a:buFont typeface="Courier New" panose="020B0604020202020204" pitchFamily="34" charset="0"/>
              <a:buChar char="o"/>
              <a:defRPr/>
            </a:pPr>
            <a:endParaRPr lang="en-US" sz="2300" dirty="0">
              <a:ea typeface="Calibri" panose="020F0502020204030204"/>
              <a:cs typeface="Calibri"/>
            </a:endParaRPr>
          </a:p>
          <a:p>
            <a:pPr lvl="2">
              <a:lnSpc>
                <a:spcPct val="100000"/>
              </a:lnSpc>
              <a:spcBef>
                <a:spcPts val="600"/>
              </a:spcBef>
              <a:buFont typeface="Wingdings" panose="020B0604020202020204" pitchFamily="34" charset="0"/>
              <a:buChar char="§"/>
              <a:defRPr/>
            </a:pPr>
            <a:endParaRPr lang="en-US" sz="2300" dirty="0">
              <a:latin typeface="Calibri"/>
              <a:ea typeface="Calibri" panose="020F0502020204030204"/>
              <a:cs typeface="Calibri"/>
            </a:endParaRPr>
          </a:p>
          <a:p>
            <a:pPr lvl="2">
              <a:lnSpc>
                <a:spcPct val="100000"/>
              </a:lnSpc>
              <a:spcBef>
                <a:spcPts val="600"/>
              </a:spcBef>
              <a:buFont typeface="Wingdings" panose="020B0604020202020204" pitchFamily="34" charset="0"/>
              <a:buChar char="§"/>
              <a:defRPr/>
            </a:pPr>
            <a:endParaRPr lang="en-US" sz="2300" dirty="0">
              <a:latin typeface="Calibri"/>
              <a:ea typeface="Calibri" panose="020F0502020204030204"/>
              <a:cs typeface="Calibri"/>
            </a:endParaRPr>
          </a:p>
          <a:p>
            <a:pPr lvl="2">
              <a:lnSpc>
                <a:spcPct val="100000"/>
              </a:lnSpc>
              <a:spcBef>
                <a:spcPts val="600"/>
              </a:spcBef>
              <a:buFont typeface="Wingdings" panose="020B0604020202020204" pitchFamily="34" charset="0"/>
              <a:buChar char="§"/>
              <a:defRPr/>
            </a:pPr>
            <a:endParaRPr lang="en-US" sz="2300" dirty="0">
              <a:latin typeface="Calibri"/>
              <a:ea typeface="Calibri" panose="020F0502020204030204"/>
              <a:cs typeface="Calibri"/>
            </a:endParaRPr>
          </a:p>
          <a:p>
            <a:pPr lvl="2">
              <a:lnSpc>
                <a:spcPct val="100000"/>
              </a:lnSpc>
              <a:spcBef>
                <a:spcPts val="600"/>
              </a:spcBef>
              <a:buFont typeface="Wingdings" panose="020B0604020202020204" pitchFamily="34" charset="0"/>
              <a:buChar char="§"/>
              <a:defRPr/>
            </a:pPr>
            <a:endParaRPr lang="en-US" sz="2300" dirty="0">
              <a:latin typeface="Calibri"/>
              <a:ea typeface="Calibri" panose="020F0502020204030204"/>
              <a:cs typeface="Calibri"/>
            </a:endParaRPr>
          </a:p>
          <a:p>
            <a:pPr lvl="2">
              <a:lnSpc>
                <a:spcPct val="100000"/>
              </a:lnSpc>
              <a:spcBef>
                <a:spcPts val="600"/>
              </a:spcBef>
              <a:buFont typeface="Wingdings" panose="020B0604020202020204" pitchFamily="34" charset="0"/>
              <a:buChar char="§"/>
              <a:defRPr/>
            </a:pPr>
            <a:endParaRPr lang="en-US" sz="1900" dirty="0">
              <a:latin typeface="Calibri"/>
              <a:ea typeface="Calibri" panose="020F0502020204030204"/>
              <a:cs typeface="Calibri"/>
            </a:endParaRPr>
          </a:p>
          <a:p>
            <a:pPr>
              <a:lnSpc>
                <a:spcPct val="100000"/>
              </a:lnSpc>
              <a:spcBef>
                <a:spcPts val="600"/>
              </a:spcBef>
              <a:defRPr/>
            </a:pPr>
            <a:endParaRPr lang="en-US" sz="1800" dirty="0">
              <a:latin typeface="Calibri"/>
              <a:ea typeface="Calibri" panose="020F0502020204030204"/>
              <a:cs typeface="Calibri"/>
            </a:endParaRPr>
          </a:p>
          <a:p>
            <a:pPr>
              <a:lnSpc>
                <a:spcPct val="100000"/>
              </a:lnSpc>
              <a:spcBef>
                <a:spcPts val="600"/>
              </a:spcBef>
              <a:defRPr/>
            </a:pPr>
            <a:endParaRPr lang="en-US" dirty="0">
              <a:latin typeface="Calibri"/>
              <a:ea typeface="Calibri" panose="020F0502020204030204"/>
              <a:cs typeface="Calibri"/>
            </a:endParaRPr>
          </a:p>
          <a:p>
            <a:pPr>
              <a:lnSpc>
                <a:spcPct val="100000"/>
              </a:lnSpc>
              <a:spcBef>
                <a:spcPts val="600"/>
              </a:spcBef>
              <a:defRPr/>
            </a:pPr>
            <a:endParaRPr lang="en-US" sz="1800" dirty="0">
              <a:latin typeface="Aptos" panose="020B0004020202020204" pitchFamily="34" charset="0"/>
              <a:ea typeface="Calibri" panose="020F0502020204030204"/>
              <a:cs typeface="Calibri"/>
            </a:endParaRPr>
          </a:p>
        </p:txBody>
      </p:sp>
      <p:cxnSp>
        <p:nvCxnSpPr>
          <p:cNvPr id="7" name="Straight Connector 6">
            <a:extLst>
              <a:ext uri="{FF2B5EF4-FFF2-40B4-BE49-F238E27FC236}">
                <a16:creationId xmlns:a16="http://schemas.microsoft.com/office/drawing/2014/main" id="{74F2658F-919E-5CE2-E335-7E44480F415B}"/>
              </a:ext>
              <a:ext uri="{C183D7F6-B498-43B3-948B-1728B52AA6E4}">
                <adec:decorative xmlns:adec="http://schemas.microsoft.com/office/drawing/2017/decorative" val="1"/>
              </a:ext>
            </a:extLst>
          </p:cNvPr>
          <p:cNvCxnSpPr>
            <a:cxnSpLocks/>
          </p:cNvCxnSpPr>
          <p:nvPr/>
        </p:nvCxnSpPr>
        <p:spPr>
          <a:xfrm>
            <a:off x="575938" y="815546"/>
            <a:ext cx="1104012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B8B67B3E-5E77-1F53-FCB6-131B4120326A}"/>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938" y="262900"/>
            <a:ext cx="1448071" cy="487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30355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B6E5B-DCAB-AC4F-912D-17A05D461CC5}"/>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D43267A6-1508-264C-64D2-CA79EE2F79AA}"/>
              </a:ext>
            </a:extLst>
          </p:cNvPr>
          <p:cNvSpPr txBox="1">
            <a:spLocks noGrp="1"/>
          </p:cNvSpPr>
          <p:nvPr>
            <p:ph type="title" idx="4294967295"/>
          </p:nvPr>
        </p:nvSpPr>
        <p:spPr>
          <a:xfrm>
            <a:off x="575936" y="1039908"/>
            <a:ext cx="11311264" cy="6691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spcBef>
                <a:spcPts val="0"/>
              </a:spcBef>
              <a:buNone/>
              <a:defRPr/>
            </a:pPr>
            <a:r>
              <a:rPr kumimoji="0" lang="en-US" sz="3600" b="1" i="0" u="none" strike="noStrike" kern="1200" cap="none" spc="0" normalizeH="0" baseline="0" noProof="0">
                <a:ln>
                  <a:noFill/>
                </a:ln>
                <a:effectLst/>
                <a:uLnTx/>
                <a:uFillTx/>
                <a:latin typeface="Calibri"/>
                <a:ea typeface="Times New Roman" panose="02020603050405020304" pitchFamily="18" charset="0"/>
                <a:cs typeface="Times New Roman"/>
              </a:rPr>
              <a:t>Sidewalk </a:t>
            </a:r>
            <a:r>
              <a:rPr lang="en-US" sz="3600" b="1">
                <a:latin typeface="Calibri"/>
                <a:ea typeface="Times New Roman" panose="02020603050405020304" pitchFamily="18" charset="0"/>
                <a:cs typeface="Times New Roman"/>
              </a:rPr>
              <a:t>Accessibility – Recent Settlements </a:t>
            </a:r>
            <a:endParaRPr kumimoji="0" lang="en-US" sz="3600" b="0" i="0" u="none" strike="noStrike" kern="1200" cap="none" spc="0" normalizeH="0" baseline="0" noProof="0">
              <a:ln>
                <a:noFill/>
              </a:ln>
              <a:effectLst/>
              <a:uLnTx/>
              <a:uFillTx/>
              <a:latin typeface="Times New Roman"/>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B40F806-EFB1-5C2F-17A9-B43D827E8830}"/>
              </a:ext>
            </a:extLst>
          </p:cNvPr>
          <p:cNvSpPr>
            <a:spLocks noGrp="1"/>
          </p:cNvSpPr>
          <p:nvPr>
            <p:ph sz="half" idx="4294967295"/>
          </p:nvPr>
        </p:nvSpPr>
        <p:spPr>
          <a:xfrm>
            <a:off x="570103" y="1762673"/>
            <a:ext cx="11040122" cy="4435959"/>
          </a:xfrm>
        </p:spPr>
        <p:txBody>
          <a:bodyPr vert="horz" lIns="91440" tIns="45720" rIns="91440" bIns="45720" rtlCol="0" anchor="t">
            <a:noAutofit/>
          </a:bodyPr>
          <a:lstStyle/>
          <a:p>
            <a:pPr marL="406400" indent="-406400" fontAlgn="base">
              <a:spcBef>
                <a:spcPts val="0"/>
              </a:spcBef>
              <a:spcAft>
                <a:spcPts val="600"/>
              </a:spcAft>
              <a:buSzPct val="100000"/>
              <a:tabLst>
                <a:tab pos="457200" algn="l"/>
              </a:tabLst>
            </a:pPr>
            <a:r>
              <a:rPr lang="en-US" sz="2400" b="1" i="1" dirty="0">
                <a:cs typeface="Arial"/>
              </a:rPr>
              <a:t>Farmen v. City of Edgewater, Colorado</a:t>
            </a:r>
            <a:r>
              <a:rPr lang="en-US" sz="2400" b="1" dirty="0">
                <a:cs typeface="Arial"/>
              </a:rPr>
              <a:t>, </a:t>
            </a:r>
            <a:r>
              <a:rPr lang="en-US" sz="2400" dirty="0">
                <a:cs typeface="Arial"/>
              </a:rPr>
              <a:t>24-cv-01199 (D. Co.) - July 2025 settlement </a:t>
            </a:r>
            <a:r>
              <a:rPr lang="en-US" sz="2400" dirty="0">
                <a:ea typeface="Calibri"/>
                <a:cs typeface="Arial"/>
              </a:rPr>
              <a:t>requires City to update ADA Transition Plan, correct more than a thousand ADA violations, and other actions to keep rights-of-way clear; $175,000 for client and fees.</a:t>
            </a:r>
            <a:endParaRPr lang="en-US" sz="2400" i="1" dirty="0">
              <a:ea typeface="Calibri"/>
              <a:cs typeface="Arial"/>
            </a:endParaRPr>
          </a:p>
          <a:p>
            <a:pPr marL="406400" indent="-406400">
              <a:spcBef>
                <a:spcPts val="0"/>
              </a:spcBef>
              <a:spcAft>
                <a:spcPts val="600"/>
              </a:spcAft>
              <a:buSzPct val="100000"/>
              <a:tabLst>
                <a:tab pos="457200" algn="l"/>
              </a:tabLst>
            </a:pPr>
            <a:r>
              <a:rPr lang="en-US" sz="2400" b="1" i="1" dirty="0">
                <a:ea typeface="Calibri"/>
                <a:cs typeface="Arial"/>
              </a:rPr>
              <a:t>Curran v. City of Oakland</a:t>
            </a:r>
            <a:r>
              <a:rPr lang="en-US" sz="2400" b="1" dirty="0">
                <a:ea typeface="Calibri"/>
                <a:cs typeface="Arial"/>
              </a:rPr>
              <a:t>,</a:t>
            </a:r>
            <a:r>
              <a:rPr lang="en-US" sz="2400" dirty="0">
                <a:ea typeface="Calibri"/>
                <a:cs typeface="Arial"/>
              </a:rPr>
              <a:t> 2025 WL </a:t>
            </a:r>
            <a:r>
              <a:rPr lang="en-US" sz="2400" dirty="0"/>
              <a:t>3485360 (N.D. Cal. Dec. 5, 2025) (granting final approval in class settlement, attorneys’ fees and service awards).</a:t>
            </a:r>
            <a:endParaRPr lang="en-US" sz="2400" b="1" dirty="0">
              <a:ea typeface="Calibri"/>
              <a:cs typeface="Arial"/>
            </a:endParaRPr>
          </a:p>
          <a:p>
            <a:pPr marL="406400" indent="-406400">
              <a:spcBef>
                <a:spcPts val="0"/>
              </a:spcBef>
              <a:spcAft>
                <a:spcPts val="600"/>
              </a:spcAft>
              <a:buSzPct val="100000"/>
              <a:tabLst>
                <a:tab pos="457200" algn="l"/>
              </a:tabLst>
            </a:pPr>
            <a:r>
              <a:rPr lang="en-US" sz="2400" b="1" i="1" dirty="0" err="1">
                <a:ea typeface="Calibri"/>
                <a:cs typeface="Arial"/>
              </a:rPr>
              <a:t>Goodlaxson</a:t>
            </a:r>
            <a:r>
              <a:rPr lang="en-US" sz="2400" b="1" i="1" dirty="0">
                <a:ea typeface="Calibri"/>
                <a:cs typeface="Arial"/>
              </a:rPr>
              <a:t> v. City of Baltimore</a:t>
            </a:r>
            <a:r>
              <a:rPr lang="en-US" sz="2400" dirty="0">
                <a:ea typeface="Calibri"/>
                <a:cs typeface="Arial"/>
              </a:rPr>
              <a:t>, 776 </a:t>
            </a:r>
            <a:r>
              <a:rPr lang="en-US" sz="2400" dirty="0" err="1">
                <a:ea typeface="Calibri"/>
                <a:cs typeface="Arial"/>
              </a:rPr>
              <a:t>F.Supp</a:t>
            </a:r>
            <a:r>
              <a:rPr lang="en-US" sz="2400" dirty="0">
                <a:ea typeface="Calibri"/>
                <a:cs typeface="Arial"/>
              </a:rPr>
              <a:t>. 311 (D. Md. 2025) (granting final approval in class settlement requiring City to remediate thousands of curb ramps and hundreds of thousands of square feet; ADA coordinator; improved 311 system for requests and complaints).</a:t>
            </a:r>
            <a:endParaRPr lang="en-US" sz="2400" b="1" dirty="0">
              <a:ea typeface="Calibri"/>
              <a:cs typeface="Arial"/>
            </a:endParaRPr>
          </a:p>
          <a:p>
            <a:pPr marL="0" indent="0">
              <a:spcBef>
                <a:spcPts val="0"/>
              </a:spcBef>
              <a:spcAft>
                <a:spcPts val="600"/>
              </a:spcAft>
              <a:buSzPct val="100000"/>
              <a:buNone/>
              <a:tabLst>
                <a:tab pos="457200" algn="l"/>
              </a:tabLst>
            </a:pPr>
            <a:endParaRPr lang="en-US" sz="1200" b="1" dirty="0">
              <a:ea typeface="Calibri"/>
              <a:cs typeface="Arial"/>
            </a:endParaRPr>
          </a:p>
          <a:p>
            <a:pPr marL="0" indent="0">
              <a:spcBef>
                <a:spcPts val="0"/>
              </a:spcBef>
              <a:spcAft>
                <a:spcPts val="600"/>
              </a:spcAft>
              <a:buNone/>
              <a:tabLst>
                <a:tab pos="457200" algn="l"/>
              </a:tabLst>
            </a:pPr>
            <a:r>
              <a:rPr lang="en-US" sz="2400" b="1" dirty="0">
                <a:ea typeface="Calibri"/>
                <a:cs typeface="Arial"/>
              </a:rPr>
              <a:t>Stay tuned: </a:t>
            </a:r>
            <a:r>
              <a:rPr lang="en-US" sz="2400" b="1" i="1" dirty="0">
                <a:ea typeface="Calibri"/>
                <a:cs typeface="Arial"/>
              </a:rPr>
              <a:t>Lane v. City of Chicago</a:t>
            </a:r>
            <a:r>
              <a:rPr lang="en-US" sz="2400" b="1" dirty="0">
                <a:ea typeface="Calibri"/>
                <a:cs typeface="Arial"/>
              </a:rPr>
              <a:t>, 25-cv-10880 (N.D. Illinois) - </a:t>
            </a:r>
            <a:r>
              <a:rPr lang="en-US" sz="2400" dirty="0">
                <a:ea typeface="Calibri"/>
                <a:cs typeface="Arial"/>
              </a:rPr>
              <a:t>class action alleging city-wide barriers to public rights of way; MTD pending.</a:t>
            </a:r>
            <a:endParaRPr lang="en-US" dirty="0"/>
          </a:p>
        </p:txBody>
      </p:sp>
      <p:cxnSp>
        <p:nvCxnSpPr>
          <p:cNvPr id="7" name="Straight Connector 6">
            <a:extLst>
              <a:ext uri="{FF2B5EF4-FFF2-40B4-BE49-F238E27FC236}">
                <a16:creationId xmlns:a16="http://schemas.microsoft.com/office/drawing/2014/main" id="{A8C2C588-7F4B-1494-E1E3-484588E57067}"/>
              </a:ext>
              <a:ext uri="{C183D7F6-B498-43B3-948B-1728B52AA6E4}">
                <adec:decorative xmlns:adec="http://schemas.microsoft.com/office/drawing/2017/decorative" val="1"/>
              </a:ext>
            </a:extLst>
          </p:cNvPr>
          <p:cNvCxnSpPr>
            <a:cxnSpLocks/>
          </p:cNvCxnSpPr>
          <p:nvPr/>
        </p:nvCxnSpPr>
        <p:spPr>
          <a:xfrm>
            <a:off x="575938" y="815546"/>
            <a:ext cx="1104012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A1CFE143-3348-B5CE-8572-40AC6B799B27}"/>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938" y="262900"/>
            <a:ext cx="1448071" cy="487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02761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59D1A3-1D7F-50E2-36E4-A0B00109A5F2}"/>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56A8F2C2-F12E-35BF-4306-9C52D5C46D8E}"/>
              </a:ext>
            </a:extLst>
          </p:cNvPr>
          <p:cNvSpPr txBox="1">
            <a:spLocks noGrp="1"/>
          </p:cNvSpPr>
          <p:nvPr>
            <p:ph type="title" idx="4294967295"/>
          </p:nvPr>
        </p:nvSpPr>
        <p:spPr>
          <a:xfrm>
            <a:off x="575936" y="1059445"/>
            <a:ext cx="11311264" cy="537003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1" u="none" strike="noStrike" kern="1200" cap="none" spc="0" normalizeH="0" baseline="0" noProof="0" dirty="0">
                <a:ln>
                  <a:noFill/>
                </a:ln>
                <a:effectLst/>
                <a:uLnTx/>
                <a:uFillTx/>
                <a:latin typeface="Calibri"/>
                <a:ea typeface="Calibri"/>
                <a:cs typeface="Calibri"/>
              </a:rPr>
              <a:t>United States v. Uber</a:t>
            </a:r>
            <a:endParaRPr lang="en-US" sz="3600" b="0" i="0" u="none" strike="noStrike" kern="1200" cap="none" spc="0" normalizeH="0" baseline="0" noProof="0" dirty="0">
              <a:ln>
                <a:noFill/>
              </a:ln>
              <a:effectLst/>
              <a:uLnTx/>
              <a:uFillTx/>
              <a:latin typeface="Calibri"/>
              <a:ea typeface="Calibri"/>
              <a:cs typeface="Calibri"/>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effectLst/>
                <a:uLnTx/>
                <a:uFillTx/>
                <a:latin typeface="+mn-lt"/>
                <a:ea typeface="Calibri"/>
                <a:cs typeface="Calibri"/>
              </a:rPr>
              <a:t>Case No.</a:t>
            </a:r>
            <a:r>
              <a:rPr kumimoji="0" lang="en-US" sz="2600" b="0" i="0" u="none" strike="noStrike" kern="1200" cap="none" spc="0" normalizeH="0" baseline="0" noProof="0" dirty="0">
                <a:ln>
                  <a:noFill/>
                </a:ln>
                <a:effectLst/>
                <a:uLnTx/>
                <a:uFillTx/>
                <a:latin typeface="+mn-lt"/>
                <a:ea typeface="+mn-lt"/>
                <a:cs typeface="+mn-lt"/>
              </a:rPr>
              <a:t> 25-cv-7731 (N.D. Cal.)</a:t>
            </a:r>
            <a:endParaRPr lang="en-US" sz="2600" b="0" i="0" u="none" strike="noStrike" kern="1200" cap="none" spc="0" normalizeH="0" baseline="0" noProof="0" dirty="0">
              <a:ln>
                <a:noFill/>
              </a:ln>
              <a:effectLst/>
              <a:uLnTx/>
              <a:uFillTx/>
              <a:latin typeface="+mn-lt"/>
              <a:ea typeface="+mn-lt"/>
              <a:cs typeface="+mn-lt"/>
            </a:endParaRPr>
          </a:p>
          <a:p>
            <a:pPr marL="342900" indent="-342900">
              <a:defRPr/>
            </a:pPr>
            <a:r>
              <a:rPr kumimoji="0" lang="en-US" sz="2600" b="0" i="0" u="none" strike="noStrike" kern="1200" cap="none" spc="0" normalizeH="0" baseline="0" noProof="0" dirty="0">
                <a:ln>
                  <a:noFill/>
                </a:ln>
                <a:effectLst/>
                <a:uLnTx/>
                <a:uFillTx/>
                <a:latin typeface="+mn-lt"/>
                <a:ea typeface="Calibri"/>
                <a:cs typeface="Calibri"/>
              </a:rPr>
              <a:t>September 2025</a:t>
            </a:r>
            <a:r>
              <a:rPr lang="en-US" sz="2600" dirty="0">
                <a:ea typeface="Calibri"/>
                <a:cs typeface="Calibri"/>
              </a:rPr>
              <a:t> - </a:t>
            </a:r>
            <a:r>
              <a:rPr kumimoji="0" lang="en-US" sz="2600" b="0" i="0" u="none" strike="noStrike" kern="1200" cap="none" spc="0" normalizeH="0" baseline="0" noProof="0" dirty="0">
                <a:ln>
                  <a:noFill/>
                </a:ln>
                <a:effectLst/>
                <a:uLnTx/>
                <a:uFillTx/>
                <a:latin typeface="+mn-lt"/>
                <a:ea typeface="Calibri"/>
                <a:cs typeface="Calibri"/>
              </a:rPr>
              <a:t>DOJ </a:t>
            </a:r>
            <a:r>
              <a:rPr lang="en-US" sz="2600" dirty="0">
                <a:ea typeface="Calibri"/>
                <a:cs typeface="Calibri"/>
              </a:rPr>
              <a:t>sued </a:t>
            </a:r>
            <a:r>
              <a:rPr kumimoji="0" lang="en-US" sz="2600" b="0" i="0" u="none" strike="noStrike" kern="1200" cap="none" spc="0" normalizeH="0" baseline="0" noProof="0" dirty="0">
                <a:ln>
                  <a:noFill/>
                </a:ln>
                <a:effectLst/>
                <a:uLnTx/>
                <a:uFillTx/>
                <a:latin typeface="+mn-lt"/>
                <a:ea typeface="Calibri"/>
                <a:cs typeface="Calibri"/>
              </a:rPr>
              <a:t>Uber for </a:t>
            </a:r>
            <a:r>
              <a:rPr lang="en-US" sz="2600" dirty="0">
                <a:ea typeface="Calibri"/>
                <a:cs typeface="Calibri"/>
              </a:rPr>
              <a:t>failing</a:t>
            </a:r>
            <a:r>
              <a:rPr kumimoji="0" lang="en-US" sz="2600" b="0" i="0" u="none" strike="noStrike" kern="1200" cap="none" spc="0" normalizeH="0" baseline="0" noProof="0" dirty="0">
                <a:ln>
                  <a:noFill/>
                </a:ln>
                <a:effectLst/>
                <a:uLnTx/>
                <a:uFillTx/>
                <a:latin typeface="+mn-lt"/>
                <a:ea typeface="Calibri"/>
                <a:cs typeface="Calibri"/>
              </a:rPr>
              <a:t> to provide full and equal access to its transportation services for riders with disabilities, specifically for those </a:t>
            </a:r>
            <a:r>
              <a:rPr lang="en-US" sz="2600" dirty="0">
                <a:ea typeface="Calibri"/>
                <a:cs typeface="Calibri"/>
              </a:rPr>
              <a:t>with service</a:t>
            </a:r>
            <a:r>
              <a:rPr kumimoji="0" lang="en-US" sz="2600" b="0" i="0" u="none" strike="noStrike" kern="1200" cap="none" spc="0" normalizeH="0" baseline="0" noProof="0" dirty="0">
                <a:ln>
                  <a:noFill/>
                </a:ln>
                <a:effectLst/>
                <a:uLnTx/>
                <a:uFillTx/>
                <a:latin typeface="+mn-lt"/>
                <a:ea typeface="Calibri"/>
                <a:cs typeface="Calibri"/>
              </a:rPr>
              <a:t> animals or </a:t>
            </a:r>
            <a:r>
              <a:rPr lang="en-US" sz="2600" dirty="0">
                <a:ea typeface="Calibri"/>
                <a:cs typeface="Calibri"/>
              </a:rPr>
              <a:t>who use manual </a:t>
            </a:r>
            <a:r>
              <a:rPr kumimoji="0" lang="en-US" sz="2600" b="0" i="0" u="none" strike="noStrike" kern="1200" cap="none" spc="0" normalizeH="0" baseline="0" noProof="0" dirty="0">
                <a:ln>
                  <a:noFill/>
                </a:ln>
                <a:effectLst/>
                <a:uLnTx/>
                <a:uFillTx/>
                <a:latin typeface="+mn-lt"/>
                <a:ea typeface="Calibri"/>
                <a:cs typeface="Calibri"/>
              </a:rPr>
              <a:t>wheelchairs.</a:t>
            </a:r>
            <a:endParaRPr lang="en-US" sz="2600" b="0" i="0" u="none" strike="noStrike" kern="1200" cap="none" spc="0" normalizeH="0" baseline="0" noProof="0" dirty="0">
              <a:ln>
                <a:noFill/>
              </a:ln>
              <a:effectLst/>
              <a:uLnTx/>
              <a:uFillTx/>
              <a:latin typeface="+mn-lt"/>
              <a:ea typeface="Calibri"/>
              <a:cs typeface="Calibri"/>
            </a:endParaRPr>
          </a:p>
          <a:p>
            <a:pPr marL="800100" marR="0" lvl="1" indent="-342900" algn="l" defTabSz="914400" rtl="0" eaLnBrk="1" fontAlgn="auto" latinLnBrk="0" hangingPunct="1">
              <a:lnSpc>
                <a:spcPct val="90000"/>
              </a:lnSpc>
              <a:spcBef>
                <a:spcPts val="500"/>
              </a:spcBef>
              <a:spcAft>
                <a:spcPts val="0"/>
              </a:spcAft>
              <a:buClrTx/>
              <a:buSzTx/>
              <a:buFont typeface="Courier New" panose="020B0604020202020204" pitchFamily="34" charset="0"/>
              <a:buChar char="o"/>
              <a:tabLst/>
              <a:defRPr/>
            </a:pPr>
            <a:r>
              <a:rPr lang="en-US" sz="2600" dirty="0">
                <a:ea typeface="Calibri"/>
                <a:cs typeface="Calibri"/>
              </a:rPr>
              <a:t>Uber</a:t>
            </a:r>
            <a:r>
              <a:rPr kumimoji="0" lang="en-US" sz="2600" b="0" i="0" u="none" strike="noStrike" kern="1200" cap="none" spc="0" normalizeH="0" baseline="0" noProof="0" dirty="0">
                <a:ln>
                  <a:noFill/>
                </a:ln>
                <a:effectLst/>
                <a:uLnTx/>
                <a:uFillTx/>
                <a:latin typeface="+mn-lt"/>
                <a:ea typeface="Calibri"/>
                <a:cs typeface="Calibri"/>
              </a:rPr>
              <a:t> drivers refuse rides to those with service animals or wheelchairs, demean or insult them, and tell them to order an "Uber Pet."</a:t>
            </a:r>
            <a:endParaRPr lang="en-US" sz="2600" b="0" i="0" u="none" strike="noStrike" kern="1200" cap="none" spc="0" normalizeH="0" baseline="0" noProof="0" dirty="0">
              <a:ln>
                <a:noFill/>
              </a:ln>
              <a:effectLst/>
              <a:uLnTx/>
              <a:uFillTx/>
              <a:latin typeface="+mn-lt"/>
              <a:ea typeface="Calibri"/>
              <a:cs typeface="Calibri"/>
            </a:endParaRPr>
          </a:p>
          <a:p>
            <a:pPr marL="800100" marR="0" lvl="1" indent="-342900" algn="l" defTabSz="914400" rtl="0" eaLnBrk="1" fontAlgn="auto" latinLnBrk="0" hangingPunct="1">
              <a:lnSpc>
                <a:spcPct val="90000"/>
              </a:lnSpc>
              <a:spcBef>
                <a:spcPts val="500"/>
              </a:spcBef>
              <a:spcAft>
                <a:spcPts val="0"/>
              </a:spcAft>
              <a:buClrTx/>
              <a:buSzTx/>
              <a:buFont typeface="Courier New" panose="020B0604020202020204" pitchFamily="34" charset="0"/>
              <a:buChar char="o"/>
              <a:tabLst/>
              <a:defRPr/>
            </a:pPr>
            <a:r>
              <a:rPr kumimoji="0" lang="en-US" sz="2600" b="0" i="0" u="none" strike="noStrike" kern="1200" cap="none" spc="0" normalizeH="0" baseline="0" noProof="0" dirty="0">
                <a:ln>
                  <a:noFill/>
                </a:ln>
                <a:effectLst/>
                <a:uLnTx/>
                <a:uFillTx/>
                <a:latin typeface="+mn-lt"/>
                <a:ea typeface="Calibri"/>
                <a:cs typeface="Calibri"/>
              </a:rPr>
              <a:t>Uber engages in a pattern or practice of disability discrimination by failing to properly train drivers and adequately investigate complaints, among others.</a:t>
            </a:r>
            <a:endParaRPr lang="en-US" sz="2600" b="0" i="0" u="none" strike="noStrike" kern="1200" cap="none" spc="0" normalizeH="0" baseline="0" noProof="0" dirty="0">
              <a:ln>
                <a:noFill/>
              </a:ln>
              <a:effectLst/>
              <a:uLnTx/>
              <a:uFillTx/>
              <a:latin typeface="+mn-lt"/>
              <a:ea typeface="Calibri"/>
              <a:cs typeface="Calibri"/>
            </a:endParaRPr>
          </a:p>
          <a:p>
            <a:pPr marL="342900" indent="-342900">
              <a:defRPr/>
            </a:pPr>
            <a:r>
              <a:rPr lang="en-US" sz="2600" b="1" dirty="0">
                <a:ea typeface="Calibri"/>
                <a:cs typeface="Calibri"/>
              </a:rPr>
              <a:t>Status: </a:t>
            </a:r>
            <a:r>
              <a:rPr lang="en-US" sz="2600" dirty="0">
                <a:ea typeface="Calibri"/>
                <a:cs typeface="Calibri"/>
              </a:rPr>
              <a:t>Motion to dismiss denied on 3/5/2026.</a:t>
            </a:r>
            <a:endParaRPr lang="en-US" sz="2600" b="0" i="0" u="none" strike="noStrike" kern="1200" cap="none" spc="0" normalizeH="0" baseline="0" noProof="0" dirty="0">
              <a:ln>
                <a:noFill/>
              </a:ln>
              <a:effectLst/>
              <a:uLnTx/>
              <a:uFillTx/>
              <a:latin typeface="+mn-lt"/>
              <a:ea typeface="Calibri"/>
              <a:cs typeface="Calibri"/>
            </a:endParaRPr>
          </a:p>
          <a:p>
            <a:pPr marL="0" indent="0">
              <a:buNone/>
              <a:defRPr/>
            </a:pPr>
            <a:br>
              <a:rPr lang="en-US" sz="2600" b="1" dirty="0">
                <a:ea typeface="Calibri"/>
                <a:cs typeface="Calibri"/>
              </a:rPr>
            </a:br>
            <a:r>
              <a:rPr kumimoji="0" lang="en-US" sz="2600" b="1" i="0" u="none" strike="noStrike" kern="1200" cap="none" spc="0" normalizeH="0" baseline="0" noProof="0" dirty="0">
                <a:ln>
                  <a:noFill/>
                </a:ln>
                <a:effectLst/>
                <a:uLnTx/>
                <a:uFillTx/>
                <a:latin typeface="+mn-lt"/>
                <a:ea typeface="Calibri"/>
                <a:cs typeface="Calibri"/>
              </a:rPr>
              <a:t>Other advocacy efforts for Uber accessibility: </a:t>
            </a:r>
            <a:r>
              <a:rPr kumimoji="0" lang="en-US" sz="2600" b="0" i="0" u="none" strike="noStrike" kern="1200" cap="none" spc="0" normalizeH="0" baseline="0" noProof="0" dirty="0">
                <a:ln>
                  <a:noFill/>
                </a:ln>
                <a:effectLst/>
                <a:uLnTx/>
                <a:uFillTx/>
                <a:latin typeface="+mn-lt"/>
                <a:ea typeface="Calibri"/>
                <a:cs typeface="Calibri"/>
              </a:rPr>
              <a:t>Small claims and arbitration</a:t>
            </a:r>
            <a:r>
              <a:rPr lang="en-US" sz="2600" dirty="0">
                <a:ea typeface="Calibri"/>
                <a:cs typeface="Calibri"/>
              </a:rPr>
              <a:t>.</a:t>
            </a:r>
            <a:endParaRPr lang="en-US" sz="2600" b="0" i="0" u="none" strike="noStrike" kern="1200" cap="none" spc="0" normalizeH="0" baseline="0" noProof="0" dirty="0">
              <a:ln>
                <a:noFill/>
              </a:ln>
              <a:effectLst/>
              <a:uLnTx/>
              <a:uFillTx/>
              <a:latin typeface="+mn-lt"/>
              <a:ea typeface="Calibri"/>
              <a:cs typeface="Calibri"/>
            </a:endParaRPr>
          </a:p>
        </p:txBody>
      </p:sp>
      <p:cxnSp>
        <p:nvCxnSpPr>
          <p:cNvPr id="7" name="Straight Connector 6">
            <a:extLst>
              <a:ext uri="{FF2B5EF4-FFF2-40B4-BE49-F238E27FC236}">
                <a16:creationId xmlns:a16="http://schemas.microsoft.com/office/drawing/2014/main" id="{75CABEC5-F2DD-9FE6-ED12-E7478D543A91}"/>
              </a:ext>
              <a:ext uri="{C183D7F6-B498-43B3-948B-1728B52AA6E4}">
                <adec:decorative xmlns:adec="http://schemas.microsoft.com/office/drawing/2017/decorative" val="1"/>
              </a:ext>
            </a:extLst>
          </p:cNvPr>
          <p:cNvCxnSpPr>
            <a:cxnSpLocks/>
          </p:cNvCxnSpPr>
          <p:nvPr/>
        </p:nvCxnSpPr>
        <p:spPr>
          <a:xfrm>
            <a:off x="575938" y="815546"/>
            <a:ext cx="1104012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112232B6-C105-212A-8A69-F20C1F66FB1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938" y="262900"/>
            <a:ext cx="1448071" cy="487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90283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3364F3-1D01-2F33-6D85-05BD73F51FA8}"/>
            </a:ext>
          </a:extLst>
        </p:cNvPr>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5354CF7-5F0B-4591-F9D2-B911E26A42FA}"/>
              </a:ext>
            </a:extLst>
          </p:cNvPr>
          <p:cNvSpPr txBox="1">
            <a:spLocks noGrp="1"/>
          </p:cNvSpPr>
          <p:nvPr>
            <p:ph type="title" idx="4294967295"/>
          </p:nvPr>
        </p:nvSpPr>
        <p:spPr>
          <a:xfrm>
            <a:off x="3645701" y="2741440"/>
            <a:ext cx="4896928" cy="1378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8000" b="1" i="0" u="none" strike="noStrike" kern="1200" cap="none" spc="0" normalizeH="0" baseline="0" noProof="0" dirty="0">
                <a:ln>
                  <a:noFill/>
                </a:ln>
                <a:solidFill>
                  <a:schemeClr val="tx1"/>
                </a:solidFill>
                <a:effectLst/>
                <a:uLnTx/>
                <a:uFillTx/>
                <a:latin typeface="Calibri"/>
                <a:ea typeface="Calibri"/>
                <a:cs typeface="Calibri"/>
              </a:rPr>
              <a:t>Voting</a:t>
            </a:r>
          </a:p>
        </p:txBody>
      </p:sp>
      <p:cxnSp>
        <p:nvCxnSpPr>
          <p:cNvPr id="7" name="Straight Connector 6">
            <a:extLst>
              <a:ext uri="{FF2B5EF4-FFF2-40B4-BE49-F238E27FC236}">
                <a16:creationId xmlns:a16="http://schemas.microsoft.com/office/drawing/2014/main" id="{E431B276-F453-7AC9-EBD3-1FA447F6878C}"/>
              </a:ext>
              <a:ext uri="{C183D7F6-B498-43B3-948B-1728B52AA6E4}">
                <adec:decorative xmlns:adec="http://schemas.microsoft.com/office/drawing/2017/decorative" val="1"/>
              </a:ext>
            </a:extLst>
          </p:cNvPr>
          <p:cNvCxnSpPr>
            <a:cxnSpLocks/>
          </p:cNvCxnSpPr>
          <p:nvPr/>
        </p:nvCxnSpPr>
        <p:spPr>
          <a:xfrm>
            <a:off x="575938" y="815546"/>
            <a:ext cx="1104012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9293C0A3-9251-5D86-527A-BC6FF26E65B7}"/>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938" y="262900"/>
            <a:ext cx="1448071" cy="487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58110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5831B-6B31-C188-1E77-383F0755AF62}"/>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DE288FCC-9355-7207-9E6D-FEA45F5DC02A}"/>
              </a:ext>
            </a:extLst>
          </p:cNvPr>
          <p:cNvSpPr txBox="1">
            <a:spLocks noGrp="1"/>
          </p:cNvSpPr>
          <p:nvPr>
            <p:ph type="title" idx="4294967295"/>
          </p:nvPr>
        </p:nvSpPr>
        <p:spPr>
          <a:xfrm>
            <a:off x="575936" y="1039908"/>
            <a:ext cx="11311264" cy="6691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0"/>
              </a:spcBef>
              <a:spcAft>
                <a:spcPts val="0"/>
              </a:spcAft>
              <a:buClrTx/>
              <a:buSzTx/>
              <a:buFont typeface="Arial" panose="020B0604020202020204" pitchFamily="34" charset="0"/>
              <a:buNone/>
              <a:tabLst/>
              <a:defRPr/>
            </a:pPr>
            <a:r>
              <a:rPr kumimoji="0" lang="en-US" sz="3600" b="1" i="1" u="none" strike="noStrike" kern="100" cap="none" spc="0" normalizeH="0" baseline="0" noProof="0" dirty="0">
                <a:ln>
                  <a:noFill/>
                </a:ln>
                <a:solidFill>
                  <a:schemeClr val="tx1"/>
                </a:solidFill>
                <a:effectLst/>
                <a:uLnTx/>
                <a:uFillTx/>
                <a:latin typeface="Calibri"/>
                <a:ea typeface="Times New Roman" panose="02020603050405020304" pitchFamily="18" charset="0"/>
                <a:cs typeface="Times New Roman"/>
              </a:rPr>
              <a:t>La Union Del Pueblo </a:t>
            </a:r>
            <a:r>
              <a:rPr kumimoji="0" lang="en-US" sz="3600" b="1" i="1" u="none" strike="noStrike" kern="100" cap="none" spc="0" normalizeH="0" baseline="0" noProof="0" dirty="0" err="1">
                <a:ln>
                  <a:noFill/>
                </a:ln>
                <a:solidFill>
                  <a:schemeClr val="tx1"/>
                </a:solidFill>
                <a:effectLst/>
                <a:uLnTx/>
                <a:uFillTx/>
                <a:latin typeface="Calibri"/>
                <a:ea typeface="Times New Roman" panose="02020603050405020304" pitchFamily="18" charset="0"/>
                <a:cs typeface="Times New Roman"/>
              </a:rPr>
              <a:t>Entero</a:t>
            </a:r>
            <a:r>
              <a:rPr kumimoji="0" lang="en-US" sz="3600" b="1" i="1" u="none" strike="noStrike" kern="100" cap="none" spc="0" normalizeH="0" baseline="0" noProof="0" dirty="0">
                <a:ln>
                  <a:noFill/>
                </a:ln>
                <a:solidFill>
                  <a:schemeClr val="tx1"/>
                </a:solidFill>
                <a:effectLst/>
                <a:uLnTx/>
                <a:uFillTx/>
                <a:latin typeface="Calibri"/>
                <a:ea typeface="Times New Roman" panose="02020603050405020304" pitchFamily="18" charset="0"/>
                <a:cs typeface="Times New Roman"/>
              </a:rPr>
              <a:t> v. Abbott</a:t>
            </a:r>
            <a:endParaRPr kumimoji="0" lang="en-US" sz="3600" b="1" i="1" u="none" strike="noStrike" kern="1200" cap="none" spc="0" normalizeH="0" baseline="0" noProof="0" dirty="0">
              <a:ln>
                <a:noFill/>
              </a:ln>
              <a:solidFill>
                <a:schemeClr val="tx1"/>
              </a:solidFill>
              <a:effectLst/>
              <a:uLnTx/>
              <a:uFillTx/>
              <a:latin typeface="Calibri"/>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FCDC131-FCF6-3512-E1CA-7AE62311F56B}"/>
              </a:ext>
            </a:extLst>
          </p:cNvPr>
          <p:cNvSpPr>
            <a:spLocks noGrp="1"/>
          </p:cNvSpPr>
          <p:nvPr>
            <p:ph sz="half" idx="4294967295"/>
          </p:nvPr>
        </p:nvSpPr>
        <p:spPr>
          <a:xfrm>
            <a:off x="570103" y="1686471"/>
            <a:ext cx="11040122" cy="4435959"/>
          </a:xfrm>
        </p:spPr>
        <p:txBody>
          <a:bodyPr vert="horz" lIns="91440" tIns="45720" rIns="91440" bIns="45720" rtlCol="0" anchor="t">
            <a:noAutofit/>
          </a:bodyPr>
          <a:lstStyle/>
          <a:p>
            <a:pPr marL="344170" indent="-344170">
              <a:lnSpc>
                <a:spcPct val="100000"/>
              </a:lnSpc>
              <a:spcBef>
                <a:spcPts val="0"/>
              </a:spcBef>
              <a:spcAft>
                <a:spcPts val="600"/>
              </a:spcAft>
            </a:pPr>
            <a:r>
              <a:rPr lang="en-US" sz="2400" b="1" i="0" dirty="0">
                <a:solidFill>
                  <a:srgbClr val="1F1F1F"/>
                </a:solidFill>
                <a:effectLst/>
              </a:rPr>
              <a:t>Opinion: </a:t>
            </a:r>
            <a:r>
              <a:rPr lang="en-US" sz="2400" dirty="0">
                <a:solidFill>
                  <a:srgbClr val="1F1F1F"/>
                </a:solidFill>
              </a:rPr>
              <a:t>151 F.4th 273 (5th Cir. 2025)</a:t>
            </a:r>
            <a:endParaRPr lang="en-US" sz="2400" kern="100" dirty="0">
              <a:ea typeface="Calibri"/>
              <a:cs typeface="Times New Roman"/>
            </a:endParaRPr>
          </a:p>
          <a:p>
            <a:pPr marL="344170" indent="-344170">
              <a:lnSpc>
                <a:spcPct val="100000"/>
              </a:lnSpc>
              <a:spcBef>
                <a:spcPts val="0"/>
              </a:spcBef>
              <a:spcAft>
                <a:spcPts val="600"/>
              </a:spcAft>
            </a:pPr>
            <a:r>
              <a:rPr lang="en-US" sz="2400" kern="100" dirty="0">
                <a:ea typeface="Calibri"/>
                <a:cs typeface="Times New Roman"/>
              </a:rPr>
              <a:t>The district court found that a Texas voting law violated the ADA and Section 504 because it created barriers that made voting difficult for people with disabilities. </a:t>
            </a:r>
          </a:p>
          <a:p>
            <a:pPr marL="801370" lvl="1" indent="-344170">
              <a:lnSpc>
                <a:spcPct val="100000"/>
              </a:lnSpc>
              <a:spcBef>
                <a:spcPts val="0"/>
              </a:spcBef>
              <a:spcAft>
                <a:spcPts val="600"/>
              </a:spcAft>
            </a:pPr>
            <a:r>
              <a:rPr lang="en-US" kern="100" dirty="0">
                <a:ea typeface="Calibri"/>
                <a:cs typeface="Times New Roman"/>
              </a:rPr>
              <a:t>The district court issued an injunction prohibiting Texas election officials from enforcing the discriminatory provisions of the law. </a:t>
            </a:r>
          </a:p>
          <a:p>
            <a:pPr marL="344170" indent="-344170">
              <a:lnSpc>
                <a:spcPct val="100000"/>
              </a:lnSpc>
              <a:spcBef>
                <a:spcPts val="0"/>
              </a:spcBef>
              <a:spcAft>
                <a:spcPts val="600"/>
              </a:spcAft>
            </a:pPr>
            <a:r>
              <a:rPr lang="en-US" sz="2400" kern="100" dirty="0">
                <a:ea typeface="Calibri"/>
                <a:cs typeface="Calibri"/>
              </a:rPr>
              <a:t>The State appealed.</a:t>
            </a:r>
          </a:p>
          <a:p>
            <a:pPr marL="344170" indent="-344170">
              <a:lnSpc>
                <a:spcPct val="100000"/>
              </a:lnSpc>
              <a:spcBef>
                <a:spcPts val="0"/>
              </a:spcBef>
              <a:spcAft>
                <a:spcPts val="600"/>
              </a:spcAft>
            </a:pPr>
            <a:r>
              <a:rPr lang="en-US" sz="2400" b="1" kern="100" dirty="0">
                <a:ea typeface="Calibri"/>
                <a:cs typeface="Calibri"/>
              </a:rPr>
              <a:t>Holding</a:t>
            </a:r>
            <a:r>
              <a:rPr lang="en-US" sz="2400" kern="100" dirty="0">
                <a:ea typeface="Calibri"/>
                <a:cs typeface="Calibri"/>
              </a:rPr>
              <a:t>: </a:t>
            </a:r>
            <a:r>
              <a:rPr lang="en-US" sz="2400" kern="100" dirty="0">
                <a:ea typeface="Calibri"/>
                <a:cs typeface="Times New Roman"/>
              </a:rPr>
              <a:t>The Fifth Circuit reversed and vacated the injunction, finding that Plaintiffs did not have standing to challenge some of the provisions because the alleged injury was speculative.</a:t>
            </a:r>
            <a:endParaRPr lang="en-US" dirty="0"/>
          </a:p>
          <a:p>
            <a:pPr marL="801370" lvl="1" indent="-344170">
              <a:lnSpc>
                <a:spcPct val="100000"/>
              </a:lnSpc>
              <a:spcBef>
                <a:spcPts val="0"/>
              </a:spcBef>
              <a:spcAft>
                <a:spcPts val="600"/>
              </a:spcAft>
            </a:pPr>
            <a:r>
              <a:rPr lang="en-US" kern="100" dirty="0">
                <a:ea typeface="Calibri"/>
                <a:cs typeface="Times New Roman"/>
              </a:rPr>
              <a:t>The appellate court also found that Section 208 of the federal Voting Rights Act did not preempt state laws that barred assistance from paid assistants or paid ballot harvesters.</a:t>
            </a:r>
          </a:p>
        </p:txBody>
      </p:sp>
      <p:cxnSp>
        <p:nvCxnSpPr>
          <p:cNvPr id="7" name="Straight Connector 6">
            <a:extLst>
              <a:ext uri="{FF2B5EF4-FFF2-40B4-BE49-F238E27FC236}">
                <a16:creationId xmlns:a16="http://schemas.microsoft.com/office/drawing/2014/main" id="{5FE6CC24-190F-C01F-51E3-349DCC27CBFF}"/>
              </a:ext>
              <a:ext uri="{C183D7F6-B498-43B3-948B-1728B52AA6E4}">
                <adec:decorative xmlns:adec="http://schemas.microsoft.com/office/drawing/2017/decorative" val="1"/>
              </a:ext>
            </a:extLst>
          </p:cNvPr>
          <p:cNvCxnSpPr>
            <a:cxnSpLocks/>
          </p:cNvCxnSpPr>
          <p:nvPr/>
        </p:nvCxnSpPr>
        <p:spPr>
          <a:xfrm>
            <a:off x="575938" y="815546"/>
            <a:ext cx="1104012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0C3C7FC1-5E71-D87E-C380-DCEF0BB07CA3}"/>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938" y="262900"/>
            <a:ext cx="1448071" cy="487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02876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ABC265-6063-9D41-B454-7D9F3735C5DD}"/>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346D8918-9B78-78B5-59F2-8590E7F3571A}"/>
              </a:ext>
            </a:extLst>
          </p:cNvPr>
          <p:cNvSpPr txBox="1">
            <a:spLocks noGrp="1"/>
          </p:cNvSpPr>
          <p:nvPr>
            <p:ph type="title" idx="4294967295"/>
          </p:nvPr>
        </p:nvSpPr>
        <p:spPr>
          <a:xfrm>
            <a:off x="575936" y="1092825"/>
            <a:ext cx="11311264" cy="6691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0"/>
              </a:spcBef>
              <a:spcAft>
                <a:spcPts val="0"/>
              </a:spcAft>
              <a:buClrTx/>
              <a:buSzTx/>
              <a:buFont typeface="Arial" panose="020B0604020202020204" pitchFamily="34" charset="0"/>
              <a:buNone/>
              <a:tabLst/>
              <a:defRPr/>
            </a:pPr>
            <a:r>
              <a:rPr kumimoji="0" lang="en-US" sz="3600" b="1" i="1" u="none" strike="noStrike" kern="1200" cap="none" spc="0" normalizeH="0" baseline="0" noProof="0" dirty="0">
                <a:ln>
                  <a:noFill/>
                </a:ln>
                <a:solidFill>
                  <a:schemeClr val="tx1"/>
                </a:solidFill>
                <a:effectLst/>
                <a:uLnTx/>
                <a:uFillTx/>
                <a:latin typeface="Calibri"/>
                <a:ea typeface="Times New Roman" panose="02020603050405020304" pitchFamily="18" charset="0"/>
                <a:cs typeface="Times New Roman"/>
              </a:rPr>
              <a:t>Alabama NAACP v. Marshall</a:t>
            </a:r>
            <a:endParaRPr kumimoji="0" lang="en-US" sz="3600" b="1" i="1" u="none" strike="noStrike" kern="1200" cap="none" spc="0" normalizeH="0" baseline="0" noProof="0" dirty="0">
              <a:ln>
                <a:noFill/>
              </a:ln>
              <a:solidFill>
                <a:schemeClr val="tx1"/>
              </a:solidFill>
              <a:effectLst/>
              <a:uLnTx/>
              <a:uFillTx/>
              <a:latin typeface="Calibri"/>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46FE856-313C-8D52-8AFD-5A69EA405FC4}"/>
              </a:ext>
            </a:extLst>
          </p:cNvPr>
          <p:cNvSpPr>
            <a:spLocks noGrp="1"/>
          </p:cNvSpPr>
          <p:nvPr>
            <p:ph sz="half" idx="4294967295"/>
          </p:nvPr>
        </p:nvSpPr>
        <p:spPr>
          <a:xfrm>
            <a:off x="575936" y="1609106"/>
            <a:ext cx="11055455" cy="5049981"/>
          </a:xfrm>
        </p:spPr>
        <p:txBody>
          <a:bodyPr vert="horz" lIns="91440" tIns="45720" rIns="91440" bIns="45720" rtlCol="0" anchor="t">
            <a:noAutofit/>
          </a:bodyPr>
          <a:lstStyle/>
          <a:p>
            <a:pPr marL="406400" indent="-406400" fontAlgn="base">
              <a:lnSpc>
                <a:spcPct val="100000"/>
              </a:lnSpc>
              <a:spcBef>
                <a:spcPts val="0"/>
              </a:spcBef>
              <a:spcAft>
                <a:spcPts val="600"/>
              </a:spcAft>
              <a:buSzPct val="100000"/>
              <a:tabLst>
                <a:tab pos="457200" algn="l"/>
              </a:tabLst>
            </a:pPr>
            <a:r>
              <a:rPr lang="en-US" sz="2400" dirty="0">
                <a:ea typeface="Calibri"/>
                <a:cs typeface="Arial"/>
              </a:rPr>
              <a:t>Case No. 24-13111 (11th Cir.)</a:t>
            </a:r>
            <a:endParaRPr lang="en-US" dirty="0"/>
          </a:p>
          <a:p>
            <a:pPr marL="406400" indent="-406400">
              <a:lnSpc>
                <a:spcPct val="100000"/>
              </a:lnSpc>
              <a:spcBef>
                <a:spcPts val="0"/>
              </a:spcBef>
              <a:spcAft>
                <a:spcPts val="600"/>
              </a:spcAft>
              <a:buSzPct val="100000"/>
              <a:tabLst>
                <a:tab pos="457200" algn="l"/>
              </a:tabLst>
            </a:pPr>
            <a:r>
              <a:rPr lang="en-US" sz="2400" dirty="0">
                <a:ea typeface="Calibri"/>
                <a:cs typeface="Arial"/>
              </a:rPr>
              <a:t>Plaintiffs brought action to challenge an Alabama voting law, SB 1, imposing various restrictions in assisting voters with disabilities in filling out absentee ballots.</a:t>
            </a:r>
            <a:endParaRPr lang="en-US" dirty="0">
              <a:ea typeface="Calibri" panose="020F0502020204030204"/>
              <a:cs typeface="Calibri" panose="020F0502020204030204"/>
            </a:endParaRPr>
          </a:p>
          <a:p>
            <a:pPr marL="406400" indent="-406400">
              <a:lnSpc>
                <a:spcPct val="100000"/>
              </a:lnSpc>
              <a:spcBef>
                <a:spcPts val="0"/>
              </a:spcBef>
              <a:spcAft>
                <a:spcPts val="600"/>
              </a:spcAft>
              <a:buSzPct val="100000"/>
              <a:tabLst>
                <a:tab pos="457200" algn="l"/>
              </a:tabLst>
            </a:pPr>
            <a:r>
              <a:rPr lang="en-US" sz="2400" dirty="0">
                <a:ea typeface="Calibri"/>
                <a:cs typeface="Arial"/>
              </a:rPr>
              <a:t>The district court granted Plaintiffs' motion for preliminary injunction, prohibiting the State from enforcing certain restrictions. </a:t>
            </a:r>
          </a:p>
          <a:p>
            <a:pPr marL="863600" lvl="1" indent="-406400">
              <a:lnSpc>
                <a:spcPct val="100000"/>
              </a:lnSpc>
              <a:spcBef>
                <a:spcPts val="0"/>
              </a:spcBef>
              <a:spcAft>
                <a:spcPts val="600"/>
              </a:spcAft>
              <a:buSzPct val="100000"/>
              <a:buFont typeface="Courier New" panose="020B0604020202020204" pitchFamily="34" charset="0"/>
              <a:buChar char="o"/>
              <a:tabLst>
                <a:tab pos="457200" algn="l"/>
              </a:tabLst>
            </a:pPr>
            <a:r>
              <a:rPr lang="en-US" sz="2000" dirty="0">
                <a:ea typeface="Calibri"/>
                <a:cs typeface="Arial"/>
              </a:rPr>
              <a:t>The court also issued a preliminary injunction against the State from implementing provisions of SB 1 that prohibited people with disabilities from receiving voting assistance in the 2024 election.</a:t>
            </a:r>
            <a:endParaRPr lang="en-US" dirty="0">
              <a:ea typeface="Calibri"/>
              <a:cs typeface="Arial"/>
            </a:endParaRPr>
          </a:p>
          <a:p>
            <a:pPr marL="406400" indent="-406400">
              <a:lnSpc>
                <a:spcPct val="100000"/>
              </a:lnSpc>
              <a:spcBef>
                <a:spcPts val="0"/>
              </a:spcBef>
              <a:spcAft>
                <a:spcPts val="600"/>
              </a:spcAft>
              <a:buSzPct val="100000"/>
              <a:tabLst>
                <a:tab pos="457200" algn="l"/>
              </a:tabLst>
            </a:pPr>
            <a:r>
              <a:rPr lang="en-US" sz="2400" dirty="0">
                <a:ea typeface="Calibri"/>
                <a:cs typeface="Arial"/>
              </a:rPr>
              <a:t>The State appealed. Arguments were heard in September 2025.</a:t>
            </a:r>
          </a:p>
          <a:p>
            <a:pPr marL="406400" indent="-406400">
              <a:lnSpc>
                <a:spcPct val="100000"/>
              </a:lnSpc>
              <a:spcBef>
                <a:spcPts val="0"/>
              </a:spcBef>
              <a:spcAft>
                <a:spcPts val="600"/>
              </a:spcAft>
              <a:buSzPct val="100000"/>
              <a:tabLst>
                <a:tab pos="457200" algn="l"/>
              </a:tabLst>
            </a:pPr>
            <a:r>
              <a:rPr lang="en-US" sz="2400" dirty="0">
                <a:ea typeface="Calibri"/>
                <a:cs typeface="Arial"/>
              </a:rPr>
              <a:t>The Eleventh Circuit certified questions to the Alabama Supreme Court in December 2025.</a:t>
            </a:r>
          </a:p>
          <a:p>
            <a:pPr marL="0" indent="0">
              <a:lnSpc>
                <a:spcPct val="100000"/>
              </a:lnSpc>
              <a:spcBef>
                <a:spcPts val="0"/>
              </a:spcBef>
              <a:spcAft>
                <a:spcPts val="600"/>
              </a:spcAft>
              <a:buSzPct val="100000"/>
              <a:buNone/>
              <a:tabLst>
                <a:tab pos="457200" algn="l"/>
              </a:tabLst>
            </a:pPr>
            <a:r>
              <a:rPr lang="en-US" sz="2400" b="1" dirty="0">
                <a:cs typeface="Arial"/>
              </a:rPr>
              <a:t>Stay tuned:</a:t>
            </a:r>
            <a:r>
              <a:rPr lang="en-US" sz="2400" dirty="0">
                <a:cs typeface="Arial"/>
              </a:rPr>
              <a:t> </a:t>
            </a:r>
            <a:r>
              <a:rPr lang="en-US" sz="2400" i="1" dirty="0">
                <a:cs typeface="Arial"/>
              </a:rPr>
              <a:t>California Council of the Blind v. Weber</a:t>
            </a:r>
            <a:r>
              <a:rPr lang="en-US" sz="2400" dirty="0">
                <a:cs typeface="Arial"/>
              </a:rPr>
              <a:t> (Case No. 3:24-cv-01447, N.D. Cal.)</a:t>
            </a:r>
            <a:r>
              <a:rPr lang="en-US" sz="2400" b="1" dirty="0">
                <a:cs typeface="Arial"/>
              </a:rPr>
              <a:t>  </a:t>
            </a:r>
            <a:endParaRPr lang="en-US" sz="2400" dirty="0">
              <a:ea typeface="Calibri"/>
              <a:cs typeface="Calibri"/>
            </a:endParaRPr>
          </a:p>
        </p:txBody>
      </p:sp>
      <p:cxnSp>
        <p:nvCxnSpPr>
          <p:cNvPr id="7" name="Straight Connector 6">
            <a:extLst>
              <a:ext uri="{FF2B5EF4-FFF2-40B4-BE49-F238E27FC236}">
                <a16:creationId xmlns:a16="http://schemas.microsoft.com/office/drawing/2014/main" id="{41DBF255-2398-6D6B-673D-40DC317C520E}"/>
              </a:ext>
              <a:ext uri="{C183D7F6-B498-43B3-948B-1728B52AA6E4}">
                <adec:decorative xmlns:adec="http://schemas.microsoft.com/office/drawing/2017/decorative" val="1"/>
              </a:ext>
            </a:extLst>
          </p:cNvPr>
          <p:cNvCxnSpPr>
            <a:cxnSpLocks/>
          </p:cNvCxnSpPr>
          <p:nvPr/>
        </p:nvCxnSpPr>
        <p:spPr>
          <a:xfrm>
            <a:off x="575938" y="815546"/>
            <a:ext cx="1104012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2F37BC02-F42D-0EE6-33A5-23C44094EA6A}"/>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938" y="262900"/>
            <a:ext cx="1448071" cy="487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69220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6A435-19A6-A2BB-9F42-22133D13AB3D}"/>
            </a:ext>
          </a:extLst>
        </p:cNvPr>
        <p:cNvGrpSpPr/>
        <p:nvPr/>
      </p:nvGrpSpPr>
      <p:grpSpPr>
        <a:xfrm>
          <a:off x="0" y="0"/>
          <a:ext cx="0" cy="0"/>
          <a:chOff x="0" y="0"/>
          <a:chExt cx="0" cy="0"/>
        </a:xfrm>
      </p:grpSpPr>
      <p:sp>
        <p:nvSpPr>
          <p:cNvPr id="8" name="Content Placeholder 2">
            <a:extLst>
              <a:ext uri="{FF2B5EF4-FFF2-40B4-BE49-F238E27FC236}">
                <a16:creationId xmlns:a16="http://schemas.microsoft.com/office/drawing/2014/main" id="{446B4184-6674-D714-14BD-9FA6540B5EA0}"/>
              </a:ext>
            </a:extLst>
          </p:cNvPr>
          <p:cNvSpPr txBox="1">
            <a:spLocks noGrp="1"/>
          </p:cNvSpPr>
          <p:nvPr>
            <p:ph type="title" idx="4294967295"/>
          </p:nvPr>
        </p:nvSpPr>
        <p:spPr>
          <a:xfrm>
            <a:off x="1048869" y="2463753"/>
            <a:ext cx="10444926" cy="169357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8800" b="1" i="0" u="none" strike="noStrike" kern="1200" cap="none" spc="0" normalizeH="0" baseline="0" noProof="0" dirty="0">
                <a:ln>
                  <a:noFill/>
                </a:ln>
                <a:solidFill>
                  <a:schemeClr val="tx1"/>
                </a:solidFill>
                <a:effectLst/>
                <a:uLnTx/>
                <a:uFillTx/>
                <a:latin typeface="Calibri"/>
                <a:ea typeface="Calibri"/>
                <a:cs typeface="Calibri"/>
              </a:rPr>
              <a:t>Education</a:t>
            </a:r>
          </a:p>
        </p:txBody>
      </p:sp>
      <p:cxnSp>
        <p:nvCxnSpPr>
          <p:cNvPr id="7" name="Straight Connector 6">
            <a:extLst>
              <a:ext uri="{FF2B5EF4-FFF2-40B4-BE49-F238E27FC236}">
                <a16:creationId xmlns:a16="http://schemas.microsoft.com/office/drawing/2014/main" id="{EF460633-7936-BA6B-E64E-425F38E55389}"/>
              </a:ext>
              <a:ext uri="{C183D7F6-B498-43B3-948B-1728B52AA6E4}">
                <adec:decorative xmlns:adec="http://schemas.microsoft.com/office/drawing/2017/decorative" val="1"/>
              </a:ext>
            </a:extLst>
          </p:cNvPr>
          <p:cNvCxnSpPr>
            <a:cxnSpLocks/>
          </p:cNvCxnSpPr>
          <p:nvPr/>
        </p:nvCxnSpPr>
        <p:spPr>
          <a:xfrm>
            <a:off x="575938" y="815546"/>
            <a:ext cx="1104012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9BEFC1FD-D0CD-0E71-0CF9-F6A6871B3369}"/>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938" y="262900"/>
            <a:ext cx="1448071" cy="487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88191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705187-63B0-DA40-74A7-A60E5E331B9F}"/>
            </a:ext>
          </a:extLst>
        </p:cNvPr>
        <p:cNvGrpSpPr/>
        <p:nvPr/>
      </p:nvGrpSpPr>
      <p:grpSpPr>
        <a:xfrm>
          <a:off x="0" y="0"/>
          <a:ext cx="0" cy="0"/>
          <a:chOff x="0" y="0"/>
          <a:chExt cx="0" cy="0"/>
        </a:xfrm>
      </p:grpSpPr>
      <p:sp>
        <p:nvSpPr>
          <p:cNvPr id="8" name="Content Placeholder 2">
            <a:extLst>
              <a:ext uri="{FF2B5EF4-FFF2-40B4-BE49-F238E27FC236}">
                <a16:creationId xmlns:a16="http://schemas.microsoft.com/office/drawing/2014/main" id="{0CBFCD02-6F44-21B9-B935-A93E49B6D1F9}"/>
              </a:ext>
            </a:extLst>
          </p:cNvPr>
          <p:cNvSpPr txBox="1">
            <a:spLocks noGrp="1"/>
          </p:cNvSpPr>
          <p:nvPr>
            <p:ph type="title" idx="4294967295"/>
          </p:nvPr>
        </p:nvSpPr>
        <p:spPr>
          <a:xfrm>
            <a:off x="575936" y="1039909"/>
            <a:ext cx="11311264" cy="9323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0"/>
              </a:spcBef>
              <a:spcAft>
                <a:spcPts val="0"/>
              </a:spcAft>
              <a:buClrTx/>
              <a:buSzTx/>
              <a:buFont typeface="Arial" panose="020B0604020202020204" pitchFamily="34" charset="0"/>
              <a:buNone/>
              <a:tabLst/>
              <a:defRPr/>
            </a:pPr>
            <a:r>
              <a:rPr kumimoji="0" lang="en-US" sz="3600" b="1" i="1" u="none" strike="noStrike" kern="1200" cap="none" spc="0" normalizeH="0" baseline="0" noProof="0" dirty="0" err="1">
                <a:ln>
                  <a:noFill/>
                </a:ln>
                <a:solidFill>
                  <a:srgbClr val="000000"/>
                </a:solidFill>
                <a:effectLst/>
                <a:uLnTx/>
                <a:uFillTx/>
                <a:latin typeface="Calibri"/>
                <a:ea typeface="Times New Roman" panose="02020603050405020304" pitchFamily="18" charset="0"/>
                <a:cs typeface="Times New Roman"/>
              </a:rPr>
              <a:t>A.J.T</a:t>
            </a:r>
            <a:r>
              <a:rPr kumimoji="0" lang="en-US" sz="3600" b="1" i="1" u="none" strike="noStrike" kern="1200" cap="none" spc="0" normalizeH="0" baseline="0" noProof="0" dirty="0">
                <a:ln>
                  <a:noFill/>
                </a:ln>
                <a:solidFill>
                  <a:srgbClr val="000000"/>
                </a:solidFill>
                <a:effectLst/>
                <a:uLnTx/>
                <a:uFillTx/>
                <a:latin typeface="Calibri"/>
                <a:ea typeface="Times New Roman" panose="02020603050405020304" pitchFamily="18" charset="0"/>
                <a:cs typeface="Times New Roman"/>
              </a:rPr>
              <a:t>. v.</a:t>
            </a:r>
            <a:r>
              <a:rPr kumimoji="0" lang="en-US" sz="3600" b="1" i="1" u="none" strike="noStrike" kern="1200" cap="none" spc="0" normalizeH="0" baseline="0" noProof="0" dirty="0">
                <a:ln>
                  <a:noFill/>
                </a:ln>
                <a:solidFill>
                  <a:srgbClr val="000000"/>
                </a:solidFill>
                <a:effectLst/>
                <a:uLnTx/>
                <a:uFillTx/>
                <a:latin typeface="Calibri"/>
                <a:ea typeface="Calibri"/>
                <a:cs typeface="Times New Roman"/>
              </a:rPr>
              <a:t> Osseo Area </a:t>
            </a:r>
            <a:r>
              <a:rPr kumimoji="0" lang="en-US" sz="3600" b="1" i="1" u="none" strike="noStrike" kern="1200" cap="none" spc="0" normalizeH="0" baseline="0" noProof="0" dirty="0" err="1">
                <a:ln>
                  <a:noFill/>
                </a:ln>
                <a:solidFill>
                  <a:srgbClr val="000000"/>
                </a:solidFill>
                <a:effectLst/>
                <a:uLnTx/>
                <a:uFillTx/>
                <a:latin typeface="Calibri"/>
                <a:ea typeface="Calibri"/>
                <a:cs typeface="Times New Roman"/>
              </a:rPr>
              <a:t>Schs</a:t>
            </a:r>
            <a:r>
              <a:rPr kumimoji="0" lang="en-US" sz="3600" b="1" i="1" u="none" strike="noStrike" kern="1200" cap="none" spc="0" normalizeH="0" baseline="0" noProof="0" dirty="0">
                <a:ln>
                  <a:noFill/>
                </a:ln>
                <a:solidFill>
                  <a:srgbClr val="000000"/>
                </a:solidFill>
                <a:effectLst/>
                <a:uLnTx/>
                <a:uFillTx/>
                <a:latin typeface="Calibri"/>
                <a:ea typeface="Calibri"/>
                <a:cs typeface="Times New Roman"/>
              </a:rPr>
              <a:t>., </a:t>
            </a:r>
            <a:r>
              <a:rPr kumimoji="0" lang="en-US" sz="3600" b="1" i="1" u="none" strike="noStrike" kern="1200" cap="none" spc="0" normalizeH="0" baseline="0" noProof="0" dirty="0" err="1">
                <a:ln>
                  <a:noFill/>
                </a:ln>
                <a:solidFill>
                  <a:srgbClr val="000000"/>
                </a:solidFill>
                <a:effectLst/>
                <a:uLnTx/>
                <a:uFillTx/>
                <a:latin typeface="Calibri"/>
                <a:ea typeface="Calibri"/>
                <a:cs typeface="Times New Roman"/>
              </a:rPr>
              <a:t>Indep</a:t>
            </a:r>
            <a:r>
              <a:rPr kumimoji="0" lang="en-US" sz="3600" b="1" i="1" u="none" strike="noStrike" kern="1200" cap="none" spc="0" normalizeH="0" baseline="0" noProof="0" dirty="0">
                <a:ln>
                  <a:noFill/>
                </a:ln>
                <a:solidFill>
                  <a:srgbClr val="000000"/>
                </a:solidFill>
                <a:effectLst/>
                <a:uLnTx/>
                <a:uFillTx/>
                <a:latin typeface="Calibri"/>
                <a:ea typeface="Calibri"/>
                <a:cs typeface="Times New Roman"/>
              </a:rPr>
              <a:t>. Sch. </a:t>
            </a:r>
            <a:br>
              <a:rPr kumimoji="0" lang="en-US" sz="3600" b="1" i="1" u="none" strike="noStrike" kern="1200" cap="none" spc="0" normalizeH="0" baseline="0" noProof="0" dirty="0">
                <a:ln>
                  <a:noFill/>
                </a:ln>
                <a:solidFill>
                  <a:srgbClr val="000000"/>
                </a:solidFill>
                <a:effectLst/>
                <a:uLnTx/>
                <a:uFillTx/>
                <a:latin typeface="Calibri"/>
                <a:ea typeface="Calibri"/>
                <a:cs typeface="Times New Roman"/>
              </a:rPr>
            </a:br>
            <a:r>
              <a:rPr kumimoji="0" lang="en-US" sz="3600" b="1" i="1" u="none" strike="noStrike" kern="1200" cap="none" spc="0" normalizeH="0" baseline="0" noProof="0" dirty="0">
                <a:ln>
                  <a:noFill/>
                </a:ln>
                <a:solidFill>
                  <a:srgbClr val="000000"/>
                </a:solidFill>
                <a:effectLst/>
                <a:uLnTx/>
                <a:uFillTx/>
                <a:latin typeface="Calibri"/>
                <a:ea typeface="Calibri"/>
                <a:cs typeface="Times New Roman"/>
              </a:rPr>
              <a:t>Dist. No. 279</a:t>
            </a:r>
            <a:endParaRPr kumimoji="0" lang="en-US" sz="3600" b="1" i="1" u="none" strike="noStrike" kern="1200" cap="none" spc="0" normalizeH="0" baseline="0" noProof="0" dirty="0">
              <a:ln>
                <a:noFill/>
              </a:ln>
              <a:solidFill>
                <a:srgbClr val="000000"/>
              </a:solidFill>
              <a:effectLst/>
              <a:uLnTx/>
              <a:uFillTx/>
              <a:latin typeface="Calibri"/>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0B0F4E5-543D-CBAA-5581-A06A8F287DFC}"/>
              </a:ext>
            </a:extLst>
          </p:cNvPr>
          <p:cNvSpPr>
            <a:spLocks noGrp="1"/>
          </p:cNvSpPr>
          <p:nvPr>
            <p:ph sz="half" idx="4294967295"/>
          </p:nvPr>
        </p:nvSpPr>
        <p:spPr>
          <a:xfrm>
            <a:off x="575938" y="1972235"/>
            <a:ext cx="11040123" cy="4454472"/>
          </a:xfrm>
        </p:spPr>
        <p:txBody>
          <a:bodyPr vert="horz" lIns="91440" tIns="45720" rIns="91440" bIns="45720" rtlCol="0" anchor="t">
            <a:noAutofit/>
          </a:bodyPr>
          <a:lstStyle/>
          <a:p>
            <a:pPr marL="342900" indent="-342900" fontAlgn="base">
              <a:lnSpc>
                <a:spcPct val="100000"/>
              </a:lnSpc>
              <a:spcBef>
                <a:spcPts val="0"/>
              </a:spcBef>
              <a:spcAft>
                <a:spcPts val="600"/>
              </a:spcAft>
              <a:buSzPct val="100000"/>
              <a:tabLst>
                <a:tab pos="457200" algn="l"/>
              </a:tabLst>
            </a:pPr>
            <a:r>
              <a:rPr lang="en-US" sz="2400" b="1" dirty="0">
                <a:ea typeface="Source Sans Pro"/>
                <a:cs typeface="Source Sans Pro" panose="020B0503030403020204" pitchFamily="34" charset="0"/>
              </a:rPr>
              <a:t>Opinion</a:t>
            </a:r>
            <a:r>
              <a:rPr lang="en-US" sz="2400" dirty="0">
                <a:ea typeface="Source Sans Pro"/>
                <a:cs typeface="Source Sans Pro" panose="020B0503030403020204" pitchFamily="34" charset="0"/>
              </a:rPr>
              <a:t>: 605 U.S. 335 (2025)</a:t>
            </a:r>
            <a:endParaRPr lang="en-US" sz="2400" dirty="0">
              <a:ea typeface="Calibri"/>
              <a:cs typeface="Calibri"/>
            </a:endParaRPr>
          </a:p>
          <a:p>
            <a:pPr marL="342900" indent="-342900">
              <a:lnSpc>
                <a:spcPct val="100000"/>
              </a:lnSpc>
              <a:spcBef>
                <a:spcPts val="0"/>
              </a:spcBef>
              <a:spcAft>
                <a:spcPts val="600"/>
              </a:spcAft>
              <a:buSzPct val="100000"/>
              <a:tabLst>
                <a:tab pos="457200" algn="l"/>
              </a:tabLst>
            </a:pPr>
            <a:r>
              <a:rPr lang="en-US" sz="2400" b="1" dirty="0">
                <a:ea typeface="Source Sans Pro"/>
                <a:cs typeface="Calibri"/>
              </a:rPr>
              <a:t>Background</a:t>
            </a:r>
            <a:r>
              <a:rPr lang="en-US" sz="2400" dirty="0">
                <a:ea typeface="Source Sans Pro"/>
                <a:cs typeface="Calibri"/>
              </a:rPr>
              <a:t>: Student experienced severe seizures in the morning due to her epilepsy, causing her to miss morning classes. She requested the school district provide her with evening classes so that she could have a full school day. The District denied the request.</a:t>
            </a:r>
          </a:p>
          <a:p>
            <a:pPr marL="342900" indent="-342900">
              <a:lnSpc>
                <a:spcPct val="100000"/>
              </a:lnSpc>
              <a:spcBef>
                <a:spcPts val="0"/>
              </a:spcBef>
              <a:spcAft>
                <a:spcPts val="600"/>
              </a:spcAft>
              <a:buSzPct val="100000"/>
              <a:tabLst>
                <a:tab pos="457200" algn="l"/>
              </a:tabLst>
            </a:pPr>
            <a:r>
              <a:rPr lang="en-US" sz="2400" b="1" dirty="0">
                <a:ea typeface="Source Sans Pro"/>
                <a:cs typeface="Calibri"/>
              </a:rPr>
              <a:t>Issue</a:t>
            </a:r>
            <a:r>
              <a:rPr lang="en-US" sz="2400" dirty="0">
                <a:ea typeface="Source Sans Pro"/>
                <a:cs typeface="Calibri"/>
              </a:rPr>
              <a:t>: Whether K-12 students bringing ADA and Rehabilitation Act claims related to their education must make a heightened showing of "bad faith or gross misjudgment" to prevail.</a:t>
            </a:r>
          </a:p>
          <a:p>
            <a:pPr marL="342900" indent="-342900">
              <a:lnSpc>
                <a:spcPct val="100000"/>
              </a:lnSpc>
              <a:spcBef>
                <a:spcPts val="0"/>
              </a:spcBef>
              <a:spcAft>
                <a:spcPts val="600"/>
              </a:spcAft>
              <a:buSzPct val="100000"/>
              <a:tabLst>
                <a:tab pos="457200" algn="l"/>
              </a:tabLst>
            </a:pPr>
            <a:r>
              <a:rPr lang="en-US" sz="2400" b="1" dirty="0">
                <a:ea typeface="Source Sans Pro"/>
                <a:cs typeface="Calibri"/>
              </a:rPr>
              <a:t>Holding</a:t>
            </a:r>
            <a:r>
              <a:rPr lang="en-US" sz="2400" dirty="0">
                <a:ea typeface="Source Sans Pro"/>
                <a:cs typeface="Calibri"/>
              </a:rPr>
              <a:t>: No. 9-0 decision. Such claims are subject to the same standards that apply in other disability discrimination contexts under the ADA and Rehabilitation Act – deliberate indifference.</a:t>
            </a:r>
          </a:p>
        </p:txBody>
      </p:sp>
      <p:cxnSp>
        <p:nvCxnSpPr>
          <p:cNvPr id="7" name="Straight Connector 6">
            <a:extLst>
              <a:ext uri="{FF2B5EF4-FFF2-40B4-BE49-F238E27FC236}">
                <a16:creationId xmlns:a16="http://schemas.microsoft.com/office/drawing/2014/main" id="{4E53BE21-F89D-CFCD-4BE7-01CB4F6FA286}"/>
              </a:ext>
              <a:ext uri="{C183D7F6-B498-43B3-948B-1728B52AA6E4}">
                <adec:decorative xmlns:adec="http://schemas.microsoft.com/office/drawing/2017/decorative" val="1"/>
              </a:ext>
            </a:extLst>
          </p:cNvPr>
          <p:cNvCxnSpPr>
            <a:cxnSpLocks/>
          </p:cNvCxnSpPr>
          <p:nvPr/>
        </p:nvCxnSpPr>
        <p:spPr>
          <a:xfrm>
            <a:off x="575938" y="815546"/>
            <a:ext cx="1104012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063F6448-126F-1945-2D17-6A880ED2FBDF}"/>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938" y="262900"/>
            <a:ext cx="1448071" cy="487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84785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EECF2-8435-4BE1-7528-50D152E6FA20}"/>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9B534C62-0CAD-0411-82BE-1CE344B37A4D}"/>
              </a:ext>
            </a:extLst>
          </p:cNvPr>
          <p:cNvSpPr txBox="1">
            <a:spLocks noGrp="1"/>
          </p:cNvSpPr>
          <p:nvPr>
            <p:ph type="title" idx="4294967295"/>
          </p:nvPr>
        </p:nvSpPr>
        <p:spPr>
          <a:xfrm>
            <a:off x="575936" y="1039908"/>
            <a:ext cx="11311264" cy="6691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3600" b="1" i="1" u="none" strike="noStrike" kern="1200" cap="none" spc="0" normalizeH="0" baseline="0" noProof="0" dirty="0">
                <a:ln>
                  <a:noFill/>
                </a:ln>
                <a:solidFill>
                  <a:schemeClr val="tx1"/>
                </a:solidFill>
                <a:effectLst/>
                <a:uLnTx/>
                <a:uFillTx/>
                <a:latin typeface="+mn-lt"/>
                <a:ea typeface="Calibri"/>
                <a:cs typeface="Calibri"/>
              </a:rPr>
              <a:t>Omar v. Wayne State University </a:t>
            </a:r>
            <a:br>
              <a:rPr kumimoji="0" lang="en-US" sz="3600" b="1" i="1" u="none" strike="noStrike" kern="1200" cap="none" spc="0" normalizeH="0" baseline="0" noProof="0" dirty="0">
                <a:ln>
                  <a:noFill/>
                </a:ln>
                <a:solidFill>
                  <a:schemeClr val="tx1"/>
                </a:solidFill>
                <a:effectLst/>
                <a:uLnTx/>
                <a:uFillTx/>
                <a:latin typeface="+mn-lt"/>
                <a:ea typeface="Calibri"/>
                <a:cs typeface="Calibri"/>
              </a:rPr>
            </a:br>
            <a:r>
              <a:rPr kumimoji="0" lang="en-US" sz="3600" b="1" i="1" u="none" strike="noStrike" kern="1200" cap="none" spc="0" normalizeH="0" baseline="0" noProof="0" dirty="0">
                <a:ln>
                  <a:noFill/>
                </a:ln>
                <a:solidFill>
                  <a:schemeClr val="tx1"/>
                </a:solidFill>
                <a:effectLst/>
                <a:uLnTx/>
                <a:uFillTx/>
                <a:latin typeface="+mn-lt"/>
                <a:ea typeface="Calibri"/>
                <a:cs typeface="Calibri"/>
              </a:rPr>
              <a:t>Board of Governors</a:t>
            </a:r>
          </a:p>
        </p:txBody>
      </p:sp>
      <p:sp>
        <p:nvSpPr>
          <p:cNvPr id="3" name="Content Placeholder 2">
            <a:extLst>
              <a:ext uri="{FF2B5EF4-FFF2-40B4-BE49-F238E27FC236}">
                <a16:creationId xmlns:a16="http://schemas.microsoft.com/office/drawing/2014/main" id="{1F605432-CAEB-5434-7EDE-B2255F48E263}"/>
              </a:ext>
            </a:extLst>
          </p:cNvPr>
          <p:cNvSpPr>
            <a:spLocks noGrp="1"/>
          </p:cNvSpPr>
          <p:nvPr>
            <p:ph sz="half" idx="4294967295"/>
          </p:nvPr>
        </p:nvSpPr>
        <p:spPr>
          <a:xfrm>
            <a:off x="579872" y="2074742"/>
            <a:ext cx="11040122" cy="4475582"/>
          </a:xfrm>
        </p:spPr>
        <p:txBody>
          <a:bodyPr vert="horz" lIns="91440" tIns="45720" rIns="91440" bIns="45720" rtlCol="0" anchor="t">
            <a:noAutofit/>
          </a:bodyPr>
          <a:lstStyle/>
          <a:p>
            <a:pPr>
              <a:lnSpc>
                <a:spcPct val="100000"/>
              </a:lnSpc>
              <a:spcBef>
                <a:spcPts val="600"/>
              </a:spcBef>
              <a:defRPr/>
            </a:pPr>
            <a:r>
              <a:rPr lang="en-US" sz="2400" b="1" dirty="0">
                <a:solidFill>
                  <a:srgbClr val="0B2123"/>
                </a:solidFill>
                <a:ea typeface="Calibri"/>
                <a:cs typeface="Calibri"/>
              </a:rPr>
              <a:t>Opinion: </a:t>
            </a:r>
            <a:r>
              <a:rPr lang="en-US" sz="2400" dirty="0">
                <a:solidFill>
                  <a:srgbClr val="0B2123"/>
                </a:solidFill>
                <a:ea typeface="Calibri"/>
                <a:cs typeface="Calibri"/>
              </a:rPr>
              <a:t>2025 WL 1019751 (E.D. Mich. Apr. 4, 2025)</a:t>
            </a:r>
            <a:endParaRPr lang="en-US" sz="2400" kern="100" dirty="0">
              <a:solidFill>
                <a:srgbClr val="1F1F1F"/>
              </a:solidFill>
              <a:ea typeface="Calibri"/>
              <a:cs typeface="Times New Roman"/>
            </a:endParaRPr>
          </a:p>
          <a:p>
            <a:pPr>
              <a:lnSpc>
                <a:spcPct val="100000"/>
              </a:lnSpc>
              <a:spcBef>
                <a:spcPts val="600"/>
              </a:spcBef>
              <a:defRPr/>
            </a:pPr>
            <a:r>
              <a:rPr lang="en-US" sz="2400" b="1" kern="100" dirty="0">
                <a:solidFill>
                  <a:srgbClr val="1F1F1F"/>
                </a:solidFill>
                <a:ea typeface="Calibri"/>
                <a:cs typeface="Times New Roman"/>
              </a:rPr>
              <a:t>Background</a:t>
            </a:r>
            <a:r>
              <a:rPr lang="en-US" sz="2400" kern="100" dirty="0">
                <a:solidFill>
                  <a:srgbClr val="1F1F1F"/>
                </a:solidFill>
                <a:ea typeface="Calibri"/>
                <a:cs typeface="Times New Roman"/>
              </a:rPr>
              <a:t>: Plaintiff is a legally blind part-time law student with postpartum anxiety and depression. Requested remote learning as an accommodation, the University denied the request, claiming it was a fundamental alteration to the program. </a:t>
            </a:r>
          </a:p>
          <a:p>
            <a:pPr>
              <a:lnSpc>
                <a:spcPct val="100000"/>
              </a:lnSpc>
              <a:spcBef>
                <a:spcPts val="600"/>
              </a:spcBef>
              <a:defRPr/>
            </a:pPr>
            <a:r>
              <a:rPr lang="en-US" sz="2400" b="1" kern="100" dirty="0">
                <a:solidFill>
                  <a:srgbClr val="1F1F1F"/>
                </a:solidFill>
                <a:ea typeface="Calibri"/>
                <a:cs typeface="Times New Roman"/>
              </a:rPr>
              <a:t>Holding</a:t>
            </a:r>
            <a:r>
              <a:rPr lang="en-US" sz="2400" kern="100" dirty="0">
                <a:solidFill>
                  <a:srgbClr val="1F1F1F"/>
                </a:solidFill>
                <a:ea typeface="Calibri"/>
                <a:cs typeface="Times New Roman"/>
              </a:rPr>
              <a:t>: District court denied cross-motions for summary judgment:</a:t>
            </a:r>
          </a:p>
          <a:p>
            <a:pPr lvl="1">
              <a:lnSpc>
                <a:spcPct val="100000"/>
              </a:lnSpc>
              <a:spcBef>
                <a:spcPts val="600"/>
              </a:spcBef>
              <a:defRPr/>
            </a:pPr>
            <a:r>
              <a:rPr lang="en-US" kern="100" dirty="0">
                <a:solidFill>
                  <a:srgbClr val="1F1F1F"/>
                </a:solidFill>
                <a:ea typeface="Calibri"/>
                <a:cs typeface="Times New Roman"/>
              </a:rPr>
              <a:t>Yes, academic institutions are entitled to deference on whether an accommodation is a fundamental alteration to its program.</a:t>
            </a:r>
          </a:p>
          <a:p>
            <a:pPr lvl="1">
              <a:lnSpc>
                <a:spcPct val="100000"/>
              </a:lnSpc>
              <a:spcBef>
                <a:spcPts val="600"/>
              </a:spcBef>
              <a:defRPr/>
            </a:pPr>
            <a:r>
              <a:rPr lang="en-US" kern="100" dirty="0">
                <a:solidFill>
                  <a:srgbClr val="1F1F1F"/>
                </a:solidFill>
                <a:ea typeface="Calibri"/>
                <a:cs typeface="Times New Roman"/>
              </a:rPr>
              <a:t>However, the University did not develop a record </a:t>
            </a:r>
            <a:r>
              <a:rPr lang="en-US" i="1" kern="100" dirty="0">
                <a:solidFill>
                  <a:srgbClr val="1F1F1F"/>
                </a:solidFill>
                <a:ea typeface="Calibri"/>
                <a:cs typeface="Times New Roman"/>
              </a:rPr>
              <a:t>undisputably </a:t>
            </a:r>
            <a:r>
              <a:rPr lang="en-US" kern="100" dirty="0">
                <a:solidFill>
                  <a:srgbClr val="1F1F1F"/>
                </a:solidFill>
                <a:ea typeface="Calibri"/>
                <a:cs typeface="Times New Roman"/>
              </a:rPr>
              <a:t>showing that it </a:t>
            </a:r>
            <a:r>
              <a:rPr lang="en-US" i="1" kern="100" dirty="0">
                <a:solidFill>
                  <a:srgbClr val="1F1F1F"/>
                </a:solidFill>
                <a:ea typeface="Calibri"/>
                <a:cs typeface="Times New Roman"/>
              </a:rPr>
              <a:t>conscientiously </a:t>
            </a:r>
            <a:r>
              <a:rPr lang="en-US" kern="100" dirty="0">
                <a:solidFill>
                  <a:srgbClr val="1F1F1F"/>
                </a:solidFill>
                <a:ea typeface="Calibri"/>
                <a:cs typeface="Times New Roman"/>
              </a:rPr>
              <a:t>explored alternatives to Plaintiff's requested accommodation.</a:t>
            </a:r>
            <a:endParaRPr lang="en-US" kern="100" dirty="0">
              <a:solidFill>
                <a:srgbClr val="1F1F1F"/>
              </a:solidFill>
              <a:ea typeface="Calibri"/>
              <a:cs typeface="Times New Roman" panose="02020603050405020304" pitchFamily="18" charset="0"/>
            </a:endParaRPr>
          </a:p>
          <a:p>
            <a:pPr lvl="1">
              <a:lnSpc>
                <a:spcPct val="100000"/>
              </a:lnSpc>
              <a:spcBef>
                <a:spcPts val="600"/>
              </a:spcBef>
              <a:defRPr/>
            </a:pPr>
            <a:r>
              <a:rPr lang="en-US" kern="100" dirty="0">
                <a:solidFill>
                  <a:srgbClr val="1F1F1F"/>
                </a:solidFill>
                <a:ea typeface="Calibri"/>
                <a:cs typeface="Times New Roman"/>
              </a:rPr>
              <a:t>University had fully remote learning during COVID; students granted temporary remote learning during inclement weather or when recovering from surgery.</a:t>
            </a:r>
          </a:p>
          <a:p>
            <a:pPr marL="0" indent="0">
              <a:lnSpc>
                <a:spcPct val="100000"/>
              </a:lnSpc>
              <a:spcBef>
                <a:spcPts val="600"/>
              </a:spcBef>
              <a:buNone/>
              <a:defRPr/>
            </a:pPr>
            <a:endParaRPr lang="en-US" sz="2400" kern="100" dirty="0">
              <a:solidFill>
                <a:srgbClr val="1F1F1F"/>
              </a:solidFill>
              <a:ea typeface="Calibri"/>
              <a:cs typeface="Times New Roman" panose="02020603050405020304" pitchFamily="18" charset="0"/>
            </a:endParaRPr>
          </a:p>
          <a:p>
            <a:pPr>
              <a:lnSpc>
                <a:spcPct val="100000"/>
              </a:lnSpc>
              <a:spcBef>
                <a:spcPts val="600"/>
              </a:spcBef>
              <a:defRPr/>
            </a:pPr>
            <a:endParaRPr lang="en-US" sz="2000" dirty="0">
              <a:solidFill>
                <a:srgbClr val="000000"/>
              </a:solidFill>
              <a:latin typeface="Calibri"/>
              <a:ea typeface="Calibri"/>
              <a:cs typeface="Calibri"/>
            </a:endParaRPr>
          </a:p>
        </p:txBody>
      </p:sp>
      <p:cxnSp>
        <p:nvCxnSpPr>
          <p:cNvPr id="7" name="Straight Connector 6">
            <a:extLst>
              <a:ext uri="{FF2B5EF4-FFF2-40B4-BE49-F238E27FC236}">
                <a16:creationId xmlns:a16="http://schemas.microsoft.com/office/drawing/2014/main" id="{EE4C32E5-4705-75CD-085C-697BF384471B}"/>
              </a:ext>
              <a:ext uri="{C183D7F6-B498-43B3-948B-1728B52AA6E4}">
                <adec:decorative xmlns:adec="http://schemas.microsoft.com/office/drawing/2017/decorative" val="1"/>
              </a:ext>
            </a:extLst>
          </p:cNvPr>
          <p:cNvCxnSpPr>
            <a:cxnSpLocks/>
          </p:cNvCxnSpPr>
          <p:nvPr/>
        </p:nvCxnSpPr>
        <p:spPr>
          <a:xfrm>
            <a:off x="575938" y="815546"/>
            <a:ext cx="1104012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209C23B-2BE2-3952-AFFE-E16F57AFA92D}"/>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938" y="262900"/>
            <a:ext cx="1448071" cy="487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39368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24533-7B80-B4CF-6EEE-056C00F90C8E}"/>
            </a:ext>
          </a:extLst>
        </p:cNvPr>
        <p:cNvGrpSpPr/>
        <p:nvPr/>
      </p:nvGrpSpPr>
      <p:grpSpPr>
        <a:xfrm>
          <a:off x="0" y="0"/>
          <a:ext cx="0" cy="0"/>
          <a:chOff x="0" y="0"/>
          <a:chExt cx="0" cy="0"/>
        </a:xfrm>
      </p:grpSpPr>
      <p:sp>
        <p:nvSpPr>
          <p:cNvPr id="8" name="Content Placeholder 2">
            <a:extLst>
              <a:ext uri="{FF2B5EF4-FFF2-40B4-BE49-F238E27FC236}">
                <a16:creationId xmlns:a16="http://schemas.microsoft.com/office/drawing/2014/main" id="{CDEB60E9-8CD3-9448-900D-419BCF515689}"/>
              </a:ext>
            </a:extLst>
          </p:cNvPr>
          <p:cNvSpPr txBox="1">
            <a:spLocks noGrp="1"/>
          </p:cNvSpPr>
          <p:nvPr>
            <p:ph type="title" idx="4294967295"/>
          </p:nvPr>
        </p:nvSpPr>
        <p:spPr>
          <a:xfrm>
            <a:off x="575938" y="1114510"/>
            <a:ext cx="11173039" cy="9843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0"/>
              </a:spcBef>
              <a:spcAft>
                <a:spcPts val="0"/>
              </a:spcAft>
              <a:buClrTx/>
              <a:buSzPts val="1000"/>
              <a:buFont typeface="Arial" panose="020B0604020202020204" pitchFamily="34" charset="0"/>
              <a:buNone/>
              <a:tabLst>
                <a:tab pos="457200" algn="l"/>
              </a:tabLst>
              <a:defRPr/>
            </a:pPr>
            <a:r>
              <a:rPr kumimoji="0" lang="en-US" sz="3600" b="1" i="1" u="none" strike="noStrike" kern="1200" cap="none" spc="0" normalizeH="0" baseline="0" noProof="0" dirty="0">
                <a:ln>
                  <a:noFill/>
                </a:ln>
                <a:solidFill>
                  <a:schemeClr val="tx1"/>
                </a:solidFill>
                <a:effectLst/>
                <a:uLnTx/>
                <a:uFillTx/>
                <a:latin typeface="Calibri"/>
                <a:ea typeface="Calibri"/>
                <a:cs typeface="Calibri"/>
              </a:rPr>
              <a:t>A.F. v. St. Tammany Parish School Board</a:t>
            </a:r>
            <a:endParaRPr kumimoji="0" lang="en-US" sz="3600" b="1" i="0" u="none" strike="noStrike" kern="1200" cap="none" spc="0" normalizeH="0" baseline="0" noProof="0" dirty="0">
              <a:ln>
                <a:noFill/>
              </a:ln>
              <a:solidFill>
                <a:schemeClr val="tx1"/>
              </a:solidFill>
              <a:effectLst/>
              <a:uLnTx/>
              <a:uFillTx/>
              <a:latin typeface="Calibri"/>
              <a:ea typeface="Calibri"/>
              <a:cs typeface="Calibri"/>
            </a:endParaRPr>
          </a:p>
        </p:txBody>
      </p:sp>
      <p:sp>
        <p:nvSpPr>
          <p:cNvPr id="3" name="Content Placeholder 2">
            <a:extLst>
              <a:ext uri="{FF2B5EF4-FFF2-40B4-BE49-F238E27FC236}">
                <a16:creationId xmlns:a16="http://schemas.microsoft.com/office/drawing/2014/main" id="{F094002D-2634-D786-452E-AE46FD353CF1}"/>
              </a:ext>
            </a:extLst>
          </p:cNvPr>
          <p:cNvSpPr>
            <a:spLocks noGrp="1"/>
          </p:cNvSpPr>
          <p:nvPr>
            <p:ph sz="half" idx="4294967295"/>
          </p:nvPr>
        </p:nvSpPr>
        <p:spPr>
          <a:xfrm>
            <a:off x="575938" y="1789631"/>
            <a:ext cx="10922893" cy="4873853"/>
          </a:xfrm>
        </p:spPr>
        <p:txBody>
          <a:bodyPr vert="horz" lIns="91440" tIns="45720" rIns="91440" bIns="45720" rtlCol="0" anchor="t">
            <a:noAutofit/>
          </a:bodyPr>
          <a:lstStyle/>
          <a:p>
            <a:pPr marL="336550" indent="-336550">
              <a:lnSpc>
                <a:spcPct val="100000"/>
              </a:lnSpc>
              <a:spcBef>
                <a:spcPts val="0"/>
              </a:spcBef>
              <a:spcAft>
                <a:spcPts val="600"/>
              </a:spcAft>
            </a:pPr>
            <a:r>
              <a:rPr lang="en-US" sz="2400" b="1" dirty="0">
                <a:latin typeface="Calibri"/>
                <a:ea typeface="Calibri"/>
                <a:cs typeface="Calibri"/>
              </a:rPr>
              <a:t>Opinion</a:t>
            </a:r>
            <a:r>
              <a:rPr lang="en-US" sz="2400" dirty="0">
                <a:latin typeface="Calibri"/>
                <a:ea typeface="Calibri"/>
                <a:cs typeface="Calibri"/>
              </a:rPr>
              <a:t>: 2025 WL 1220805 (E.D. La. Apr. 28, 2025)</a:t>
            </a:r>
          </a:p>
          <a:p>
            <a:pPr marL="336550" indent="-336550">
              <a:lnSpc>
                <a:spcPct val="100000"/>
              </a:lnSpc>
              <a:spcBef>
                <a:spcPts val="500"/>
              </a:spcBef>
              <a:spcAft>
                <a:spcPts val="600"/>
              </a:spcAft>
            </a:pPr>
            <a:r>
              <a:rPr lang="en-US" sz="2400" b="1" dirty="0">
                <a:latin typeface="Calibri"/>
                <a:ea typeface="Calibri"/>
                <a:cs typeface="Calibri"/>
              </a:rPr>
              <a:t>Background</a:t>
            </a:r>
            <a:r>
              <a:rPr lang="en-US" sz="2400" dirty="0">
                <a:latin typeface="Calibri"/>
                <a:ea typeface="Calibri"/>
                <a:cs typeface="Calibri"/>
              </a:rPr>
              <a:t>: Plaintiff, an 11-year-old blind, Autistic student was physically assaulted by three paraprofessionals at a middle school. </a:t>
            </a:r>
          </a:p>
          <a:p>
            <a:pPr marL="336550" indent="-336550">
              <a:lnSpc>
                <a:spcPct val="100000"/>
              </a:lnSpc>
              <a:spcBef>
                <a:spcPts val="500"/>
              </a:spcBef>
              <a:spcAft>
                <a:spcPts val="600"/>
              </a:spcAft>
            </a:pPr>
            <a:r>
              <a:rPr lang="en-US" sz="2400" dirty="0">
                <a:latin typeface="Calibri"/>
                <a:ea typeface="Calibri"/>
                <a:cs typeface="Calibri"/>
              </a:rPr>
              <a:t>Plaintiff brought claims under the ADA, and 4th and 14th Amendments. </a:t>
            </a:r>
          </a:p>
          <a:p>
            <a:pPr marL="336550" indent="-336550">
              <a:lnSpc>
                <a:spcPct val="100000"/>
              </a:lnSpc>
              <a:spcBef>
                <a:spcPts val="500"/>
              </a:spcBef>
              <a:spcAft>
                <a:spcPts val="600"/>
              </a:spcAft>
            </a:pPr>
            <a:r>
              <a:rPr lang="en-US" sz="2400" b="1" dirty="0">
                <a:latin typeface="Calibri"/>
                <a:ea typeface="Calibri"/>
                <a:cs typeface="Calibri"/>
              </a:rPr>
              <a:t>Holding</a:t>
            </a:r>
            <a:r>
              <a:rPr lang="en-US" sz="2400" dirty="0">
                <a:latin typeface="Calibri"/>
                <a:ea typeface="Calibri"/>
                <a:cs typeface="Calibri"/>
              </a:rPr>
              <a:t>: The district court denied the Board's motion for summary judgment:</a:t>
            </a:r>
          </a:p>
          <a:p>
            <a:pPr marL="793750" lvl="1" indent="-336550">
              <a:lnSpc>
                <a:spcPct val="100000"/>
              </a:lnSpc>
              <a:spcAft>
                <a:spcPts val="600"/>
              </a:spcAft>
            </a:pPr>
            <a:r>
              <a:rPr lang="en-US" dirty="0">
                <a:latin typeface="Calibri"/>
                <a:ea typeface="Calibri"/>
                <a:cs typeface="Calibri"/>
              </a:rPr>
              <a:t>Discrimination: "</a:t>
            </a:r>
            <a:r>
              <a:rPr lang="en-US" dirty="0">
                <a:solidFill>
                  <a:srgbClr val="1F1F1F"/>
                </a:solidFill>
                <a:highlight>
                  <a:srgbClr val="FFFFFF"/>
                </a:highlight>
                <a:latin typeface="Calibri"/>
                <a:ea typeface="Source Sans Pro"/>
                <a:cs typeface="Calibri"/>
              </a:rPr>
              <a:t>Similar to the equal protection context, . . . where a teacher abuses a particular, highly disabled student but not other less disabled students, an ADA claim is potentially viable.“</a:t>
            </a:r>
          </a:p>
          <a:p>
            <a:pPr marL="793750" lvl="1" indent="-336550">
              <a:lnSpc>
                <a:spcPct val="100000"/>
              </a:lnSpc>
              <a:spcAft>
                <a:spcPts val="600"/>
              </a:spcAft>
            </a:pPr>
            <a:r>
              <a:rPr lang="en-US" dirty="0">
                <a:solidFill>
                  <a:srgbClr val="1F1F1F"/>
                </a:solidFill>
                <a:highlight>
                  <a:srgbClr val="FFFFFF"/>
                </a:highlight>
                <a:latin typeface="Calibri"/>
                <a:ea typeface="Source Sans Pro"/>
                <a:cs typeface="Calibri"/>
              </a:rPr>
              <a:t>Failure to accommodate: "[C]</a:t>
            </a:r>
            <a:r>
              <a:rPr lang="en-US" dirty="0" err="1">
                <a:solidFill>
                  <a:srgbClr val="1F1F1F"/>
                </a:solidFill>
                <a:highlight>
                  <a:srgbClr val="FFFFFF"/>
                </a:highlight>
                <a:latin typeface="Calibri"/>
                <a:ea typeface="Source Sans Pro"/>
                <a:cs typeface="Calibri"/>
              </a:rPr>
              <a:t>hoosing</a:t>
            </a:r>
            <a:r>
              <a:rPr lang="en-US" dirty="0">
                <a:solidFill>
                  <a:srgbClr val="1F1F1F"/>
                </a:solidFill>
                <a:highlight>
                  <a:srgbClr val="FFFFFF"/>
                </a:highlight>
                <a:latin typeface="Calibri"/>
                <a:ea typeface="Source Sans Pro"/>
                <a:cs typeface="Calibri"/>
              </a:rPr>
              <a:t> to take away a blind child's walking cane, hit him with it, and make him walk without the cane is sufficient to support a claim for denial of reasonable accommodation."</a:t>
            </a:r>
          </a:p>
          <a:p>
            <a:pPr marL="793750" lvl="1">
              <a:lnSpc>
                <a:spcPct val="100000"/>
              </a:lnSpc>
              <a:spcBef>
                <a:spcPts val="0"/>
              </a:spcBef>
              <a:spcAft>
                <a:spcPts val="600"/>
              </a:spcAft>
              <a:buFont typeface="Courier New" panose="020B0604020202020204" pitchFamily="34" charset="0"/>
              <a:buChar char="o"/>
            </a:pPr>
            <a:endParaRPr lang="en-US" sz="2200" dirty="0">
              <a:solidFill>
                <a:srgbClr val="1F1F1F"/>
              </a:solidFill>
              <a:highlight>
                <a:srgbClr val="FFFFFF"/>
              </a:highlight>
              <a:latin typeface="Calibri"/>
              <a:ea typeface="Source Sans Pro"/>
              <a:cs typeface="Calibri"/>
            </a:endParaRPr>
          </a:p>
        </p:txBody>
      </p:sp>
      <p:cxnSp>
        <p:nvCxnSpPr>
          <p:cNvPr id="7" name="Straight Connector 6">
            <a:extLst>
              <a:ext uri="{FF2B5EF4-FFF2-40B4-BE49-F238E27FC236}">
                <a16:creationId xmlns:a16="http://schemas.microsoft.com/office/drawing/2014/main" id="{6E507C7D-9882-4923-EA5B-57825A943C27}"/>
              </a:ext>
              <a:ext uri="{C183D7F6-B498-43B3-948B-1728B52AA6E4}">
                <adec:decorative xmlns:adec="http://schemas.microsoft.com/office/drawing/2017/decorative" val="1"/>
              </a:ext>
            </a:extLst>
          </p:cNvPr>
          <p:cNvCxnSpPr>
            <a:cxnSpLocks/>
          </p:cNvCxnSpPr>
          <p:nvPr/>
        </p:nvCxnSpPr>
        <p:spPr>
          <a:xfrm>
            <a:off x="575938" y="815546"/>
            <a:ext cx="1104012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FC41B8A1-E22C-984A-AB05-A9D753F09D3B}"/>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938" y="262900"/>
            <a:ext cx="1448071" cy="487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2275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0091B1ED-6583-DBD8-ACA8-41F77462302E}"/>
              </a:ext>
            </a:extLst>
          </p:cNvPr>
          <p:cNvSpPr txBox="1">
            <a:spLocks noGrp="1"/>
          </p:cNvSpPr>
          <p:nvPr>
            <p:ph type="title" idx="4294967295"/>
          </p:nvPr>
        </p:nvSpPr>
        <p:spPr>
          <a:xfrm>
            <a:off x="575938" y="1077635"/>
            <a:ext cx="10444926" cy="155126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chemeClr val="tx1"/>
                </a:solidFill>
                <a:effectLst/>
                <a:uLnTx/>
                <a:uFillTx/>
                <a:latin typeface="Calibri"/>
                <a:ea typeface="Calibri"/>
                <a:cs typeface="Calibri"/>
              </a:rPr>
              <a:t>Important Considerations in Impact Litigation</a:t>
            </a:r>
          </a:p>
        </p:txBody>
      </p:sp>
      <p:sp>
        <p:nvSpPr>
          <p:cNvPr id="4" name="TextBox 3">
            <a:extLst>
              <a:ext uri="{FF2B5EF4-FFF2-40B4-BE49-F238E27FC236}">
                <a16:creationId xmlns:a16="http://schemas.microsoft.com/office/drawing/2014/main" id="{65F42E97-1FC0-8B59-95F6-4784C06D048E}"/>
              </a:ext>
            </a:extLst>
          </p:cNvPr>
          <p:cNvSpPr txBox="1"/>
          <p:nvPr/>
        </p:nvSpPr>
        <p:spPr>
          <a:xfrm>
            <a:off x="575938" y="2628900"/>
            <a:ext cx="10777862" cy="2564805"/>
          </a:xfrm>
          <a:prstGeom prst="rect">
            <a:avLst/>
          </a:prstGeom>
          <a:noFill/>
        </p:spPr>
        <p:txBody>
          <a:bodyPr wrap="square">
            <a:spAutoFit/>
          </a:bodyPr>
          <a:lstStyle/>
          <a:p>
            <a:pPr marL="857250" marR="0" lvl="0" indent="-8572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000" b="0" i="0" u="none" strike="noStrike" kern="1200" cap="none" spc="0" normalizeH="0" baseline="0" noProof="0" dirty="0">
                <a:ln>
                  <a:noFill/>
                </a:ln>
                <a:solidFill>
                  <a:schemeClr val="tx1"/>
                </a:solidFill>
                <a:effectLst/>
                <a:uLnTx/>
                <a:uFillTx/>
                <a:latin typeface="+mn-lt"/>
                <a:ea typeface="+mn-ea"/>
                <a:cs typeface="Calibri"/>
              </a:rPr>
              <a:t>Injunctive relief and class actions</a:t>
            </a:r>
            <a:endParaRPr kumimoji="0" lang="en-US" sz="4000" b="0" i="0" u="none" strike="noStrike" kern="1200" cap="none" spc="0" normalizeH="0" baseline="0" noProof="0" dirty="0">
              <a:ln>
                <a:noFill/>
              </a:ln>
              <a:solidFill>
                <a:schemeClr val="tx1"/>
              </a:solidFill>
              <a:effectLst/>
              <a:uLnTx/>
              <a:uFillTx/>
              <a:latin typeface="+mn-lt"/>
              <a:ea typeface="Calibri"/>
              <a:cs typeface="Calibri"/>
            </a:endParaRPr>
          </a:p>
          <a:p>
            <a:pPr marL="857250" marR="0" lvl="0" indent="-8572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000" b="0" i="0" u="none" strike="noStrike" kern="1200" cap="none" spc="0" normalizeH="0" baseline="0" noProof="0" dirty="0">
                <a:ln>
                  <a:noFill/>
                </a:ln>
                <a:solidFill>
                  <a:schemeClr val="tx1"/>
                </a:solidFill>
                <a:effectLst/>
                <a:uLnTx/>
                <a:uFillTx/>
                <a:latin typeface="+mn-lt"/>
                <a:ea typeface="+mn-ea"/>
                <a:cs typeface="Calibri"/>
              </a:rPr>
              <a:t>Mootness and standing</a:t>
            </a:r>
          </a:p>
          <a:p>
            <a:pPr marL="857250" marR="0" lvl="0" indent="-8572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000" b="0" i="0" u="none" strike="noStrike" kern="1200" cap="none" spc="0" normalizeH="0" baseline="0" noProof="0" dirty="0">
                <a:ln>
                  <a:noFill/>
                </a:ln>
                <a:solidFill>
                  <a:schemeClr val="tx1"/>
                </a:solidFill>
                <a:effectLst/>
                <a:uLnTx/>
                <a:uFillTx/>
                <a:latin typeface="+mn-lt"/>
                <a:ea typeface="Calibri"/>
                <a:cs typeface="Calibri"/>
              </a:rPr>
              <a:t>Section 504 claims against the federal government</a:t>
            </a:r>
            <a:endParaRPr lang="en-US" sz="4000" dirty="0"/>
          </a:p>
        </p:txBody>
      </p:sp>
      <p:cxnSp>
        <p:nvCxnSpPr>
          <p:cNvPr id="7" name="Straight Connector 6">
            <a:extLst>
              <a:ext uri="{FF2B5EF4-FFF2-40B4-BE49-F238E27FC236}">
                <a16:creationId xmlns:a16="http://schemas.microsoft.com/office/drawing/2014/main" id="{1E7430C0-213D-1BC9-5846-C9338F4EF9EB}"/>
              </a:ext>
              <a:ext uri="{C183D7F6-B498-43B3-948B-1728B52AA6E4}">
                <adec:decorative xmlns:adec="http://schemas.microsoft.com/office/drawing/2017/decorative" val="1"/>
              </a:ext>
            </a:extLst>
          </p:cNvPr>
          <p:cNvCxnSpPr>
            <a:cxnSpLocks/>
          </p:cNvCxnSpPr>
          <p:nvPr/>
        </p:nvCxnSpPr>
        <p:spPr>
          <a:xfrm>
            <a:off x="575938" y="815546"/>
            <a:ext cx="1104012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F7F53E3C-F275-FBEE-EC04-189EEDBA5BC4}"/>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938" y="262900"/>
            <a:ext cx="1448071" cy="487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81311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A68C3-7075-9D5F-EA8D-C468FDAF9BAA}"/>
            </a:ext>
          </a:extLst>
        </p:cNvPr>
        <p:cNvGrpSpPr/>
        <p:nvPr/>
      </p:nvGrpSpPr>
      <p:grpSpPr>
        <a:xfrm>
          <a:off x="0" y="0"/>
          <a:ext cx="0" cy="0"/>
          <a:chOff x="0" y="0"/>
          <a:chExt cx="0" cy="0"/>
        </a:xfrm>
      </p:grpSpPr>
      <p:sp>
        <p:nvSpPr>
          <p:cNvPr id="8" name="Content Placeholder 2">
            <a:extLst>
              <a:ext uri="{FF2B5EF4-FFF2-40B4-BE49-F238E27FC236}">
                <a16:creationId xmlns:a16="http://schemas.microsoft.com/office/drawing/2014/main" id="{D0537F2D-DE70-D6F7-B528-3C71242C1B0B}"/>
              </a:ext>
            </a:extLst>
          </p:cNvPr>
          <p:cNvSpPr txBox="1">
            <a:spLocks noGrp="1"/>
          </p:cNvSpPr>
          <p:nvPr>
            <p:ph type="title" idx="4294967295"/>
          </p:nvPr>
        </p:nvSpPr>
        <p:spPr>
          <a:xfrm>
            <a:off x="1603932" y="2800056"/>
            <a:ext cx="8814389" cy="12610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8000" b="1" i="0" u="none" strike="noStrike" kern="1200" cap="none" spc="0" normalizeH="0" baseline="0" noProof="0" dirty="0">
                <a:ln>
                  <a:noFill/>
                </a:ln>
                <a:solidFill>
                  <a:schemeClr val="tx1"/>
                </a:solidFill>
                <a:effectLst/>
                <a:uLnTx/>
                <a:uFillTx/>
                <a:latin typeface="Calibri"/>
                <a:ea typeface="Calibri"/>
                <a:cs typeface="Calibri"/>
              </a:rPr>
              <a:t>Employment</a:t>
            </a:r>
          </a:p>
        </p:txBody>
      </p:sp>
      <p:cxnSp>
        <p:nvCxnSpPr>
          <p:cNvPr id="7" name="Straight Connector 6">
            <a:extLst>
              <a:ext uri="{FF2B5EF4-FFF2-40B4-BE49-F238E27FC236}">
                <a16:creationId xmlns:a16="http://schemas.microsoft.com/office/drawing/2014/main" id="{8455213B-D6E7-183F-8BDF-73EC02AC5234}"/>
              </a:ext>
              <a:ext uri="{C183D7F6-B498-43B3-948B-1728B52AA6E4}">
                <adec:decorative xmlns:adec="http://schemas.microsoft.com/office/drawing/2017/decorative" val="1"/>
              </a:ext>
            </a:extLst>
          </p:cNvPr>
          <p:cNvCxnSpPr>
            <a:cxnSpLocks/>
          </p:cNvCxnSpPr>
          <p:nvPr/>
        </p:nvCxnSpPr>
        <p:spPr>
          <a:xfrm>
            <a:off x="575938" y="815546"/>
            <a:ext cx="1104012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B0E90C7A-747F-EF6D-C18C-7DFBFA57D6BF}"/>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938" y="262900"/>
            <a:ext cx="1448071" cy="487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09525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9AEE5A-66B5-681E-A5F9-844D5F7C1116}"/>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35E92D0D-E5C6-39D4-7FC2-62FD3E0999C3}"/>
              </a:ext>
            </a:extLst>
          </p:cNvPr>
          <p:cNvSpPr txBox="1">
            <a:spLocks noGrp="1"/>
          </p:cNvSpPr>
          <p:nvPr>
            <p:ph type="title" idx="4294967295"/>
          </p:nvPr>
        </p:nvSpPr>
        <p:spPr>
          <a:xfrm>
            <a:off x="575936" y="1039908"/>
            <a:ext cx="11311264" cy="6691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0"/>
              </a:spcBef>
              <a:spcAft>
                <a:spcPts val="0"/>
              </a:spcAft>
              <a:buClrTx/>
              <a:buSzTx/>
              <a:buFont typeface="Arial" panose="020B0604020202020204" pitchFamily="34" charset="0"/>
              <a:buNone/>
              <a:tabLst/>
              <a:defRPr/>
            </a:pPr>
            <a:r>
              <a:rPr kumimoji="0" lang="en-US" sz="3600" b="1" i="1" u="none" strike="noStrike" kern="100" cap="none" spc="0" normalizeH="0" baseline="0" noProof="0" dirty="0">
                <a:ln>
                  <a:noFill/>
                </a:ln>
                <a:solidFill>
                  <a:schemeClr val="tx1"/>
                </a:solidFill>
                <a:effectLst/>
                <a:uLnTx/>
                <a:uFillTx/>
                <a:latin typeface="Calibri"/>
                <a:ea typeface="Times New Roman" panose="02020603050405020304" pitchFamily="18" charset="0"/>
                <a:cs typeface="Times New Roman"/>
              </a:rPr>
              <a:t>Stanley v. City of Sanford, Florida</a:t>
            </a:r>
            <a:endParaRPr kumimoji="0" lang="en-US" sz="3600" b="1" i="1" u="none" strike="noStrike" kern="100" cap="none" spc="0" normalizeH="0" baseline="0" noProof="0" dirty="0">
              <a:ln>
                <a:noFill/>
              </a:ln>
              <a:solidFill>
                <a:schemeClr val="tx1"/>
              </a:solidFill>
              <a:effectLst/>
              <a:uLnTx/>
              <a:uFillTx/>
              <a:latin typeface="Calibri"/>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BC68EB0-EC01-74B7-824E-FD4380C968F9}"/>
              </a:ext>
            </a:extLst>
          </p:cNvPr>
          <p:cNvSpPr>
            <a:spLocks noGrp="1"/>
          </p:cNvSpPr>
          <p:nvPr>
            <p:ph sz="half" idx="4294967295"/>
          </p:nvPr>
        </p:nvSpPr>
        <p:spPr>
          <a:xfrm>
            <a:off x="570103" y="1700848"/>
            <a:ext cx="11040122" cy="4838525"/>
          </a:xfrm>
        </p:spPr>
        <p:txBody>
          <a:bodyPr vert="horz" lIns="91440" tIns="45720" rIns="91440" bIns="45720" rtlCol="0" anchor="t">
            <a:noAutofit/>
          </a:bodyPr>
          <a:lstStyle/>
          <a:p>
            <a:pPr marL="344170" indent="-344170">
              <a:lnSpc>
                <a:spcPct val="100000"/>
              </a:lnSpc>
              <a:spcBef>
                <a:spcPts val="0"/>
              </a:spcBef>
              <a:spcAft>
                <a:spcPts val="600"/>
              </a:spcAft>
            </a:pPr>
            <a:r>
              <a:rPr lang="en-US" sz="2400" b="1" i="0" dirty="0">
                <a:solidFill>
                  <a:srgbClr val="1F1F1F"/>
                </a:solidFill>
                <a:effectLst/>
              </a:rPr>
              <a:t>Opinion: </a:t>
            </a:r>
            <a:r>
              <a:rPr lang="en-US" sz="2400" dirty="0">
                <a:solidFill>
                  <a:srgbClr val="1F1F1F"/>
                </a:solidFill>
              </a:rPr>
              <a:t> 606 U.S. 46 (2025)</a:t>
            </a:r>
            <a:endParaRPr lang="en-US" sz="2400" kern="100" dirty="0">
              <a:ea typeface="Calibri"/>
              <a:cs typeface="Times New Roman"/>
            </a:endParaRPr>
          </a:p>
          <a:p>
            <a:pPr marL="344170" indent="-344170">
              <a:lnSpc>
                <a:spcPct val="100000"/>
              </a:lnSpc>
              <a:spcBef>
                <a:spcPts val="0"/>
              </a:spcBef>
              <a:spcAft>
                <a:spcPts val="600"/>
              </a:spcAft>
            </a:pPr>
            <a:r>
              <a:rPr lang="en-US" sz="2400" b="1" kern="100" dirty="0">
                <a:solidFill>
                  <a:srgbClr val="000000"/>
                </a:solidFill>
                <a:latin typeface="Calibri"/>
                <a:ea typeface="Calibri"/>
                <a:cs typeface="Calibri"/>
              </a:rPr>
              <a:t>Issue</a:t>
            </a:r>
            <a:r>
              <a:rPr lang="en-US" sz="2400" kern="100" dirty="0">
                <a:solidFill>
                  <a:srgbClr val="000000"/>
                </a:solidFill>
                <a:latin typeface="Calibri"/>
                <a:ea typeface="Calibri"/>
                <a:cs typeface="Calibri"/>
              </a:rPr>
              <a:t>: Whether the ADA applies to retiree health benefits.</a:t>
            </a:r>
            <a:endParaRPr lang="en-US" sz="2400" b="1" kern="100" dirty="0">
              <a:solidFill>
                <a:srgbClr val="000000"/>
              </a:solidFill>
              <a:latin typeface="Calibri"/>
              <a:ea typeface="Calibri"/>
              <a:cs typeface="Calibri"/>
            </a:endParaRPr>
          </a:p>
          <a:p>
            <a:pPr marL="344170" indent="-344170">
              <a:lnSpc>
                <a:spcPct val="100000"/>
              </a:lnSpc>
              <a:spcBef>
                <a:spcPts val="0"/>
              </a:spcBef>
              <a:spcAft>
                <a:spcPts val="600"/>
              </a:spcAft>
            </a:pPr>
            <a:r>
              <a:rPr lang="en-US" sz="2400" b="1" kern="100" dirty="0">
                <a:solidFill>
                  <a:srgbClr val="000000"/>
                </a:solidFill>
                <a:latin typeface="Calibri"/>
                <a:ea typeface="Calibri"/>
                <a:cs typeface="Calibri"/>
              </a:rPr>
              <a:t>Background</a:t>
            </a:r>
            <a:r>
              <a:rPr lang="en-US" sz="2400" kern="100" dirty="0">
                <a:solidFill>
                  <a:srgbClr val="000000"/>
                </a:solidFill>
                <a:latin typeface="Calibri"/>
                <a:ea typeface="Calibri"/>
                <a:cs typeface="Calibri"/>
              </a:rPr>
              <a:t>: The City had offered health insurance benefits to firefighters with either 25 years of service or who had retired earlier because of a disability. In 2003, the City changed its policy such that the latter group only received 24 months of coverage. Plaintiff, who developed a disability and retired after 19 years, was only given 24 months of coverage. Plaintiff brought an action under Title I of the ADA.</a:t>
            </a:r>
          </a:p>
          <a:p>
            <a:pPr marL="344170" indent="-344170">
              <a:lnSpc>
                <a:spcPct val="100000"/>
              </a:lnSpc>
              <a:spcBef>
                <a:spcPts val="0"/>
              </a:spcBef>
              <a:spcAft>
                <a:spcPts val="600"/>
              </a:spcAft>
            </a:pPr>
            <a:r>
              <a:rPr lang="en-US" sz="2400" kern="100" dirty="0">
                <a:ea typeface="Calibri"/>
                <a:cs typeface="Calibri"/>
              </a:rPr>
              <a:t>The City moved to dismiss. The district court granted the motion, and the Eleventh Circuit affirmed. Plaintiff appealed.</a:t>
            </a:r>
          </a:p>
          <a:p>
            <a:pPr marL="344170" indent="-344170">
              <a:lnSpc>
                <a:spcPct val="100000"/>
              </a:lnSpc>
              <a:spcBef>
                <a:spcPts val="0"/>
              </a:spcBef>
              <a:spcAft>
                <a:spcPts val="600"/>
              </a:spcAft>
            </a:pPr>
            <a:r>
              <a:rPr lang="en-US" sz="2400" b="1" kern="100" dirty="0">
                <a:ea typeface="Aptos" panose="020B0004020202020204" pitchFamily="34" charset="0"/>
                <a:cs typeface="Times New Roman"/>
              </a:rPr>
              <a:t>Holding</a:t>
            </a:r>
            <a:r>
              <a:rPr lang="en-US" sz="2400" kern="100" dirty="0">
                <a:ea typeface="Aptos" panose="020B0004020202020204" pitchFamily="34" charset="0"/>
                <a:cs typeface="Times New Roman"/>
              </a:rPr>
              <a:t>: Affirmed. Plaintiff is not a "qualified individual," because she is a retiree who is not a </a:t>
            </a:r>
            <a:r>
              <a:rPr lang="en-US" sz="2400" i="1" kern="100" dirty="0">
                <a:ea typeface="Aptos" panose="020B0004020202020204" pitchFamily="34" charset="0"/>
                <a:cs typeface="Times New Roman"/>
              </a:rPr>
              <a:t>present </a:t>
            </a:r>
            <a:r>
              <a:rPr lang="en-US" sz="2400" kern="100" dirty="0">
                <a:ea typeface="Aptos" panose="020B0004020202020204" pitchFamily="34" charset="0"/>
                <a:cs typeface="Times New Roman"/>
              </a:rPr>
              <a:t>employee or applicant. </a:t>
            </a:r>
            <a:endParaRPr lang="en-US" sz="2400" kern="100" dirty="0">
              <a:cs typeface="Times New Roman" panose="02020603050405020304" pitchFamily="18" charset="0"/>
            </a:endParaRPr>
          </a:p>
        </p:txBody>
      </p:sp>
      <p:cxnSp>
        <p:nvCxnSpPr>
          <p:cNvPr id="7" name="Straight Connector 6">
            <a:extLst>
              <a:ext uri="{FF2B5EF4-FFF2-40B4-BE49-F238E27FC236}">
                <a16:creationId xmlns:a16="http://schemas.microsoft.com/office/drawing/2014/main" id="{C2D3B6A5-B612-66DA-A701-AB7B3BDA8625}"/>
              </a:ext>
              <a:ext uri="{C183D7F6-B498-43B3-948B-1728B52AA6E4}">
                <adec:decorative xmlns:adec="http://schemas.microsoft.com/office/drawing/2017/decorative" val="1"/>
              </a:ext>
            </a:extLst>
          </p:cNvPr>
          <p:cNvCxnSpPr>
            <a:cxnSpLocks/>
          </p:cNvCxnSpPr>
          <p:nvPr/>
        </p:nvCxnSpPr>
        <p:spPr>
          <a:xfrm>
            <a:off x="575938" y="815546"/>
            <a:ext cx="1104012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0303628A-5DE5-7CC4-691E-31231E72B5D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938" y="262900"/>
            <a:ext cx="1448071" cy="487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60094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876557-27BD-0B06-DBD3-6B56311B9B39}"/>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5F973C3E-526E-AF3C-5C26-43285C4A251F}"/>
              </a:ext>
            </a:extLst>
          </p:cNvPr>
          <p:cNvSpPr txBox="1">
            <a:spLocks noGrp="1"/>
          </p:cNvSpPr>
          <p:nvPr>
            <p:ph type="title" idx="4294967295"/>
          </p:nvPr>
        </p:nvSpPr>
        <p:spPr>
          <a:xfrm>
            <a:off x="575936" y="1039908"/>
            <a:ext cx="11311264" cy="6691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1" u="none" strike="noStrike" kern="100" cap="none" spc="0" normalizeH="0" baseline="0" noProof="0" dirty="0">
                <a:ln>
                  <a:noFill/>
                </a:ln>
                <a:solidFill>
                  <a:schemeClr val="tx1"/>
                </a:solidFill>
                <a:effectLst/>
                <a:uLnTx/>
                <a:uFillTx/>
                <a:latin typeface="Calibri"/>
                <a:ea typeface="Calibri"/>
                <a:cs typeface="Calibri"/>
              </a:rPr>
              <a:t>Tudor v. Whitehall Cent. School District</a:t>
            </a:r>
            <a:endParaRPr kumimoji="0" lang="en-US" sz="3600" b="0" i="0" u="none" strike="noStrike" kern="100" cap="none" spc="0" normalizeH="0" baseline="0" noProof="0" dirty="0">
              <a:ln>
                <a:noFill/>
              </a:ln>
              <a:solidFill>
                <a:schemeClr val="tx1"/>
              </a:solidFill>
              <a:effectLst/>
              <a:uLnTx/>
              <a:uFillTx/>
              <a:latin typeface="Calibri"/>
              <a:ea typeface="Calibri"/>
              <a:cs typeface="Calibri"/>
            </a:endParaRPr>
          </a:p>
        </p:txBody>
      </p:sp>
      <p:sp>
        <p:nvSpPr>
          <p:cNvPr id="3" name="Content Placeholder 2">
            <a:extLst>
              <a:ext uri="{FF2B5EF4-FFF2-40B4-BE49-F238E27FC236}">
                <a16:creationId xmlns:a16="http://schemas.microsoft.com/office/drawing/2014/main" id="{72AED9DF-B956-F7D2-D655-B56AB0C58B79}"/>
              </a:ext>
            </a:extLst>
          </p:cNvPr>
          <p:cNvSpPr>
            <a:spLocks noGrp="1"/>
          </p:cNvSpPr>
          <p:nvPr>
            <p:ph sz="half" idx="4294967295"/>
          </p:nvPr>
        </p:nvSpPr>
        <p:spPr>
          <a:xfrm>
            <a:off x="570103" y="1700848"/>
            <a:ext cx="11040122" cy="4838525"/>
          </a:xfrm>
        </p:spPr>
        <p:txBody>
          <a:bodyPr vert="horz" lIns="91440" tIns="45720" rIns="91440" bIns="45720" rtlCol="0" anchor="t">
            <a:noAutofit/>
          </a:bodyPr>
          <a:lstStyle/>
          <a:p>
            <a:pPr marL="344170" indent="-344170">
              <a:lnSpc>
                <a:spcPct val="100000"/>
              </a:lnSpc>
              <a:spcBef>
                <a:spcPts val="0"/>
              </a:spcBef>
              <a:spcAft>
                <a:spcPts val="600"/>
              </a:spcAft>
            </a:pPr>
            <a:r>
              <a:rPr lang="en-US" sz="2400" b="1" dirty="0">
                <a:solidFill>
                  <a:srgbClr val="1F1F1F"/>
                </a:solidFill>
              </a:rPr>
              <a:t>Opinion</a:t>
            </a:r>
            <a:r>
              <a:rPr lang="en-US" sz="2400" dirty="0">
                <a:solidFill>
                  <a:srgbClr val="1F1F1F"/>
                </a:solidFill>
              </a:rPr>
              <a:t>:</a:t>
            </a:r>
            <a:r>
              <a:rPr lang="en-US" sz="2400" b="1" dirty="0">
                <a:solidFill>
                  <a:srgbClr val="1F1F1F"/>
                </a:solidFill>
              </a:rPr>
              <a:t> </a:t>
            </a:r>
            <a:r>
              <a:rPr lang="en-US" sz="2400" dirty="0">
                <a:solidFill>
                  <a:srgbClr val="000000"/>
                </a:solidFill>
              </a:rPr>
              <a:t>132 F.4th 242 (2nd Cir. 2025)</a:t>
            </a:r>
            <a:endParaRPr lang="en-US" sz="2400" b="1" dirty="0">
              <a:solidFill>
                <a:srgbClr val="1F1F1F"/>
              </a:solidFill>
              <a:latin typeface="Calibri"/>
              <a:ea typeface="Calibri"/>
              <a:cs typeface="Calibri"/>
            </a:endParaRPr>
          </a:p>
          <a:p>
            <a:pPr marL="344170" indent="-344170">
              <a:lnSpc>
                <a:spcPct val="100000"/>
              </a:lnSpc>
              <a:spcBef>
                <a:spcPts val="0"/>
              </a:spcBef>
              <a:spcAft>
                <a:spcPts val="600"/>
              </a:spcAft>
            </a:pPr>
            <a:r>
              <a:rPr lang="en-US" sz="2400" b="1" dirty="0">
                <a:solidFill>
                  <a:srgbClr val="1F1F1F"/>
                </a:solidFill>
              </a:rPr>
              <a:t>Issue</a:t>
            </a:r>
            <a:r>
              <a:rPr lang="en-US" sz="2400" kern="100" dirty="0">
                <a:solidFill>
                  <a:srgbClr val="000000"/>
                </a:solidFill>
                <a:latin typeface="Calibri"/>
                <a:ea typeface="Calibri"/>
                <a:cs typeface="Calibri"/>
              </a:rPr>
              <a:t>: Whether an employee's ability to perform the essential functions of a job without an accommodation defeats a failure-to-accommodate claim. </a:t>
            </a:r>
            <a:endParaRPr lang="en-US" sz="2400" b="1" dirty="0">
              <a:solidFill>
                <a:srgbClr val="1F1F1F"/>
              </a:solidFill>
              <a:ea typeface="Calibri"/>
              <a:cs typeface="Calibri"/>
            </a:endParaRPr>
          </a:p>
          <a:p>
            <a:pPr marL="344170" indent="-344170">
              <a:lnSpc>
                <a:spcPct val="100000"/>
              </a:lnSpc>
              <a:spcBef>
                <a:spcPts val="0"/>
              </a:spcBef>
              <a:spcAft>
                <a:spcPts val="600"/>
              </a:spcAft>
            </a:pPr>
            <a:r>
              <a:rPr lang="en-US" sz="2400" b="1" kern="100" dirty="0">
                <a:ea typeface="Aptos" panose="020B0004020202020204" pitchFamily="34" charset="0"/>
                <a:cs typeface="Times New Roman"/>
              </a:rPr>
              <a:t>Holding</a:t>
            </a:r>
            <a:r>
              <a:rPr lang="en-US" sz="2400" kern="100" dirty="0">
                <a:ea typeface="Aptos" panose="020B0004020202020204" pitchFamily="34" charset="0"/>
                <a:cs typeface="Times New Roman"/>
              </a:rPr>
              <a:t>: The Second Circuit held that an e</a:t>
            </a:r>
            <a:r>
              <a:rPr lang="en-US" sz="2400" kern="100" dirty="0">
                <a:ea typeface="Calibri"/>
                <a:cs typeface="Calibri"/>
              </a:rPr>
              <a:t>mployee may receive reasonable accommodations even if she can perform her essential job functions without them. Accommodations need not be strictly necessary to be required reasonable accommodations under the ADA.</a:t>
            </a:r>
          </a:p>
        </p:txBody>
      </p:sp>
      <p:cxnSp>
        <p:nvCxnSpPr>
          <p:cNvPr id="7" name="Straight Connector 6">
            <a:extLst>
              <a:ext uri="{FF2B5EF4-FFF2-40B4-BE49-F238E27FC236}">
                <a16:creationId xmlns:a16="http://schemas.microsoft.com/office/drawing/2014/main" id="{E091362E-633B-F6E5-E8E5-4EC055E7B617}"/>
              </a:ext>
              <a:ext uri="{C183D7F6-B498-43B3-948B-1728B52AA6E4}">
                <adec:decorative xmlns:adec="http://schemas.microsoft.com/office/drawing/2017/decorative" val="1"/>
              </a:ext>
            </a:extLst>
          </p:cNvPr>
          <p:cNvCxnSpPr>
            <a:cxnSpLocks/>
          </p:cNvCxnSpPr>
          <p:nvPr/>
        </p:nvCxnSpPr>
        <p:spPr>
          <a:xfrm>
            <a:off x="575938" y="815546"/>
            <a:ext cx="1104012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E3597105-A9AB-5AE9-2CBA-D5FDDAC701DA}"/>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938" y="262900"/>
            <a:ext cx="1448071" cy="487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56327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AA3CEF-5927-0F09-0175-3017EE44B4C7}"/>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09B37388-5B83-96D1-D935-92B1165049A0}"/>
              </a:ext>
            </a:extLst>
          </p:cNvPr>
          <p:cNvSpPr txBox="1">
            <a:spLocks noGrp="1"/>
          </p:cNvSpPr>
          <p:nvPr>
            <p:ph type="title" idx="4294967295"/>
          </p:nvPr>
        </p:nvSpPr>
        <p:spPr>
          <a:xfrm>
            <a:off x="575936" y="1039908"/>
            <a:ext cx="11311264" cy="6691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1" u="none" strike="noStrike" kern="100" cap="none" spc="0" normalizeH="0" baseline="0" noProof="0" dirty="0">
                <a:ln>
                  <a:noFill/>
                </a:ln>
                <a:solidFill>
                  <a:schemeClr val="tx1"/>
                </a:solidFill>
                <a:effectLst/>
                <a:uLnTx/>
                <a:uFillTx/>
                <a:latin typeface="Calibri"/>
                <a:ea typeface="Calibri"/>
                <a:cs typeface="Calibri"/>
              </a:rPr>
              <a:t>Santos v. Collins</a:t>
            </a:r>
          </a:p>
        </p:txBody>
      </p:sp>
      <p:sp>
        <p:nvSpPr>
          <p:cNvPr id="3" name="Content Placeholder 2">
            <a:extLst>
              <a:ext uri="{FF2B5EF4-FFF2-40B4-BE49-F238E27FC236}">
                <a16:creationId xmlns:a16="http://schemas.microsoft.com/office/drawing/2014/main" id="{221FCDD1-FD50-DFD1-6FC9-2CA0AF7418A6}"/>
              </a:ext>
            </a:extLst>
          </p:cNvPr>
          <p:cNvSpPr>
            <a:spLocks noGrp="1"/>
          </p:cNvSpPr>
          <p:nvPr>
            <p:ph sz="half" idx="4294967295"/>
          </p:nvPr>
        </p:nvSpPr>
        <p:spPr>
          <a:xfrm>
            <a:off x="570103" y="1700848"/>
            <a:ext cx="11040122" cy="4838525"/>
          </a:xfrm>
        </p:spPr>
        <p:txBody>
          <a:bodyPr vert="horz" lIns="91440" tIns="45720" rIns="91440" bIns="45720" rtlCol="0" anchor="t">
            <a:noAutofit/>
          </a:bodyPr>
          <a:lstStyle/>
          <a:p>
            <a:pPr marL="344170" indent="-344170">
              <a:lnSpc>
                <a:spcPct val="100000"/>
              </a:lnSpc>
              <a:spcBef>
                <a:spcPts val="0"/>
              </a:spcBef>
              <a:spcAft>
                <a:spcPts val="600"/>
              </a:spcAft>
            </a:pPr>
            <a:r>
              <a:rPr lang="en-US" sz="2400" b="1" dirty="0">
                <a:solidFill>
                  <a:srgbClr val="1F1F1F"/>
                </a:solidFill>
              </a:rPr>
              <a:t>Opinion</a:t>
            </a:r>
            <a:r>
              <a:rPr lang="en-US" sz="2400" dirty="0">
                <a:solidFill>
                  <a:srgbClr val="1F1F1F"/>
                </a:solidFill>
              </a:rPr>
              <a:t>: 2025 WL 1905596 (</a:t>
            </a:r>
            <a:r>
              <a:rPr lang="en-US" sz="2400" dirty="0" err="1">
                <a:solidFill>
                  <a:srgbClr val="1F1F1F"/>
                </a:solidFill>
              </a:rPr>
              <a:t>D.D.C</a:t>
            </a:r>
            <a:r>
              <a:rPr lang="en-US" sz="2400" dirty="0">
                <a:solidFill>
                  <a:srgbClr val="1F1F1F"/>
                </a:solidFill>
              </a:rPr>
              <a:t>. July 10, 2025)</a:t>
            </a:r>
            <a:endParaRPr lang="en-US" sz="2400" dirty="0">
              <a:solidFill>
                <a:srgbClr val="1F1F1F"/>
              </a:solidFill>
              <a:ea typeface="Calibri"/>
              <a:cs typeface="Calibri"/>
            </a:endParaRPr>
          </a:p>
          <a:p>
            <a:pPr marL="344170" indent="-344170">
              <a:lnSpc>
                <a:spcPct val="100000"/>
              </a:lnSpc>
              <a:spcBef>
                <a:spcPts val="0"/>
              </a:spcBef>
              <a:spcAft>
                <a:spcPts val="600"/>
              </a:spcAft>
            </a:pPr>
            <a:r>
              <a:rPr lang="en-US" sz="2400" b="1" kern="100" dirty="0">
                <a:ea typeface="Calibri"/>
                <a:cs typeface="Calibri"/>
              </a:rPr>
              <a:t>Background</a:t>
            </a:r>
            <a:r>
              <a:rPr lang="en-US" sz="2400" kern="100" dirty="0">
                <a:ea typeface="Calibri"/>
                <a:cs typeface="Calibri"/>
              </a:rPr>
              <a:t>: Plaintiff, who is blind, worked as a social worker at a VA facility. She used JAWS to access the VA's electronic health record system to successfully perform her job. When the VA replaced the system with a new one that was incompatible with JAWS, she could no longer perform the essential job duties without relying on sighted coworkers.</a:t>
            </a:r>
          </a:p>
          <a:p>
            <a:pPr marL="344170" indent="-344170">
              <a:lnSpc>
                <a:spcPct val="100000"/>
              </a:lnSpc>
              <a:spcBef>
                <a:spcPts val="0"/>
              </a:spcBef>
              <a:spcAft>
                <a:spcPts val="600"/>
              </a:spcAft>
            </a:pPr>
            <a:r>
              <a:rPr lang="en-US" sz="2400" kern="100" dirty="0">
                <a:ea typeface="Calibri"/>
                <a:cs typeface="Calibri"/>
              </a:rPr>
              <a:t>Plaintiff sued the VA under Sections 501 (failure to provide a reasonable accommodation) and 508 (failure to ensure accessible technology) of the Rehabilitation Act. VA moved to dismiss.</a:t>
            </a:r>
          </a:p>
          <a:p>
            <a:pPr marL="344170" indent="-344170">
              <a:lnSpc>
                <a:spcPct val="100000"/>
              </a:lnSpc>
              <a:spcBef>
                <a:spcPts val="0"/>
              </a:spcBef>
              <a:spcAft>
                <a:spcPts val="600"/>
              </a:spcAft>
            </a:pPr>
            <a:r>
              <a:rPr lang="en-US" sz="2400" b="1" kern="100" dirty="0">
                <a:ea typeface="Aptos" panose="020B0004020202020204" pitchFamily="34" charset="0"/>
                <a:cs typeface="Times New Roman"/>
              </a:rPr>
              <a:t>Holding</a:t>
            </a:r>
            <a:r>
              <a:rPr lang="en-US" sz="2400" kern="100" dirty="0">
                <a:ea typeface="Aptos" panose="020B0004020202020204" pitchFamily="34" charset="0"/>
                <a:cs typeface="Times New Roman"/>
              </a:rPr>
              <a:t>: The district court denied the motion to dismiss for lack of standing and failure to state claims under Sections 501 and 508, and granted it for only Plaintiff's punitive damages claim under Section 501 and request for jury trial under Section 508.</a:t>
            </a:r>
            <a:endParaRPr lang="en-US" sz="2400" kern="100" dirty="0">
              <a:ea typeface="Calibri"/>
              <a:cs typeface="Times New Roman" panose="02020603050405020304" pitchFamily="18" charset="0"/>
            </a:endParaRPr>
          </a:p>
        </p:txBody>
      </p:sp>
      <p:cxnSp>
        <p:nvCxnSpPr>
          <p:cNvPr id="7" name="Straight Connector 6">
            <a:extLst>
              <a:ext uri="{FF2B5EF4-FFF2-40B4-BE49-F238E27FC236}">
                <a16:creationId xmlns:a16="http://schemas.microsoft.com/office/drawing/2014/main" id="{FBBBA5E0-978B-32ED-A465-8EE2E98C89D0}"/>
              </a:ext>
              <a:ext uri="{C183D7F6-B498-43B3-948B-1728B52AA6E4}">
                <adec:decorative xmlns:adec="http://schemas.microsoft.com/office/drawing/2017/decorative" val="1"/>
              </a:ext>
            </a:extLst>
          </p:cNvPr>
          <p:cNvCxnSpPr>
            <a:cxnSpLocks/>
          </p:cNvCxnSpPr>
          <p:nvPr/>
        </p:nvCxnSpPr>
        <p:spPr>
          <a:xfrm>
            <a:off x="575938" y="815546"/>
            <a:ext cx="1104012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19EC85B8-2C01-0286-08C6-4EB806FC3840}"/>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938" y="262900"/>
            <a:ext cx="1448071" cy="487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82376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76D931-B7CE-A9AF-96FF-8143CE6A80B9}"/>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BC828937-5F20-71B5-C7DD-0DF107B65479}"/>
              </a:ext>
            </a:extLst>
          </p:cNvPr>
          <p:cNvSpPr txBox="1">
            <a:spLocks noGrp="1"/>
          </p:cNvSpPr>
          <p:nvPr>
            <p:ph type="title" idx="4294967295"/>
          </p:nvPr>
        </p:nvSpPr>
        <p:spPr>
          <a:xfrm>
            <a:off x="575936" y="1039908"/>
            <a:ext cx="11311264" cy="6691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1" u="none" strike="noStrike" kern="100" cap="none" spc="0" normalizeH="0" baseline="0" noProof="0" dirty="0">
                <a:ln>
                  <a:noFill/>
                </a:ln>
                <a:solidFill>
                  <a:schemeClr val="tx1"/>
                </a:solidFill>
                <a:effectLst/>
                <a:uLnTx/>
                <a:uFillTx/>
                <a:latin typeface="Calibri"/>
                <a:ea typeface="Calibri"/>
                <a:cs typeface="Calibri"/>
              </a:rPr>
              <a:t>EEOC v. Walmart, Inc.</a:t>
            </a:r>
          </a:p>
        </p:txBody>
      </p:sp>
      <p:sp>
        <p:nvSpPr>
          <p:cNvPr id="3" name="Content Placeholder 2">
            <a:extLst>
              <a:ext uri="{FF2B5EF4-FFF2-40B4-BE49-F238E27FC236}">
                <a16:creationId xmlns:a16="http://schemas.microsoft.com/office/drawing/2014/main" id="{8C22AF0A-D6B9-509F-FD1F-DACEF869950B}"/>
              </a:ext>
            </a:extLst>
          </p:cNvPr>
          <p:cNvSpPr>
            <a:spLocks noGrp="1"/>
          </p:cNvSpPr>
          <p:nvPr>
            <p:ph sz="half" idx="4294967295"/>
          </p:nvPr>
        </p:nvSpPr>
        <p:spPr>
          <a:xfrm>
            <a:off x="570103" y="1700848"/>
            <a:ext cx="11040122" cy="4838525"/>
          </a:xfrm>
        </p:spPr>
        <p:txBody>
          <a:bodyPr vert="horz" lIns="91440" tIns="45720" rIns="91440" bIns="45720" rtlCol="0" anchor="t">
            <a:noAutofit/>
          </a:bodyPr>
          <a:lstStyle/>
          <a:p>
            <a:pPr marL="344686" indent="-344686">
              <a:spcAft>
                <a:spcPts val="601"/>
              </a:spcAft>
            </a:pPr>
            <a:r>
              <a:rPr lang="en-US" sz="2400" dirty="0">
                <a:solidFill>
                  <a:srgbClr val="1F1F1F"/>
                </a:solidFill>
                <a:ea typeface="Calibri"/>
                <a:cs typeface="Calibri"/>
              </a:rPr>
              <a:t>Case No. 25-cv-1480 (E.D. Wis.)</a:t>
            </a:r>
          </a:p>
          <a:p>
            <a:pPr marL="344686" indent="-344686">
              <a:spcBef>
                <a:spcPts val="501"/>
              </a:spcBef>
              <a:spcAft>
                <a:spcPts val="601"/>
              </a:spcAft>
            </a:pPr>
            <a:r>
              <a:rPr lang="en-US" sz="2400" dirty="0">
                <a:solidFill>
                  <a:srgbClr val="1F1F1F"/>
                </a:solidFill>
                <a:ea typeface="Calibri"/>
                <a:cs typeface="Calibri"/>
              </a:rPr>
              <a:t>For years, the EEOC has been pursuing ADA action against Walmart for discriminatory treatment and harassment of its employees with IDD.</a:t>
            </a:r>
          </a:p>
          <a:p>
            <a:pPr marL="344686" indent="-344686">
              <a:spcBef>
                <a:spcPts val="501"/>
              </a:spcBef>
              <a:spcAft>
                <a:spcPts val="601"/>
              </a:spcAft>
            </a:pPr>
            <a:r>
              <a:rPr lang="en-US" sz="2400" dirty="0">
                <a:solidFill>
                  <a:srgbClr val="1F1F1F"/>
                </a:solidFill>
                <a:ea typeface="Calibri"/>
                <a:cs typeface="Calibri"/>
              </a:rPr>
              <a:t>In 2025, EEOC filed another case on the same issue against Walmart. </a:t>
            </a:r>
          </a:p>
          <a:p>
            <a:pPr marL="802572" lvl="1" indent="-344686">
              <a:spcAft>
                <a:spcPts val="601"/>
              </a:spcAft>
              <a:buFont typeface="Courier New" panose="020B0604020202020204" pitchFamily="34" charset="0"/>
              <a:buChar char="o"/>
            </a:pPr>
            <a:r>
              <a:rPr lang="en-US" dirty="0">
                <a:solidFill>
                  <a:srgbClr val="1F1F1F"/>
                </a:solidFill>
                <a:ea typeface="Calibri"/>
                <a:cs typeface="Calibri"/>
              </a:rPr>
              <a:t>The suit alleged that supervisors would refer to employees with IDD in derogatory terms. Store managers and HR representatives prohibited job coaches for an employee from entering the store and refused to discuss accommodations—including the employee's schedule and need for training or breaks—nor the harassment with the employee's job coaches. </a:t>
            </a:r>
            <a:endParaRPr lang="en-US" dirty="0">
              <a:ea typeface="Calibri"/>
              <a:cs typeface="Calibri"/>
            </a:endParaRPr>
          </a:p>
          <a:p>
            <a:pPr marL="344686" indent="-344686">
              <a:spcBef>
                <a:spcPts val="501"/>
              </a:spcBef>
              <a:spcAft>
                <a:spcPts val="601"/>
              </a:spcAft>
            </a:pPr>
            <a:r>
              <a:rPr lang="en-US" sz="2400" b="1" dirty="0">
                <a:solidFill>
                  <a:srgbClr val="1F1F1F"/>
                </a:solidFill>
              </a:rPr>
              <a:t>Stay tuned!</a:t>
            </a:r>
            <a:endParaRPr lang="en-US" sz="2400" kern="100" dirty="0">
              <a:ea typeface="Calibri"/>
              <a:cs typeface="Times New Roman" panose="02020603050405020304" pitchFamily="18" charset="0"/>
            </a:endParaRPr>
          </a:p>
        </p:txBody>
      </p:sp>
      <p:cxnSp>
        <p:nvCxnSpPr>
          <p:cNvPr id="7" name="Straight Connector 6">
            <a:extLst>
              <a:ext uri="{FF2B5EF4-FFF2-40B4-BE49-F238E27FC236}">
                <a16:creationId xmlns:a16="http://schemas.microsoft.com/office/drawing/2014/main" id="{1742D8E7-C584-EC4F-5F78-179AC535B684}"/>
              </a:ext>
              <a:ext uri="{C183D7F6-B498-43B3-948B-1728B52AA6E4}">
                <adec:decorative xmlns:adec="http://schemas.microsoft.com/office/drawing/2017/decorative" val="1"/>
              </a:ext>
            </a:extLst>
          </p:cNvPr>
          <p:cNvCxnSpPr>
            <a:cxnSpLocks/>
          </p:cNvCxnSpPr>
          <p:nvPr/>
        </p:nvCxnSpPr>
        <p:spPr>
          <a:xfrm>
            <a:off x="575938" y="815546"/>
            <a:ext cx="1104012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1134FE7C-5D7B-6E58-7E53-56C08BCCEA43}"/>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938" y="262900"/>
            <a:ext cx="1448071" cy="487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18535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505FC5-49EA-0950-39E1-02458E5713F4}"/>
            </a:ext>
          </a:extLst>
        </p:cNvPr>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F1558A5-12B6-DD34-257C-CB78A2998B93}"/>
              </a:ext>
            </a:extLst>
          </p:cNvPr>
          <p:cNvSpPr txBox="1">
            <a:spLocks noGrp="1"/>
          </p:cNvSpPr>
          <p:nvPr>
            <p:ph type="title" idx="4294967295"/>
          </p:nvPr>
        </p:nvSpPr>
        <p:spPr>
          <a:xfrm>
            <a:off x="1048869" y="2463753"/>
            <a:ext cx="10444926" cy="169357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8800" b="1" i="0" u="none" strike="noStrike" kern="1200" cap="none" spc="0" normalizeH="0" baseline="0" noProof="0" dirty="0">
                <a:ln>
                  <a:noFill/>
                </a:ln>
                <a:solidFill>
                  <a:schemeClr val="tx1"/>
                </a:solidFill>
                <a:effectLst/>
                <a:uLnTx/>
                <a:uFillTx/>
                <a:latin typeface="Calibri"/>
                <a:ea typeface="Calibri"/>
                <a:cs typeface="Calibri"/>
              </a:rPr>
              <a:t>Olmstead</a:t>
            </a:r>
          </a:p>
        </p:txBody>
      </p:sp>
      <p:cxnSp>
        <p:nvCxnSpPr>
          <p:cNvPr id="7" name="Straight Connector 6">
            <a:extLst>
              <a:ext uri="{FF2B5EF4-FFF2-40B4-BE49-F238E27FC236}">
                <a16:creationId xmlns:a16="http://schemas.microsoft.com/office/drawing/2014/main" id="{AA33D9D8-8922-2612-76A3-432FDEBBAF1F}"/>
              </a:ext>
              <a:ext uri="{C183D7F6-B498-43B3-948B-1728B52AA6E4}">
                <adec:decorative xmlns:adec="http://schemas.microsoft.com/office/drawing/2017/decorative" val="1"/>
              </a:ext>
            </a:extLst>
          </p:cNvPr>
          <p:cNvCxnSpPr>
            <a:cxnSpLocks/>
          </p:cNvCxnSpPr>
          <p:nvPr/>
        </p:nvCxnSpPr>
        <p:spPr>
          <a:xfrm>
            <a:off x="575938" y="815546"/>
            <a:ext cx="1104012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C7EB5E2C-0542-D49D-4F44-0D0DE196F936}"/>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938" y="262900"/>
            <a:ext cx="1448071" cy="487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72309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545F83-A5EB-D8A6-F5E3-135939E30BC8}"/>
            </a:ext>
          </a:extLst>
        </p:cNvPr>
        <p:cNvGrpSpPr/>
        <p:nvPr/>
      </p:nvGrpSpPr>
      <p:grpSpPr>
        <a:xfrm>
          <a:off x="0" y="0"/>
          <a:ext cx="0" cy="0"/>
          <a:chOff x="0" y="0"/>
          <a:chExt cx="0" cy="0"/>
        </a:xfrm>
      </p:grpSpPr>
      <p:sp>
        <p:nvSpPr>
          <p:cNvPr id="8" name="Content Placeholder 2">
            <a:extLst>
              <a:ext uri="{FF2B5EF4-FFF2-40B4-BE49-F238E27FC236}">
                <a16:creationId xmlns:a16="http://schemas.microsoft.com/office/drawing/2014/main" id="{1CB7676D-9F0B-3259-E709-B95B0D3DD216}"/>
              </a:ext>
            </a:extLst>
          </p:cNvPr>
          <p:cNvSpPr txBox="1">
            <a:spLocks noGrp="1"/>
          </p:cNvSpPr>
          <p:nvPr>
            <p:ph type="title" idx="4294967295"/>
          </p:nvPr>
        </p:nvSpPr>
        <p:spPr>
          <a:xfrm>
            <a:off x="599749" y="1039909"/>
            <a:ext cx="11311264" cy="9323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1" u="none" strike="noStrike" kern="1200" cap="none" spc="0" normalizeH="0" baseline="0" noProof="0" dirty="0">
                <a:ln>
                  <a:noFill/>
                </a:ln>
                <a:solidFill>
                  <a:schemeClr val="tx1"/>
                </a:solidFill>
                <a:effectLst/>
                <a:uLnTx/>
                <a:uFillTx/>
                <a:latin typeface="Calibri"/>
                <a:ea typeface="Calibri"/>
                <a:cs typeface="Calibri"/>
              </a:rPr>
              <a:t>Olmstead Cases</a:t>
            </a:r>
            <a:endParaRPr kumimoji="0" lang="en-US" sz="3600" b="0" i="0" u="none" strike="noStrike" kern="1200" cap="none" spc="0" normalizeH="0" baseline="0" noProof="0" dirty="0">
              <a:ln>
                <a:noFill/>
              </a:ln>
              <a:solidFill>
                <a:schemeClr val="tx1"/>
              </a:solidFill>
              <a:effectLst/>
              <a:uLnTx/>
              <a:uFillTx/>
              <a:latin typeface="Calibri"/>
              <a:ea typeface="Calibri"/>
              <a:cs typeface="Calibri"/>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3600" b="1" i="1" u="none" strike="noStrike" kern="1200" cap="none" spc="0" normalizeH="0" baseline="0" noProof="0" dirty="0">
              <a:ln>
                <a:noFill/>
              </a:ln>
              <a:solidFill>
                <a:srgbClr val="000000"/>
              </a:solidFill>
              <a:effectLst/>
              <a:uLnTx/>
              <a:uFillTx/>
              <a:latin typeface="Calibri"/>
              <a:ea typeface="Calibri"/>
              <a:cs typeface="Calibri"/>
            </a:endParaRPr>
          </a:p>
        </p:txBody>
      </p:sp>
      <p:sp>
        <p:nvSpPr>
          <p:cNvPr id="3" name="Content Placeholder 2">
            <a:extLst>
              <a:ext uri="{FF2B5EF4-FFF2-40B4-BE49-F238E27FC236}">
                <a16:creationId xmlns:a16="http://schemas.microsoft.com/office/drawing/2014/main" id="{DC5F3305-57D4-B4D7-F69E-F43E7134CA44}"/>
              </a:ext>
            </a:extLst>
          </p:cNvPr>
          <p:cNvSpPr>
            <a:spLocks noGrp="1"/>
          </p:cNvSpPr>
          <p:nvPr>
            <p:ph sz="half" idx="4294967295"/>
          </p:nvPr>
        </p:nvSpPr>
        <p:spPr>
          <a:xfrm>
            <a:off x="575938" y="1772093"/>
            <a:ext cx="11040123" cy="4622864"/>
          </a:xfrm>
        </p:spPr>
        <p:txBody>
          <a:bodyPr vert="horz" lIns="91440" tIns="45720" rIns="91440" bIns="45720" rtlCol="0" anchor="t">
            <a:noAutofit/>
          </a:bodyPr>
          <a:lstStyle/>
          <a:p>
            <a:pPr marL="342900" indent="-342900" fontAlgn="base">
              <a:lnSpc>
                <a:spcPct val="100000"/>
              </a:lnSpc>
              <a:spcBef>
                <a:spcPts val="0"/>
              </a:spcBef>
              <a:spcAft>
                <a:spcPts val="600"/>
              </a:spcAft>
              <a:buSzPct val="100000"/>
              <a:tabLst>
                <a:tab pos="457200" algn="l"/>
              </a:tabLst>
            </a:pPr>
            <a:r>
              <a:rPr lang="en-US" sz="2600" b="1" i="1" dirty="0">
                <a:ea typeface="Calibri"/>
                <a:cs typeface="+mn-lt"/>
              </a:rPr>
              <a:t>Brown v. D.C.</a:t>
            </a:r>
            <a:r>
              <a:rPr lang="en-US" sz="2600" dirty="0">
                <a:ea typeface="Calibri"/>
                <a:cs typeface="+mn-lt"/>
              </a:rPr>
              <a:t>, 795 F. Supp. 3d 103 (</a:t>
            </a:r>
            <a:r>
              <a:rPr lang="en-US" sz="2600" dirty="0" err="1">
                <a:ea typeface="Calibri"/>
                <a:cs typeface="+mn-lt"/>
              </a:rPr>
              <a:t>D.D.C</a:t>
            </a:r>
            <a:r>
              <a:rPr lang="en-US" sz="2600" dirty="0">
                <a:ea typeface="Calibri"/>
                <a:cs typeface="+mn-lt"/>
              </a:rPr>
              <a:t>. 2025) </a:t>
            </a:r>
          </a:p>
          <a:p>
            <a:pPr marL="800100" lvl="1" indent="-342900" fontAlgn="base">
              <a:lnSpc>
                <a:spcPct val="100000"/>
              </a:lnSpc>
              <a:spcBef>
                <a:spcPts val="0"/>
              </a:spcBef>
              <a:spcAft>
                <a:spcPts val="600"/>
              </a:spcAft>
              <a:buSzPct val="100000"/>
              <a:tabLst>
                <a:tab pos="457200" algn="l"/>
              </a:tabLst>
            </a:pPr>
            <a:r>
              <a:rPr lang="en-US" sz="2200" dirty="0">
                <a:ea typeface="Calibri"/>
                <a:cs typeface="+mn-lt"/>
              </a:rPr>
              <a:t>Denying motion to alter/amend judgment finding D.C. violated ADA/Olmstead by failing to inform nursing facility residents who receive Medicaid that they could receive home health services in their communities and help people access such services) – case on appeal.</a:t>
            </a:r>
          </a:p>
          <a:p>
            <a:pPr marL="0" indent="0" fontAlgn="base">
              <a:lnSpc>
                <a:spcPct val="100000"/>
              </a:lnSpc>
              <a:spcBef>
                <a:spcPts val="0"/>
              </a:spcBef>
              <a:spcAft>
                <a:spcPts val="600"/>
              </a:spcAft>
              <a:buSzPct val="100000"/>
              <a:buNone/>
              <a:tabLst>
                <a:tab pos="457200" algn="l"/>
              </a:tabLst>
            </a:pPr>
            <a:endParaRPr lang="en-US" sz="2600" dirty="0">
              <a:ea typeface="Calibri"/>
              <a:cs typeface="+mn-lt"/>
            </a:endParaRPr>
          </a:p>
          <a:p>
            <a:pPr marL="342900" indent="-342900" fontAlgn="base">
              <a:lnSpc>
                <a:spcPct val="100000"/>
              </a:lnSpc>
              <a:spcBef>
                <a:spcPts val="0"/>
              </a:spcBef>
              <a:spcAft>
                <a:spcPts val="600"/>
              </a:spcAft>
              <a:buSzPct val="100000"/>
              <a:tabLst>
                <a:tab pos="457200" algn="l"/>
              </a:tabLst>
            </a:pPr>
            <a:r>
              <a:rPr lang="en-US" sz="2600" b="1" i="1" dirty="0">
                <a:ea typeface="Calibri"/>
                <a:cs typeface="+mn-lt"/>
              </a:rPr>
              <a:t>Steward by next friend Green v. Young</a:t>
            </a:r>
            <a:r>
              <a:rPr lang="en-US" sz="2600" dirty="0">
                <a:ea typeface="Calibri"/>
                <a:cs typeface="+mn-lt"/>
              </a:rPr>
              <a:t>, 787 F. Supp. 3d 476 (</a:t>
            </a:r>
            <a:r>
              <a:rPr lang="en-US" sz="2600" dirty="0" err="1">
                <a:ea typeface="Calibri"/>
                <a:cs typeface="+mn-lt"/>
              </a:rPr>
              <a:t>W.D</a:t>
            </a:r>
            <a:r>
              <a:rPr lang="en-US" sz="2600" dirty="0">
                <a:ea typeface="Calibri"/>
                <a:cs typeface="+mn-lt"/>
              </a:rPr>
              <a:t>. Tex. 2025)</a:t>
            </a:r>
          </a:p>
          <a:p>
            <a:pPr marL="800100" lvl="1" indent="-342900" fontAlgn="base">
              <a:lnSpc>
                <a:spcPct val="100000"/>
              </a:lnSpc>
              <a:spcBef>
                <a:spcPts val="0"/>
              </a:spcBef>
              <a:spcAft>
                <a:spcPts val="600"/>
              </a:spcAft>
              <a:buSzPct val="100000"/>
              <a:tabLst>
                <a:tab pos="457200" algn="l"/>
              </a:tabLst>
            </a:pPr>
            <a:r>
              <a:rPr lang="en-US" sz="2200" dirty="0">
                <a:ea typeface="Calibri"/>
                <a:cs typeface="+mn-lt"/>
              </a:rPr>
              <a:t>Finding for class of 4,000+ individuals with IDD unnecessarily segregated in nursing facilities in Texas.</a:t>
            </a:r>
          </a:p>
        </p:txBody>
      </p:sp>
      <p:cxnSp>
        <p:nvCxnSpPr>
          <p:cNvPr id="7" name="Straight Connector 6">
            <a:extLst>
              <a:ext uri="{FF2B5EF4-FFF2-40B4-BE49-F238E27FC236}">
                <a16:creationId xmlns:a16="http://schemas.microsoft.com/office/drawing/2014/main" id="{6A4E3C5C-E026-18D0-F470-0F056925B3CA}"/>
              </a:ext>
              <a:ext uri="{C183D7F6-B498-43B3-948B-1728B52AA6E4}">
                <adec:decorative xmlns:adec="http://schemas.microsoft.com/office/drawing/2017/decorative" val="1"/>
              </a:ext>
            </a:extLst>
          </p:cNvPr>
          <p:cNvCxnSpPr>
            <a:cxnSpLocks/>
          </p:cNvCxnSpPr>
          <p:nvPr/>
        </p:nvCxnSpPr>
        <p:spPr>
          <a:xfrm>
            <a:off x="575938" y="815546"/>
            <a:ext cx="1104012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C4B5B792-C79D-DFC5-7E4A-DBCAC025313D}"/>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938" y="262900"/>
            <a:ext cx="1448071" cy="487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88635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388DD7-1FB3-9F6B-F2B6-AFEBC90DAF74}"/>
            </a:ext>
          </a:extLst>
        </p:cNvPr>
        <p:cNvGrpSpPr/>
        <p:nvPr/>
      </p:nvGrpSpPr>
      <p:grpSpPr>
        <a:xfrm>
          <a:off x="0" y="0"/>
          <a:ext cx="0" cy="0"/>
          <a:chOff x="0" y="0"/>
          <a:chExt cx="0" cy="0"/>
        </a:xfrm>
      </p:grpSpPr>
      <p:sp>
        <p:nvSpPr>
          <p:cNvPr id="8" name="Content Placeholder 2">
            <a:extLst>
              <a:ext uri="{FF2B5EF4-FFF2-40B4-BE49-F238E27FC236}">
                <a16:creationId xmlns:a16="http://schemas.microsoft.com/office/drawing/2014/main" id="{FD586A82-4290-809F-1B35-DAF39AAFBDFB}"/>
              </a:ext>
            </a:extLst>
          </p:cNvPr>
          <p:cNvSpPr txBox="1">
            <a:spLocks noGrp="1"/>
          </p:cNvSpPr>
          <p:nvPr>
            <p:ph type="title" idx="4294967295"/>
          </p:nvPr>
        </p:nvSpPr>
        <p:spPr>
          <a:xfrm>
            <a:off x="599749" y="1039909"/>
            <a:ext cx="11311264" cy="9323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1" u="none" strike="noStrike" kern="1200" cap="none" spc="0" normalizeH="0" baseline="0" noProof="0" dirty="0">
                <a:ln>
                  <a:noFill/>
                </a:ln>
                <a:solidFill>
                  <a:schemeClr val="tx1"/>
                </a:solidFill>
                <a:effectLst/>
                <a:uLnTx/>
                <a:uFillTx/>
                <a:latin typeface="Calibri"/>
                <a:ea typeface="Calibri"/>
                <a:cs typeface="Calibri"/>
              </a:rPr>
              <a:t>Olmstead Cases </a:t>
            </a:r>
            <a:r>
              <a:rPr kumimoji="0" lang="en-US" sz="3600" b="1" u="none" strike="noStrike" kern="1200" cap="none" spc="0" normalizeH="0" baseline="0" noProof="0" dirty="0">
                <a:ln>
                  <a:noFill/>
                </a:ln>
                <a:solidFill>
                  <a:schemeClr val="tx1"/>
                </a:solidFill>
                <a:effectLst/>
                <a:uLnTx/>
                <a:uFillTx/>
                <a:latin typeface="Calibri"/>
                <a:ea typeface="Calibri"/>
                <a:cs typeface="Calibri"/>
              </a:rPr>
              <a:t>(cont’d)</a:t>
            </a:r>
            <a:endParaRPr kumimoji="0" lang="en-US" sz="3600" b="0" u="none" strike="noStrike" kern="1200" cap="none" spc="0" normalizeH="0" baseline="0" noProof="0" dirty="0">
              <a:ln>
                <a:noFill/>
              </a:ln>
              <a:solidFill>
                <a:schemeClr val="tx1"/>
              </a:solidFill>
              <a:effectLst/>
              <a:uLnTx/>
              <a:uFillTx/>
              <a:latin typeface="Calibri"/>
              <a:ea typeface="Calibri"/>
              <a:cs typeface="Calibri"/>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3600" b="1" i="1" u="none" strike="noStrike" kern="1200" cap="none" spc="0" normalizeH="0" baseline="0" noProof="0" dirty="0">
              <a:ln>
                <a:noFill/>
              </a:ln>
              <a:solidFill>
                <a:srgbClr val="000000"/>
              </a:solidFill>
              <a:effectLst/>
              <a:uLnTx/>
              <a:uFillTx/>
              <a:latin typeface="Calibri"/>
              <a:ea typeface="Calibri"/>
              <a:cs typeface="Calibri"/>
            </a:endParaRPr>
          </a:p>
        </p:txBody>
      </p:sp>
      <p:sp>
        <p:nvSpPr>
          <p:cNvPr id="3" name="Content Placeholder 2">
            <a:extLst>
              <a:ext uri="{FF2B5EF4-FFF2-40B4-BE49-F238E27FC236}">
                <a16:creationId xmlns:a16="http://schemas.microsoft.com/office/drawing/2014/main" id="{B8AC2994-655D-4A12-5F74-188F4FE3E64C}"/>
              </a:ext>
            </a:extLst>
          </p:cNvPr>
          <p:cNvSpPr>
            <a:spLocks noGrp="1"/>
          </p:cNvSpPr>
          <p:nvPr>
            <p:ph sz="half" idx="4294967295"/>
          </p:nvPr>
        </p:nvSpPr>
        <p:spPr>
          <a:xfrm>
            <a:off x="575938" y="1772093"/>
            <a:ext cx="11040123" cy="4622864"/>
          </a:xfrm>
        </p:spPr>
        <p:txBody>
          <a:bodyPr vert="horz" lIns="91440" tIns="45720" rIns="91440" bIns="45720" rtlCol="0" anchor="t">
            <a:noAutofit/>
          </a:bodyPr>
          <a:lstStyle/>
          <a:p>
            <a:pPr marL="342900" indent="-342900" fontAlgn="base">
              <a:lnSpc>
                <a:spcPct val="100000"/>
              </a:lnSpc>
              <a:spcBef>
                <a:spcPts val="0"/>
              </a:spcBef>
              <a:spcAft>
                <a:spcPts val="600"/>
              </a:spcAft>
              <a:buSzPct val="100000"/>
              <a:tabLst>
                <a:tab pos="457200" algn="l"/>
              </a:tabLst>
            </a:pPr>
            <a:r>
              <a:rPr lang="en-US" sz="2600" b="1" i="1" dirty="0">
                <a:ea typeface="Calibri"/>
                <a:cs typeface="+mn-lt"/>
              </a:rPr>
              <a:t>Indiana Prot. &amp; </a:t>
            </a:r>
            <a:r>
              <a:rPr lang="en-US" sz="2600" b="1" i="1" dirty="0" err="1">
                <a:ea typeface="Calibri"/>
                <a:cs typeface="+mn-lt"/>
              </a:rPr>
              <a:t>Advoc</a:t>
            </a:r>
            <a:r>
              <a:rPr lang="en-US" sz="2600" b="1" i="1" dirty="0">
                <a:ea typeface="Calibri"/>
                <a:cs typeface="+mn-lt"/>
              </a:rPr>
              <a:t>. Servs. Comm'n v. Indiana Farm &amp; Soc. Servs. Admin.</a:t>
            </a:r>
            <a:r>
              <a:rPr lang="en-US" sz="2600" dirty="0">
                <a:ea typeface="Calibri"/>
                <a:cs typeface="+mn-lt"/>
              </a:rPr>
              <a:t>, 149 F.4th 917 (7th Cir. 2025) </a:t>
            </a:r>
          </a:p>
          <a:p>
            <a:pPr marL="800100" lvl="1" indent="-342900" fontAlgn="base">
              <a:lnSpc>
                <a:spcPct val="100000"/>
              </a:lnSpc>
              <a:spcBef>
                <a:spcPts val="0"/>
              </a:spcBef>
              <a:spcAft>
                <a:spcPts val="600"/>
              </a:spcAft>
              <a:buSzPct val="100000"/>
              <a:tabLst>
                <a:tab pos="457200" algn="l"/>
              </a:tabLst>
            </a:pPr>
            <a:r>
              <a:rPr lang="en-US" sz="2200" dirty="0">
                <a:ea typeface="Calibri"/>
                <a:cs typeface="+mn-lt"/>
              </a:rPr>
              <a:t>Affirmed preliminary injunction, finding plaintiffs at serious risk of institutionalization due to new rule making mothers ineligible to receive payment for caring for their children with medically complex needs.</a:t>
            </a:r>
          </a:p>
        </p:txBody>
      </p:sp>
      <p:cxnSp>
        <p:nvCxnSpPr>
          <p:cNvPr id="7" name="Straight Connector 6">
            <a:extLst>
              <a:ext uri="{FF2B5EF4-FFF2-40B4-BE49-F238E27FC236}">
                <a16:creationId xmlns:a16="http://schemas.microsoft.com/office/drawing/2014/main" id="{20C5D437-9248-8924-C3FC-17FC57C14CF2}"/>
              </a:ext>
              <a:ext uri="{C183D7F6-B498-43B3-948B-1728B52AA6E4}">
                <adec:decorative xmlns:adec="http://schemas.microsoft.com/office/drawing/2017/decorative" val="1"/>
              </a:ext>
            </a:extLst>
          </p:cNvPr>
          <p:cNvCxnSpPr>
            <a:cxnSpLocks/>
          </p:cNvCxnSpPr>
          <p:nvPr/>
        </p:nvCxnSpPr>
        <p:spPr>
          <a:xfrm>
            <a:off x="575938" y="815546"/>
            <a:ext cx="1104012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423F555F-C517-F2C0-DE91-6065157E4881}"/>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938" y="262900"/>
            <a:ext cx="1448071" cy="487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99217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0091B1ED-6583-DBD8-ACA8-41F77462302E}"/>
              </a:ext>
            </a:extLst>
          </p:cNvPr>
          <p:cNvSpPr txBox="1">
            <a:spLocks noGrp="1"/>
          </p:cNvSpPr>
          <p:nvPr>
            <p:ph type="title" idx="4294967295"/>
          </p:nvPr>
        </p:nvSpPr>
        <p:spPr>
          <a:xfrm>
            <a:off x="1018953" y="1848612"/>
            <a:ext cx="10154092" cy="38915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5400" b="1" i="0" u="none" strike="noStrike" kern="100" cap="none" spc="0" normalizeH="0" baseline="0" noProof="0" dirty="0">
                <a:ln>
                  <a:noFill/>
                </a:ln>
                <a:solidFill>
                  <a:schemeClr val="tx1"/>
                </a:solidFill>
                <a:effectLst/>
                <a:uLnTx/>
                <a:uFillTx/>
                <a:ea typeface="Calibri"/>
                <a:cs typeface="Times New Roman"/>
              </a:rPr>
              <a:t>Part III: </a:t>
            </a:r>
            <a:endParaRPr kumimoji="0" lang="en-US" sz="5400" b="1" i="0" u="none" strike="noStrike" kern="100" cap="none" spc="0" normalizeH="0" baseline="0" noProof="0" dirty="0">
              <a:ln>
                <a:noFill/>
              </a:ln>
              <a:solidFill>
                <a:schemeClr val="tx1"/>
              </a:solidFill>
              <a:effectLst/>
              <a:uLnTx/>
              <a:uFillTx/>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5400" b="1" i="0" u="none" strike="noStrike" kern="100" cap="none" spc="0" normalizeH="0" baseline="0" noProof="0" dirty="0">
                <a:ln>
                  <a:noFill/>
                </a:ln>
                <a:solidFill>
                  <a:schemeClr val="tx1"/>
                </a:solidFill>
                <a:effectLst/>
                <a:uLnTx/>
                <a:uFillTx/>
                <a:ea typeface="Calibri"/>
                <a:cs typeface="Times New Roman"/>
              </a:rPr>
              <a:t>Anticipated Developments</a:t>
            </a:r>
            <a:endParaRPr kumimoji="0" lang="en-US" sz="5400" b="1" i="0" u="none" strike="noStrike" kern="1200" cap="none" spc="0" normalizeH="0" baseline="0" noProof="0" dirty="0">
              <a:ln>
                <a:noFill/>
              </a:ln>
              <a:solidFill>
                <a:schemeClr val="tx1"/>
              </a:solidFill>
              <a:effectLst/>
              <a:uLnTx/>
              <a:uFillTx/>
              <a:ea typeface="+mn-ea"/>
              <a:cs typeface="+mn-cs"/>
            </a:endParaRPr>
          </a:p>
        </p:txBody>
      </p:sp>
      <p:cxnSp>
        <p:nvCxnSpPr>
          <p:cNvPr id="7" name="Straight Connector 6">
            <a:extLst>
              <a:ext uri="{FF2B5EF4-FFF2-40B4-BE49-F238E27FC236}">
                <a16:creationId xmlns:a16="http://schemas.microsoft.com/office/drawing/2014/main" id="{1E7430C0-213D-1BC9-5846-C9338F4EF9EB}"/>
              </a:ext>
              <a:ext uri="{C183D7F6-B498-43B3-948B-1728B52AA6E4}">
                <adec:decorative xmlns:adec="http://schemas.microsoft.com/office/drawing/2017/decorative" val="1"/>
              </a:ext>
            </a:extLst>
          </p:cNvPr>
          <p:cNvCxnSpPr>
            <a:cxnSpLocks/>
          </p:cNvCxnSpPr>
          <p:nvPr/>
        </p:nvCxnSpPr>
        <p:spPr>
          <a:xfrm>
            <a:off x="575938" y="815546"/>
            <a:ext cx="1104012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F7F53E3C-F275-FBEE-EC04-189EEDBA5BC4}"/>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938" y="262900"/>
            <a:ext cx="1448071" cy="487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88915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28875B-55CB-022D-5B5C-72CF0CE12F5D}"/>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7C9F0B20-80C3-3247-91B5-EF6AA6512236}"/>
              </a:ext>
            </a:extLst>
          </p:cNvPr>
          <p:cNvSpPr txBox="1">
            <a:spLocks noGrp="1"/>
          </p:cNvSpPr>
          <p:nvPr>
            <p:ph type="title" idx="4294967295"/>
          </p:nvPr>
        </p:nvSpPr>
        <p:spPr>
          <a:xfrm>
            <a:off x="575936" y="1039908"/>
            <a:ext cx="11311264" cy="6691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3800" b="1" i="0" u="none" strike="noStrike" kern="1200" cap="none" spc="0" normalizeH="0" baseline="0" noProof="0" dirty="0">
                <a:ln>
                  <a:noFill/>
                </a:ln>
                <a:solidFill>
                  <a:schemeClr val="tx1"/>
                </a:solidFill>
                <a:effectLst/>
                <a:uLnTx/>
                <a:uFillTx/>
                <a:ea typeface="Calibri"/>
                <a:cs typeface="Calibri"/>
              </a:rPr>
              <a:t>Highly Anticipated Decisions</a:t>
            </a:r>
            <a:endParaRPr kumimoji="0" lang="en-US" sz="2800" b="0" i="0" u="none" strike="noStrike" kern="1200" cap="none" spc="0" normalizeH="0" baseline="0" noProof="0" dirty="0">
              <a:ln>
                <a:noFill/>
              </a:ln>
              <a:solidFill>
                <a:schemeClr val="tx1"/>
              </a:solidFill>
              <a:effectLst/>
              <a:uLnTx/>
              <a:uFillTx/>
              <a:ea typeface="+mn-ea"/>
              <a:cs typeface="+mn-cs"/>
            </a:endParaRPr>
          </a:p>
        </p:txBody>
      </p:sp>
      <p:sp>
        <p:nvSpPr>
          <p:cNvPr id="3" name="Content Placeholder 2">
            <a:extLst>
              <a:ext uri="{FF2B5EF4-FFF2-40B4-BE49-F238E27FC236}">
                <a16:creationId xmlns:a16="http://schemas.microsoft.com/office/drawing/2014/main" id="{A8098495-2A70-BFDE-A977-A7B0E1DEBE4C}"/>
              </a:ext>
            </a:extLst>
          </p:cNvPr>
          <p:cNvSpPr>
            <a:spLocks noGrp="1"/>
          </p:cNvSpPr>
          <p:nvPr>
            <p:ph sz="half" idx="4294967295"/>
          </p:nvPr>
        </p:nvSpPr>
        <p:spPr>
          <a:xfrm>
            <a:off x="575936" y="1933385"/>
            <a:ext cx="11215968" cy="4295118"/>
          </a:xfrm>
        </p:spPr>
        <p:txBody>
          <a:bodyPr vert="horz" lIns="91440" tIns="45720" rIns="91440" bIns="45720" rtlCol="0" anchor="t">
            <a:noAutofit/>
          </a:bodyPr>
          <a:lstStyle/>
          <a:p>
            <a:pPr marL="342900" indent="-342900" fontAlgn="base">
              <a:lnSpc>
                <a:spcPct val="100000"/>
              </a:lnSpc>
              <a:spcBef>
                <a:spcPts val="0"/>
              </a:spcBef>
              <a:spcAft>
                <a:spcPts val="1100"/>
              </a:spcAft>
              <a:buSzPct val="100000"/>
              <a:tabLst>
                <a:tab pos="457200" algn="l"/>
              </a:tabLst>
            </a:pPr>
            <a:r>
              <a:rPr lang="en-US" sz="2200" b="1" i="1" dirty="0">
                <a:solidFill>
                  <a:srgbClr val="242424"/>
                </a:solidFill>
                <a:ea typeface="Calibri"/>
                <a:cs typeface="Calibri"/>
              </a:rPr>
              <a:t>Payan v. Los Angeles Community College District </a:t>
            </a:r>
            <a:endParaRPr lang="en-US" sz="2200" b="1" i="1" dirty="0">
              <a:ea typeface="Aptos" panose="020B0004020202020204" pitchFamily="34" charset="0"/>
            </a:endParaRPr>
          </a:p>
          <a:p>
            <a:pPr marL="800100" lvl="1" indent="-342900">
              <a:lnSpc>
                <a:spcPct val="100000"/>
              </a:lnSpc>
              <a:spcBef>
                <a:spcPts val="0"/>
              </a:spcBef>
              <a:spcAft>
                <a:spcPts val="1100"/>
              </a:spcAft>
              <a:buSzPct val="100000"/>
              <a:tabLst>
                <a:tab pos="457200" algn="l"/>
              </a:tabLst>
            </a:pPr>
            <a:r>
              <a:rPr lang="en-US" sz="2200" dirty="0">
                <a:solidFill>
                  <a:srgbClr val="242424"/>
                </a:solidFill>
                <a:ea typeface="Calibri"/>
                <a:cs typeface="Calibri"/>
              </a:rPr>
              <a:t>Ninth Circuit to issue a decision, including whether </a:t>
            </a:r>
            <a:r>
              <a:rPr lang="en-US" sz="2200" i="1" dirty="0">
                <a:solidFill>
                  <a:srgbClr val="242424"/>
                </a:solidFill>
                <a:ea typeface="Calibri"/>
                <a:cs typeface="Calibri"/>
              </a:rPr>
              <a:t>Cummings</a:t>
            </a:r>
            <a:r>
              <a:rPr lang="en-US" sz="2200" dirty="0">
                <a:solidFill>
                  <a:srgbClr val="242424"/>
                </a:solidFill>
                <a:ea typeface="Calibri"/>
                <a:cs typeface="Calibri"/>
              </a:rPr>
              <a:t> applies to Title II – oral argument in November 2025.</a:t>
            </a:r>
          </a:p>
          <a:p>
            <a:pPr marL="342900" indent="-342900">
              <a:lnSpc>
                <a:spcPct val="100000"/>
              </a:lnSpc>
              <a:spcBef>
                <a:spcPts val="0"/>
              </a:spcBef>
              <a:spcAft>
                <a:spcPts val="1100"/>
              </a:spcAft>
              <a:buSzPct val="100000"/>
              <a:tabLst>
                <a:tab pos="457200" algn="l"/>
              </a:tabLst>
            </a:pPr>
            <a:r>
              <a:rPr lang="en-US" sz="2200" b="1" i="1" dirty="0">
                <a:effectLst/>
                <a:ea typeface="Aptos" panose="020B0004020202020204" pitchFamily="34" charset="0"/>
              </a:rPr>
              <a:t>Texas v. </a:t>
            </a:r>
            <a:r>
              <a:rPr lang="en-US" sz="2200" b="1" i="1" dirty="0">
                <a:ea typeface="Aptos" panose="020B0004020202020204" pitchFamily="34" charset="0"/>
              </a:rPr>
              <a:t>Kennedy</a:t>
            </a:r>
            <a:r>
              <a:rPr lang="en-US" sz="2200" i="1" dirty="0">
                <a:ea typeface="Aptos" panose="020B0004020202020204" pitchFamily="34" charset="0"/>
              </a:rPr>
              <a:t>,</a:t>
            </a:r>
            <a:r>
              <a:rPr lang="en-US" sz="2200" dirty="0">
                <a:ea typeface="Aptos" panose="020B0004020202020204" pitchFamily="34" charset="0"/>
              </a:rPr>
              <a:t> Case No. </a:t>
            </a:r>
            <a:r>
              <a:rPr lang="en-US" sz="2200" dirty="0"/>
              <a:t>5:24-cv-00225 (</a:t>
            </a:r>
            <a:r>
              <a:rPr lang="en-US" sz="2200" dirty="0">
                <a:ea typeface="Aptos" panose="020B0004020202020204" pitchFamily="34" charset="0"/>
              </a:rPr>
              <a:t>N.D. Tex.)</a:t>
            </a:r>
            <a:endParaRPr lang="en-US" sz="2200" dirty="0">
              <a:effectLst/>
              <a:ea typeface="Aptos" panose="020B0004020202020204" pitchFamily="34" charset="0"/>
            </a:endParaRPr>
          </a:p>
          <a:p>
            <a:pPr marL="800100" lvl="1" indent="-342900" fontAlgn="base">
              <a:lnSpc>
                <a:spcPct val="100000"/>
              </a:lnSpc>
              <a:spcBef>
                <a:spcPts val="0"/>
              </a:spcBef>
              <a:spcAft>
                <a:spcPts val="1100"/>
              </a:spcAft>
              <a:buSzPct val="100000"/>
              <a:tabLst>
                <a:tab pos="457200" algn="l"/>
              </a:tabLst>
            </a:pPr>
            <a:r>
              <a:rPr lang="en-US" sz="2200" dirty="0">
                <a:solidFill>
                  <a:srgbClr val="242424"/>
                </a:solidFill>
                <a:ea typeface="Calibri"/>
                <a:cs typeface="Calibri"/>
              </a:rPr>
              <a:t>Original case (</a:t>
            </a:r>
            <a:r>
              <a:rPr lang="en-US" sz="2200" i="1" dirty="0">
                <a:solidFill>
                  <a:srgbClr val="242424"/>
                </a:solidFill>
                <a:ea typeface="Calibri"/>
                <a:cs typeface="Calibri"/>
              </a:rPr>
              <a:t>Texas v. Becerra</a:t>
            </a:r>
            <a:r>
              <a:rPr lang="en-US" sz="2200" dirty="0">
                <a:solidFill>
                  <a:srgbClr val="242424"/>
                </a:solidFill>
                <a:ea typeface="Calibri"/>
                <a:cs typeface="Calibri"/>
              </a:rPr>
              <a:t> filed 9/26/2024): 17 states challenged the constitutionality of Section 504 and challenged Section 504 rules from HHS.</a:t>
            </a:r>
          </a:p>
          <a:p>
            <a:pPr marL="800100" lvl="1" indent="-342900" fontAlgn="base">
              <a:lnSpc>
                <a:spcPct val="100000"/>
              </a:lnSpc>
              <a:spcBef>
                <a:spcPts val="0"/>
              </a:spcBef>
              <a:spcAft>
                <a:spcPts val="1100"/>
              </a:spcAft>
              <a:buSzPct val="100000"/>
              <a:tabLst>
                <a:tab pos="457200" algn="l"/>
              </a:tabLst>
            </a:pPr>
            <a:r>
              <a:rPr lang="en-US" sz="2200" dirty="0">
                <a:solidFill>
                  <a:srgbClr val="242424"/>
                </a:solidFill>
                <a:ea typeface="Calibri"/>
                <a:cs typeface="Calibri"/>
              </a:rPr>
              <a:t>1/23/2026: Nine states (AK, FL, IN, KS, LA, MO, MT, SD, and TX) filed an amended complaint challenging HHS rule requiring recipients of federal financial assistance to provide services in the most integrated setting and prohibiting actions that put people at serious risk of unnecessary institutionalization.</a:t>
            </a:r>
            <a:endParaRPr lang="en-US" sz="2000" dirty="0">
              <a:solidFill>
                <a:srgbClr val="242424"/>
              </a:solidFill>
              <a:ea typeface="Calibri"/>
              <a:cs typeface="Calibri"/>
            </a:endParaRPr>
          </a:p>
        </p:txBody>
      </p:sp>
      <p:cxnSp>
        <p:nvCxnSpPr>
          <p:cNvPr id="7" name="Straight Connector 6">
            <a:extLst>
              <a:ext uri="{FF2B5EF4-FFF2-40B4-BE49-F238E27FC236}">
                <a16:creationId xmlns:a16="http://schemas.microsoft.com/office/drawing/2014/main" id="{21C3E59C-2522-6D5D-8F53-C75E74DD5026}"/>
              </a:ext>
              <a:ext uri="{C183D7F6-B498-43B3-948B-1728B52AA6E4}">
                <adec:decorative xmlns:adec="http://schemas.microsoft.com/office/drawing/2017/decorative" val="1"/>
              </a:ext>
            </a:extLst>
          </p:cNvPr>
          <p:cNvCxnSpPr>
            <a:cxnSpLocks/>
          </p:cNvCxnSpPr>
          <p:nvPr/>
        </p:nvCxnSpPr>
        <p:spPr>
          <a:xfrm>
            <a:off x="575938" y="815546"/>
            <a:ext cx="1104012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D933CAA0-F48A-EAA5-AA62-ED2B753D7E63}"/>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938" y="262900"/>
            <a:ext cx="1448071" cy="487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6274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1E7430C0-213D-1BC9-5846-C9338F4EF9EB}"/>
              </a:ext>
              <a:ext uri="{C183D7F6-B498-43B3-948B-1728B52AA6E4}">
                <adec:decorative xmlns:adec="http://schemas.microsoft.com/office/drawing/2017/decorative" val="1"/>
              </a:ext>
            </a:extLst>
          </p:cNvPr>
          <p:cNvCxnSpPr>
            <a:cxnSpLocks/>
          </p:cNvCxnSpPr>
          <p:nvPr/>
        </p:nvCxnSpPr>
        <p:spPr>
          <a:xfrm>
            <a:off x="575938" y="815546"/>
            <a:ext cx="1104012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0091B1ED-6583-DBD8-ACA8-41F77462302E}"/>
              </a:ext>
              <a:ext uri="{C183D7F6-B498-43B3-948B-1728B52AA6E4}">
                <adec:decorative xmlns:adec="http://schemas.microsoft.com/office/drawing/2017/decorative" val="0"/>
              </a:ext>
            </a:extLst>
          </p:cNvPr>
          <p:cNvSpPr txBox="1">
            <a:spLocks noGrp="1"/>
          </p:cNvSpPr>
          <p:nvPr>
            <p:ph type="title" idx="4294967295"/>
          </p:nvPr>
        </p:nvSpPr>
        <p:spPr>
          <a:xfrm>
            <a:off x="1688804" y="2492686"/>
            <a:ext cx="8814389" cy="250179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7200" b="1" i="0" u="none" strike="noStrike" kern="1200" cap="none" spc="0" normalizeH="0" baseline="0" noProof="0" dirty="0">
                <a:ln>
                  <a:noFill/>
                </a:ln>
                <a:solidFill>
                  <a:schemeClr val="tx1"/>
                </a:solidFill>
                <a:effectLst/>
                <a:uLnTx/>
                <a:uFillTx/>
                <a:latin typeface="Calibri"/>
                <a:ea typeface="Calibri"/>
                <a:cs typeface="Calibri"/>
              </a:rPr>
              <a:t>Injunctive Relief and Class Actions</a:t>
            </a:r>
          </a:p>
        </p:txBody>
      </p:sp>
      <p:pic>
        <p:nvPicPr>
          <p:cNvPr id="2" name="Picture 1">
            <a:extLst>
              <a:ext uri="{FF2B5EF4-FFF2-40B4-BE49-F238E27FC236}">
                <a16:creationId xmlns:a16="http://schemas.microsoft.com/office/drawing/2014/main" id="{F7F53E3C-F275-FBEE-EC04-189EEDBA5BC4}"/>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938" y="262900"/>
            <a:ext cx="1448071" cy="487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99226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264073-6587-BF7E-B0C8-AE62DFACC39E}"/>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B46DC7EC-7090-85B5-F94D-E5EE149DFFD0}"/>
              </a:ext>
            </a:extLst>
          </p:cNvPr>
          <p:cNvSpPr txBox="1">
            <a:spLocks noGrp="1"/>
          </p:cNvSpPr>
          <p:nvPr>
            <p:ph type="title" idx="4294967295"/>
          </p:nvPr>
        </p:nvSpPr>
        <p:spPr>
          <a:xfrm>
            <a:off x="575936" y="1039908"/>
            <a:ext cx="11311264" cy="6691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3800" b="1" i="0" u="none" strike="noStrike" kern="1200" cap="none" spc="0" normalizeH="0" baseline="0" noProof="0" dirty="0">
                <a:ln>
                  <a:noFill/>
                </a:ln>
                <a:solidFill>
                  <a:schemeClr val="tx1"/>
                </a:solidFill>
                <a:effectLst/>
                <a:uLnTx/>
                <a:uFillTx/>
                <a:ea typeface="Calibri"/>
                <a:cs typeface="Calibri"/>
              </a:rPr>
              <a:t>Topics to Watch</a:t>
            </a:r>
            <a:endParaRPr kumimoji="0" lang="en-US" sz="2800" b="0" i="0" u="none" strike="noStrike" kern="1200" cap="none" spc="0" normalizeH="0" baseline="0" noProof="0" dirty="0">
              <a:ln>
                <a:noFill/>
              </a:ln>
              <a:solidFill>
                <a:schemeClr val="tx1"/>
              </a:solidFill>
              <a:effectLst/>
              <a:uLnTx/>
              <a:uFillTx/>
              <a:ea typeface="+mn-ea"/>
              <a:cs typeface="+mn-cs"/>
            </a:endParaRPr>
          </a:p>
        </p:txBody>
      </p:sp>
      <p:sp>
        <p:nvSpPr>
          <p:cNvPr id="3" name="Content Placeholder 2">
            <a:extLst>
              <a:ext uri="{FF2B5EF4-FFF2-40B4-BE49-F238E27FC236}">
                <a16:creationId xmlns:a16="http://schemas.microsoft.com/office/drawing/2014/main" id="{77FA2A48-2A3E-EA82-C2D5-0E48C603DADF}"/>
              </a:ext>
            </a:extLst>
          </p:cNvPr>
          <p:cNvSpPr>
            <a:spLocks noGrp="1"/>
          </p:cNvSpPr>
          <p:nvPr>
            <p:ph sz="half" idx="4294967295"/>
          </p:nvPr>
        </p:nvSpPr>
        <p:spPr>
          <a:xfrm>
            <a:off x="575939" y="1709024"/>
            <a:ext cx="11215968" cy="4650165"/>
          </a:xfrm>
        </p:spPr>
        <p:txBody>
          <a:bodyPr vert="horz" lIns="91440" tIns="45720" rIns="91440" bIns="45720" rtlCol="0" anchor="t">
            <a:noAutofit/>
          </a:bodyPr>
          <a:lstStyle/>
          <a:p>
            <a:pPr marL="342900" indent="-342900" fontAlgn="base">
              <a:lnSpc>
                <a:spcPct val="100000"/>
              </a:lnSpc>
              <a:spcBef>
                <a:spcPts val="0"/>
              </a:spcBef>
              <a:spcAft>
                <a:spcPts val="1100"/>
              </a:spcAft>
              <a:buSzPct val="100000"/>
              <a:tabLst>
                <a:tab pos="457200" algn="l"/>
              </a:tabLst>
            </a:pPr>
            <a:r>
              <a:rPr lang="en-US" sz="2400" b="1" dirty="0">
                <a:solidFill>
                  <a:srgbClr val="242424"/>
                </a:solidFill>
                <a:ea typeface="Calibri"/>
                <a:cs typeface="Calibri"/>
              </a:rPr>
              <a:t>Role of the U.S. Department of Justice</a:t>
            </a:r>
            <a:endParaRPr lang="en-US" sz="2400" b="1" dirty="0">
              <a:ea typeface="Aptos" panose="020B0004020202020204" pitchFamily="34" charset="0"/>
              <a:cs typeface="Calibri"/>
            </a:endParaRPr>
          </a:p>
          <a:p>
            <a:pPr marL="800100" lvl="1" indent="-342900">
              <a:lnSpc>
                <a:spcPct val="100000"/>
              </a:lnSpc>
              <a:spcBef>
                <a:spcPts val="0"/>
              </a:spcBef>
              <a:spcAft>
                <a:spcPts val="1100"/>
              </a:spcAft>
              <a:buSzPct val="100000"/>
              <a:tabLst>
                <a:tab pos="457200" algn="l"/>
              </a:tabLst>
            </a:pPr>
            <a:r>
              <a:rPr lang="en-US" sz="2200" dirty="0">
                <a:solidFill>
                  <a:srgbClr val="242424"/>
                </a:solidFill>
                <a:ea typeface="Calibri"/>
                <a:cs typeface="Calibri"/>
              </a:rPr>
              <a:t>Affirmative litigation in </a:t>
            </a:r>
            <a:r>
              <a:rPr lang="en-US" sz="2200" i="1" dirty="0">
                <a:solidFill>
                  <a:srgbClr val="242424"/>
                </a:solidFill>
                <a:ea typeface="Calibri"/>
                <a:cs typeface="Calibri"/>
              </a:rPr>
              <a:t>U.S. v. Uber</a:t>
            </a:r>
            <a:r>
              <a:rPr lang="en-US" sz="2200" dirty="0">
                <a:solidFill>
                  <a:srgbClr val="242424"/>
                </a:solidFill>
                <a:ea typeface="Calibri"/>
                <a:cs typeface="Calibri"/>
              </a:rPr>
              <a:t> (N.D. Cal.).  </a:t>
            </a:r>
          </a:p>
          <a:p>
            <a:pPr marL="800100" lvl="1" indent="-342900">
              <a:lnSpc>
                <a:spcPct val="100000"/>
              </a:lnSpc>
              <a:spcBef>
                <a:spcPts val="0"/>
              </a:spcBef>
              <a:spcAft>
                <a:spcPts val="1100"/>
              </a:spcAft>
              <a:buSzPct val="100000"/>
              <a:tabLst>
                <a:tab pos="457200" algn="l"/>
              </a:tabLst>
            </a:pPr>
            <a:r>
              <a:rPr lang="en-US" sz="2200" dirty="0">
                <a:solidFill>
                  <a:srgbClr val="242424"/>
                </a:solidFill>
                <a:ea typeface="Calibri"/>
                <a:cs typeface="Calibri"/>
              </a:rPr>
              <a:t>Objected to class settlement through a </a:t>
            </a:r>
            <a:r>
              <a:rPr lang="en-US" sz="2200" dirty="0">
                <a:solidFill>
                  <a:srgbClr val="242424"/>
                </a:solidFill>
                <a:ea typeface="Calibri"/>
                <a:cs typeface="Calibri"/>
                <a:hlinkClick r:id="rId3"/>
              </a:rPr>
              <a:t>Statement of Interest </a:t>
            </a:r>
            <a:r>
              <a:rPr lang="en-US" sz="2200" dirty="0">
                <a:solidFill>
                  <a:srgbClr val="242424"/>
                </a:solidFill>
                <a:ea typeface="Calibri"/>
                <a:cs typeface="Calibri"/>
              </a:rPr>
              <a:t>in </a:t>
            </a:r>
            <a:r>
              <a:rPr lang="en-US" sz="2200" i="1" dirty="0">
                <a:solidFill>
                  <a:srgbClr val="242424"/>
                </a:solidFill>
                <a:ea typeface="Calibri"/>
                <a:cs typeface="Calibri"/>
              </a:rPr>
              <a:t>Alcazar v. Fashion Nova Inc.</a:t>
            </a:r>
            <a:r>
              <a:rPr lang="en-US" sz="2200" dirty="0">
                <a:solidFill>
                  <a:srgbClr val="242424"/>
                </a:solidFill>
                <a:ea typeface="Calibri"/>
                <a:cs typeface="Calibri"/>
              </a:rPr>
              <a:t>, Case No. 4:20-cv-01434 (N.D. Cal. Feb. 2, 2026).</a:t>
            </a:r>
            <a:endParaRPr lang="en-US" sz="2200" i="1" dirty="0">
              <a:solidFill>
                <a:srgbClr val="242424"/>
              </a:solidFill>
              <a:ea typeface="Calibri"/>
              <a:cs typeface="Calibri"/>
            </a:endParaRPr>
          </a:p>
          <a:p>
            <a:pPr marL="800100" lvl="1" indent="-342900">
              <a:lnSpc>
                <a:spcPct val="100000"/>
              </a:lnSpc>
              <a:spcBef>
                <a:spcPts val="0"/>
              </a:spcBef>
              <a:spcAft>
                <a:spcPts val="1100"/>
              </a:spcAft>
              <a:buSzPct val="100000"/>
              <a:tabLst>
                <a:tab pos="457200" algn="l"/>
              </a:tabLst>
            </a:pPr>
            <a:r>
              <a:rPr lang="en-US" sz="2200" i="1" dirty="0">
                <a:solidFill>
                  <a:srgbClr val="242424"/>
                </a:solidFill>
                <a:ea typeface="Calibri"/>
                <a:cs typeface="Calibri"/>
              </a:rPr>
              <a:t>Haymarket DuPage v. Vill. of Itasca</a:t>
            </a:r>
            <a:r>
              <a:rPr lang="en-US" sz="2200" dirty="0">
                <a:solidFill>
                  <a:srgbClr val="242424"/>
                </a:solidFill>
                <a:ea typeface="Calibri"/>
                <a:cs typeface="Calibri"/>
              </a:rPr>
              <a:t>, Case No. 1:22-cv-00160 (N.D. Ill.) 2025 WL 975668 (March 31, 2025) (denying DOJ motion to intervene); appealed; argued in Jan 2026.  </a:t>
            </a:r>
          </a:p>
          <a:p>
            <a:pPr marL="342900" indent="-342900">
              <a:lnSpc>
                <a:spcPct val="100000"/>
              </a:lnSpc>
              <a:spcBef>
                <a:spcPts val="0"/>
              </a:spcBef>
              <a:spcAft>
                <a:spcPts val="1100"/>
              </a:spcAft>
              <a:buSzPct val="100000"/>
              <a:tabLst>
                <a:tab pos="457200" algn="l"/>
              </a:tabLst>
            </a:pPr>
            <a:r>
              <a:rPr lang="en-US" sz="2400" b="1" i="1" dirty="0">
                <a:ea typeface="Aptos" panose="020B0004020202020204" pitchFamily="34" charset="0"/>
              </a:rPr>
              <a:t>States Expanding Accessible Parking Placard Use for Pregnancy </a:t>
            </a:r>
            <a:endParaRPr lang="en-US" sz="2400" dirty="0">
              <a:effectLst/>
              <a:ea typeface="Aptos" panose="020B0004020202020204" pitchFamily="34" charset="0"/>
            </a:endParaRPr>
          </a:p>
          <a:p>
            <a:pPr marL="800100" lvl="1" indent="-342900" fontAlgn="base">
              <a:lnSpc>
                <a:spcPct val="100000"/>
              </a:lnSpc>
              <a:spcBef>
                <a:spcPts val="0"/>
              </a:spcBef>
              <a:spcAft>
                <a:spcPts val="1100"/>
              </a:spcAft>
              <a:buSzPct val="100000"/>
              <a:tabLst>
                <a:tab pos="457200" algn="l"/>
              </a:tabLst>
            </a:pPr>
            <a:r>
              <a:rPr lang="en-US" sz="2000" dirty="0">
                <a:solidFill>
                  <a:srgbClr val="242424"/>
                </a:solidFill>
                <a:ea typeface="Calibri"/>
                <a:cs typeface="Calibri"/>
              </a:rPr>
              <a:t>La</a:t>
            </a:r>
            <a:r>
              <a:rPr lang="en-US" sz="2200" dirty="0">
                <a:solidFill>
                  <a:srgbClr val="242424"/>
                </a:solidFill>
                <a:ea typeface="Calibri"/>
                <a:cs typeface="Calibri"/>
              </a:rPr>
              <a:t>ws in some states expanding qualifications for disability parking to pregnant people.</a:t>
            </a:r>
            <a:endParaRPr lang="en-US" sz="2200" dirty="0">
              <a:solidFill>
                <a:srgbClr val="242424"/>
              </a:solidFill>
              <a:highlight>
                <a:srgbClr val="FFFF00"/>
              </a:highlight>
              <a:ea typeface="Calibri"/>
              <a:cs typeface="Calibri"/>
            </a:endParaRPr>
          </a:p>
          <a:p>
            <a:pPr marL="800100" lvl="1" indent="-342900" fontAlgn="base">
              <a:lnSpc>
                <a:spcPct val="100000"/>
              </a:lnSpc>
              <a:spcBef>
                <a:spcPts val="0"/>
              </a:spcBef>
              <a:spcAft>
                <a:spcPts val="1100"/>
              </a:spcAft>
              <a:buSzPct val="100000"/>
              <a:tabLst>
                <a:tab pos="457200" algn="l"/>
              </a:tabLst>
            </a:pPr>
            <a:r>
              <a:rPr lang="en-US" sz="2200" dirty="0">
                <a:solidFill>
                  <a:srgbClr val="242424"/>
                </a:solidFill>
                <a:ea typeface="Calibri"/>
                <a:cs typeface="Calibri"/>
              </a:rPr>
              <a:t>First litigation challenge: </a:t>
            </a:r>
            <a:r>
              <a:rPr lang="en-US" sz="2200" i="1" dirty="0">
                <a:solidFill>
                  <a:srgbClr val="242424"/>
                </a:solidFill>
                <a:ea typeface="Calibri"/>
                <a:cs typeface="Calibri"/>
              </a:rPr>
              <a:t>Keller v. Florida </a:t>
            </a:r>
            <a:r>
              <a:rPr lang="en-US" sz="2200" i="1" dirty="0" err="1">
                <a:solidFill>
                  <a:srgbClr val="242424"/>
                </a:solidFill>
                <a:ea typeface="Calibri"/>
                <a:cs typeface="Calibri"/>
              </a:rPr>
              <a:t>Dep’t</a:t>
            </a:r>
            <a:r>
              <a:rPr lang="en-US" sz="2200" i="1" dirty="0">
                <a:solidFill>
                  <a:srgbClr val="242424"/>
                </a:solidFill>
                <a:ea typeface="Calibri"/>
                <a:cs typeface="Calibri"/>
              </a:rPr>
              <a:t> of Highway Safety</a:t>
            </a:r>
            <a:r>
              <a:rPr lang="en-US" sz="2200" dirty="0">
                <a:solidFill>
                  <a:srgbClr val="242424"/>
                </a:solidFill>
                <a:ea typeface="Calibri"/>
                <a:cs typeface="Calibri"/>
              </a:rPr>
              <a:t>, Case No. 25-cv-450 (N.D. Fl.) (1/23/26) (dismissed for lack of standing; amended complaint due April 13).</a:t>
            </a:r>
          </a:p>
          <a:p>
            <a:pPr marL="0" indent="0">
              <a:lnSpc>
                <a:spcPct val="100000"/>
              </a:lnSpc>
              <a:spcBef>
                <a:spcPts val="0"/>
              </a:spcBef>
              <a:spcAft>
                <a:spcPts val="1100"/>
              </a:spcAft>
              <a:buSzPct val="100000"/>
              <a:buNone/>
              <a:tabLst>
                <a:tab pos="457200" algn="l"/>
              </a:tabLst>
            </a:pPr>
            <a:endParaRPr lang="en-US" sz="2200" b="1" i="1" dirty="0">
              <a:solidFill>
                <a:srgbClr val="242424"/>
              </a:solidFill>
              <a:latin typeface="Calibri "/>
              <a:ea typeface="Calibri"/>
              <a:cs typeface="Calibri"/>
            </a:endParaRPr>
          </a:p>
        </p:txBody>
      </p:sp>
      <p:cxnSp>
        <p:nvCxnSpPr>
          <p:cNvPr id="7" name="Straight Connector 6">
            <a:extLst>
              <a:ext uri="{FF2B5EF4-FFF2-40B4-BE49-F238E27FC236}">
                <a16:creationId xmlns:a16="http://schemas.microsoft.com/office/drawing/2014/main" id="{4B11C5C5-8EDE-9087-1404-6D6FF23ACE32}"/>
              </a:ext>
              <a:ext uri="{C183D7F6-B498-43B3-948B-1728B52AA6E4}">
                <adec:decorative xmlns:adec="http://schemas.microsoft.com/office/drawing/2017/decorative" val="1"/>
              </a:ext>
            </a:extLst>
          </p:cNvPr>
          <p:cNvCxnSpPr>
            <a:cxnSpLocks/>
          </p:cNvCxnSpPr>
          <p:nvPr/>
        </p:nvCxnSpPr>
        <p:spPr>
          <a:xfrm>
            <a:off x="575938" y="815546"/>
            <a:ext cx="1104012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2E3BCDEB-2289-F832-6E20-96BC1B7DC17A}"/>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938" y="262900"/>
            <a:ext cx="1448071" cy="487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58150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0091B1ED-6583-DBD8-ACA8-41F77462302E}"/>
              </a:ext>
            </a:extLst>
          </p:cNvPr>
          <p:cNvSpPr txBox="1">
            <a:spLocks noGrp="1"/>
          </p:cNvSpPr>
          <p:nvPr>
            <p:ph type="title" idx="4294967295"/>
          </p:nvPr>
        </p:nvSpPr>
        <p:spPr>
          <a:xfrm>
            <a:off x="651636" y="1428560"/>
            <a:ext cx="10964425" cy="101017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8000" b="1" i="0" u="none" strike="noStrike" kern="1200" cap="none" spc="0" normalizeH="0" baseline="0" noProof="0" dirty="0">
                <a:ln>
                  <a:noFill/>
                </a:ln>
                <a:solidFill>
                  <a:schemeClr val="tx1"/>
                </a:solidFill>
                <a:effectLst/>
                <a:uLnTx/>
                <a:uFillTx/>
                <a:latin typeface="Calibri "/>
              </a:rPr>
              <a:t>Questions and Discussion </a:t>
            </a:r>
          </a:p>
        </p:txBody>
      </p:sp>
      <p:sp>
        <p:nvSpPr>
          <p:cNvPr id="4" name="TextBox 3">
            <a:extLst>
              <a:ext uri="{FF2B5EF4-FFF2-40B4-BE49-F238E27FC236}">
                <a16:creationId xmlns:a16="http://schemas.microsoft.com/office/drawing/2014/main" id="{03763EB0-A564-E32D-A724-E82F9DAAEDA7}"/>
              </a:ext>
            </a:extLst>
          </p:cNvPr>
          <p:cNvSpPr txBox="1"/>
          <p:nvPr/>
        </p:nvSpPr>
        <p:spPr>
          <a:xfrm>
            <a:off x="1084521" y="3534082"/>
            <a:ext cx="9431079" cy="1569660"/>
          </a:xfrm>
          <a:prstGeom prst="rect">
            <a:avLst/>
          </a:prstGeom>
          <a:noFill/>
        </p:spPr>
        <p:txBody>
          <a:bodyPr wrap="square">
            <a:spAutoFit/>
          </a:bodyPr>
          <a:lstStyle/>
          <a:p>
            <a:pPr algn="ctr"/>
            <a:r>
              <a:rPr lang="en-US" sz="3200" dirty="0"/>
              <a:t>Stay up to date on the latest news from DRA!</a:t>
            </a:r>
          </a:p>
          <a:p>
            <a:pPr algn="ctr"/>
            <a:r>
              <a:rPr lang="en-US" sz="3200" dirty="0"/>
              <a:t>Sign up for our e-newsletter at:  </a:t>
            </a:r>
            <a:r>
              <a:rPr lang="en-US" sz="3200" dirty="0">
                <a:hlinkClick r:id="rId3"/>
              </a:rPr>
              <a:t>https://dralegal.org/newsletter-subscription/</a:t>
            </a:r>
            <a:r>
              <a:rPr lang="en-US" sz="3200" dirty="0"/>
              <a:t> </a:t>
            </a:r>
          </a:p>
        </p:txBody>
      </p:sp>
      <p:cxnSp>
        <p:nvCxnSpPr>
          <p:cNvPr id="7" name="Straight Connector 6">
            <a:extLst>
              <a:ext uri="{FF2B5EF4-FFF2-40B4-BE49-F238E27FC236}">
                <a16:creationId xmlns:a16="http://schemas.microsoft.com/office/drawing/2014/main" id="{1E7430C0-213D-1BC9-5846-C9338F4EF9EB}"/>
              </a:ext>
              <a:ext uri="{C183D7F6-B498-43B3-948B-1728B52AA6E4}">
                <adec:decorative xmlns:adec="http://schemas.microsoft.com/office/drawing/2017/decorative" val="1"/>
              </a:ext>
            </a:extLst>
          </p:cNvPr>
          <p:cNvCxnSpPr>
            <a:cxnSpLocks/>
          </p:cNvCxnSpPr>
          <p:nvPr/>
        </p:nvCxnSpPr>
        <p:spPr>
          <a:xfrm>
            <a:off x="575938" y="815546"/>
            <a:ext cx="1104012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F7F53E3C-F275-FBEE-EC04-189EEDBA5BC4}"/>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938" y="262900"/>
            <a:ext cx="1448071" cy="487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E7B1F4C1-576E-1F7F-25B0-931A50B98FB0}"/>
              </a:ext>
              <a:ext uri="{C183D7F6-B498-43B3-948B-1728B52AA6E4}">
                <adec:decorative xmlns:adec="http://schemas.microsoft.com/office/drawing/2017/decorative" val="1"/>
              </a:ext>
            </a:extLst>
          </p:cNvPr>
          <p:cNvSpPr/>
          <p:nvPr/>
        </p:nvSpPr>
        <p:spPr>
          <a:xfrm rot="5400000">
            <a:off x="5964182" y="-2746470"/>
            <a:ext cx="187937" cy="10964424"/>
          </a:xfrm>
          <a:prstGeom prst="rect">
            <a:avLst/>
          </a:prstGeom>
          <a:solidFill>
            <a:srgbClr val="FFC6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5243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0091B1ED-6583-DBD8-ACA8-41F77462302E}"/>
              </a:ext>
            </a:extLst>
          </p:cNvPr>
          <p:cNvSpPr txBox="1">
            <a:spLocks noGrp="1"/>
          </p:cNvSpPr>
          <p:nvPr>
            <p:ph type="title" idx="4294967295"/>
          </p:nvPr>
        </p:nvSpPr>
        <p:spPr>
          <a:xfrm>
            <a:off x="575938" y="927728"/>
            <a:ext cx="11311264" cy="76122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0"/>
              </a:spcBef>
              <a:spcAft>
                <a:spcPts val="0"/>
              </a:spcAft>
              <a:buClrTx/>
              <a:buSzTx/>
              <a:buFont typeface="Arial" panose="020B0604020202020204" pitchFamily="34" charset="0"/>
              <a:buNone/>
              <a:tabLst/>
              <a:defRPr/>
            </a:pPr>
            <a:r>
              <a:rPr kumimoji="0" lang="en-US" sz="3600" b="1" i="1" u="none" strike="noStrike" kern="1200" cap="none" spc="0" normalizeH="0" baseline="0" noProof="0" dirty="0">
                <a:ln>
                  <a:noFill/>
                </a:ln>
                <a:solidFill>
                  <a:schemeClr val="tx1"/>
                </a:solidFill>
                <a:effectLst/>
                <a:uLnTx/>
                <a:uFillTx/>
                <a:latin typeface="Calibri"/>
                <a:ea typeface="Times New Roman" panose="02020603050405020304" pitchFamily="18" charset="0"/>
                <a:cs typeface="Times New Roman"/>
              </a:rPr>
              <a:t>Trump v. CASA, Inc.</a:t>
            </a:r>
          </a:p>
        </p:txBody>
      </p:sp>
      <p:sp>
        <p:nvSpPr>
          <p:cNvPr id="3" name="Content Placeholder 2">
            <a:extLst>
              <a:ext uri="{FF2B5EF4-FFF2-40B4-BE49-F238E27FC236}">
                <a16:creationId xmlns:a16="http://schemas.microsoft.com/office/drawing/2014/main" id="{AC2084EF-3825-2C99-6C2A-8A60AF290EB5}"/>
              </a:ext>
            </a:extLst>
          </p:cNvPr>
          <p:cNvSpPr>
            <a:spLocks noGrp="1"/>
          </p:cNvSpPr>
          <p:nvPr>
            <p:ph sz="half" idx="4294967295"/>
          </p:nvPr>
        </p:nvSpPr>
        <p:spPr>
          <a:xfrm>
            <a:off x="575938" y="1807373"/>
            <a:ext cx="11040123" cy="4622864"/>
          </a:xfrm>
        </p:spPr>
        <p:txBody>
          <a:bodyPr vert="horz" lIns="91440" tIns="45720" rIns="91440" bIns="45720" rtlCol="0" anchor="t">
            <a:noAutofit/>
          </a:bodyPr>
          <a:lstStyle/>
          <a:p>
            <a:pPr marL="339725" indent="-331470" fontAlgn="base">
              <a:lnSpc>
                <a:spcPct val="100000"/>
              </a:lnSpc>
              <a:spcBef>
                <a:spcPts val="0"/>
              </a:spcBef>
              <a:spcAft>
                <a:spcPts val="1200"/>
              </a:spcAft>
              <a:buSzPct val="100000"/>
              <a:tabLst>
                <a:tab pos="457200" algn="l"/>
              </a:tabLst>
            </a:pPr>
            <a:r>
              <a:rPr lang="en-US" sz="2500" b="1" dirty="0">
                <a:ea typeface="Source Sans Pro"/>
                <a:cs typeface="Source Sans Pro" panose="020B0503030403020204" pitchFamily="34" charset="0"/>
              </a:rPr>
              <a:t>Opinion</a:t>
            </a:r>
            <a:r>
              <a:rPr lang="en-US" sz="2500" dirty="0">
                <a:ea typeface="Source Sans Pro"/>
                <a:cs typeface="Source Sans Pro" panose="020B0503030403020204" pitchFamily="34" charset="0"/>
              </a:rPr>
              <a:t>: 606 U.S. 831 (2025)</a:t>
            </a:r>
            <a:endParaRPr lang="en-US" sz="2500" dirty="0">
              <a:ea typeface="Source Sans Pro"/>
            </a:endParaRPr>
          </a:p>
          <a:p>
            <a:pPr marL="339725" indent="-331470">
              <a:lnSpc>
                <a:spcPct val="100000"/>
              </a:lnSpc>
              <a:spcBef>
                <a:spcPts val="0"/>
              </a:spcBef>
              <a:spcAft>
                <a:spcPts val="1200"/>
              </a:spcAft>
              <a:buSzPct val="100000"/>
              <a:tabLst>
                <a:tab pos="457200" algn="l"/>
              </a:tabLst>
            </a:pPr>
            <a:r>
              <a:rPr lang="en-US" sz="2500" b="1" dirty="0">
                <a:ea typeface="Source Sans Pro"/>
              </a:rPr>
              <a:t>Issue</a:t>
            </a:r>
            <a:r>
              <a:rPr lang="en-US" sz="2500" dirty="0">
                <a:ea typeface="Source Sans Pro"/>
              </a:rPr>
              <a:t>: Whether a federal court can issue nationwide injunctions.</a:t>
            </a:r>
            <a:endParaRPr lang="en-US" sz="2500" dirty="0">
              <a:ea typeface="Source Sans Pro"/>
              <a:cs typeface="Calibri" panose="020F0502020204030204"/>
            </a:endParaRPr>
          </a:p>
          <a:p>
            <a:pPr marL="339725" indent="-331470">
              <a:lnSpc>
                <a:spcPct val="100000"/>
              </a:lnSpc>
              <a:spcBef>
                <a:spcPts val="0"/>
              </a:spcBef>
              <a:spcAft>
                <a:spcPts val="1200"/>
              </a:spcAft>
              <a:buSzPct val="100000"/>
              <a:tabLst>
                <a:tab pos="457200" algn="l"/>
              </a:tabLst>
            </a:pPr>
            <a:r>
              <a:rPr lang="en-US" sz="2500" b="1" dirty="0">
                <a:ea typeface="Calibri"/>
              </a:rPr>
              <a:t>Holding</a:t>
            </a:r>
            <a:r>
              <a:rPr lang="en-US" sz="2500" dirty="0">
                <a:ea typeface="Calibri"/>
              </a:rPr>
              <a:t>: In large part, no. District courts cannot issue nationwide injunctions unless such an injunction is necessary for “complete relief” to the named plaintiffs.</a:t>
            </a:r>
            <a:endParaRPr lang="en-US" sz="2500" dirty="0">
              <a:ea typeface="Calibri"/>
              <a:cs typeface="Calibri" panose="020F0502020204030204"/>
            </a:endParaRPr>
          </a:p>
          <a:p>
            <a:pPr marL="339725" indent="-331470">
              <a:lnSpc>
                <a:spcPct val="100000"/>
              </a:lnSpc>
              <a:spcBef>
                <a:spcPts val="0"/>
              </a:spcBef>
              <a:spcAft>
                <a:spcPts val="1200"/>
              </a:spcAft>
              <a:buSzPct val="100000"/>
              <a:tabLst>
                <a:tab pos="457200" algn="l"/>
              </a:tabLst>
            </a:pPr>
            <a:endParaRPr lang="en-US" sz="2500" b="1" dirty="0">
              <a:ea typeface="Calibri"/>
            </a:endParaRPr>
          </a:p>
          <a:p>
            <a:pPr marL="8255" indent="0">
              <a:lnSpc>
                <a:spcPct val="100000"/>
              </a:lnSpc>
              <a:spcBef>
                <a:spcPts val="0"/>
              </a:spcBef>
              <a:spcAft>
                <a:spcPts val="1200"/>
              </a:spcAft>
              <a:buSzPct val="100000"/>
              <a:buNone/>
              <a:tabLst>
                <a:tab pos="457200" algn="l"/>
              </a:tabLst>
            </a:pPr>
            <a:r>
              <a:rPr lang="en-US" sz="2500" b="1" i="1" dirty="0">
                <a:ea typeface="Calibri"/>
              </a:rPr>
              <a:t>Examples of real impact on current cases.</a:t>
            </a:r>
            <a:endParaRPr lang="en-US" sz="2500" i="1" dirty="0">
              <a:ea typeface="Calibri"/>
              <a:cs typeface="Calibri" panose="020F0502020204030204"/>
            </a:endParaRPr>
          </a:p>
          <a:p>
            <a:pPr marL="339725" indent="-331470">
              <a:lnSpc>
                <a:spcPct val="100000"/>
              </a:lnSpc>
              <a:spcBef>
                <a:spcPts val="0"/>
              </a:spcBef>
              <a:spcAft>
                <a:spcPts val="1200"/>
              </a:spcAft>
              <a:buSzPct val="100000"/>
              <a:tabLst>
                <a:tab pos="457200" algn="l"/>
              </a:tabLst>
            </a:pPr>
            <a:endParaRPr lang="en-US" sz="2400" dirty="0">
              <a:ea typeface="Source Sans Pro"/>
              <a:cs typeface="Calibri"/>
            </a:endParaRPr>
          </a:p>
        </p:txBody>
      </p:sp>
      <p:cxnSp>
        <p:nvCxnSpPr>
          <p:cNvPr id="7" name="Straight Connector 6">
            <a:extLst>
              <a:ext uri="{FF2B5EF4-FFF2-40B4-BE49-F238E27FC236}">
                <a16:creationId xmlns:a16="http://schemas.microsoft.com/office/drawing/2014/main" id="{1E7430C0-213D-1BC9-5846-C9338F4EF9EB}"/>
              </a:ext>
              <a:ext uri="{C183D7F6-B498-43B3-948B-1728B52AA6E4}">
                <adec:decorative xmlns:adec="http://schemas.microsoft.com/office/drawing/2017/decorative" val="1"/>
              </a:ext>
            </a:extLst>
          </p:cNvPr>
          <p:cNvCxnSpPr>
            <a:cxnSpLocks/>
          </p:cNvCxnSpPr>
          <p:nvPr/>
        </p:nvCxnSpPr>
        <p:spPr>
          <a:xfrm>
            <a:off x="575938" y="815546"/>
            <a:ext cx="1104012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F7F53E3C-F275-FBEE-EC04-189EEDBA5BC4}"/>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938" y="262900"/>
            <a:ext cx="1448071" cy="487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2674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565BB4-78A5-2863-EC7F-F831442FD7DF}"/>
            </a:ext>
          </a:extLst>
        </p:cNvPr>
        <p:cNvGrpSpPr/>
        <p:nvPr/>
      </p:nvGrpSpPr>
      <p:grpSpPr>
        <a:xfrm>
          <a:off x="0" y="0"/>
          <a:ext cx="0" cy="0"/>
          <a:chOff x="0" y="0"/>
          <a:chExt cx="0" cy="0"/>
        </a:xfrm>
      </p:grpSpPr>
      <p:sp>
        <p:nvSpPr>
          <p:cNvPr id="8" name="Content Placeholder 2">
            <a:extLst>
              <a:ext uri="{FF2B5EF4-FFF2-40B4-BE49-F238E27FC236}">
                <a16:creationId xmlns:a16="http://schemas.microsoft.com/office/drawing/2014/main" id="{312311F0-27FB-8FF6-34C2-2CFA6E2C32DA}"/>
              </a:ext>
            </a:extLst>
          </p:cNvPr>
          <p:cNvSpPr txBox="1">
            <a:spLocks noGrp="1"/>
          </p:cNvSpPr>
          <p:nvPr>
            <p:ph type="title" idx="4294967295"/>
          </p:nvPr>
        </p:nvSpPr>
        <p:spPr>
          <a:xfrm>
            <a:off x="575938" y="927728"/>
            <a:ext cx="11311264" cy="76122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3600" b="1" i="1" u="none" strike="noStrike" kern="1200" cap="none" spc="0" normalizeH="0" baseline="0" noProof="0" dirty="0">
                <a:ln>
                  <a:noFill/>
                </a:ln>
                <a:solidFill>
                  <a:schemeClr val="tx1"/>
                </a:solidFill>
                <a:effectLst/>
                <a:uLnTx/>
                <a:uFillTx/>
                <a:latin typeface="+mn-lt"/>
                <a:ea typeface="+mn-lt"/>
                <a:cs typeface="+mn-lt"/>
              </a:rPr>
              <a:t>Healy v. Milliman, Inc.</a:t>
            </a:r>
            <a:endParaRPr kumimoji="0" lang="en-US" sz="3600" b="1" i="0" u="none" strike="noStrike" kern="1200" cap="none" spc="0" normalizeH="0" baseline="0" noProof="0" dirty="0">
              <a:ln>
                <a:noFill/>
              </a:ln>
              <a:solidFill>
                <a:schemeClr val="tx1"/>
              </a:solidFill>
              <a:effectLst/>
              <a:uLnTx/>
              <a:uFillTx/>
              <a:latin typeface="+mn-lt"/>
              <a:ea typeface="+mn-lt"/>
              <a:cs typeface="+mn-lt"/>
            </a:endParaRPr>
          </a:p>
        </p:txBody>
      </p:sp>
      <p:sp>
        <p:nvSpPr>
          <p:cNvPr id="3" name="Content Placeholder 2">
            <a:extLst>
              <a:ext uri="{FF2B5EF4-FFF2-40B4-BE49-F238E27FC236}">
                <a16:creationId xmlns:a16="http://schemas.microsoft.com/office/drawing/2014/main" id="{68F9E94F-C939-8033-FD21-2DFB5921603A}"/>
              </a:ext>
            </a:extLst>
          </p:cNvPr>
          <p:cNvSpPr>
            <a:spLocks noGrp="1"/>
          </p:cNvSpPr>
          <p:nvPr>
            <p:ph sz="half" idx="4294967295"/>
          </p:nvPr>
        </p:nvSpPr>
        <p:spPr>
          <a:xfrm>
            <a:off x="575938" y="1807373"/>
            <a:ext cx="11040123" cy="4622864"/>
          </a:xfrm>
        </p:spPr>
        <p:txBody>
          <a:bodyPr vert="horz" lIns="91440" tIns="45720" rIns="91440" bIns="45720" rtlCol="0" anchor="t">
            <a:noAutofit/>
          </a:bodyPr>
          <a:lstStyle/>
          <a:p>
            <a:pPr marL="339725" indent="-331470" fontAlgn="base">
              <a:lnSpc>
                <a:spcPct val="100000"/>
              </a:lnSpc>
              <a:spcBef>
                <a:spcPts val="0"/>
              </a:spcBef>
              <a:spcAft>
                <a:spcPts val="1200"/>
              </a:spcAft>
              <a:buSzPct val="100000"/>
              <a:tabLst>
                <a:tab pos="457200" algn="l"/>
              </a:tabLst>
            </a:pPr>
            <a:r>
              <a:rPr lang="en-US" sz="2400" b="1" dirty="0">
                <a:ea typeface="Source Sans Pro"/>
                <a:cs typeface="+mn-lt"/>
              </a:rPr>
              <a:t>Opinion</a:t>
            </a:r>
            <a:r>
              <a:rPr lang="en-US" sz="2400" dirty="0">
                <a:ea typeface="Source Sans Pro"/>
                <a:cs typeface="+mn-lt"/>
              </a:rPr>
              <a:t>: </a:t>
            </a:r>
            <a:r>
              <a:rPr lang="en-US" sz="2400" dirty="0">
                <a:ea typeface="+mn-lt"/>
                <a:cs typeface="+mn-lt"/>
              </a:rPr>
              <a:t>164 F.4th 701 (9th Cir. 2026)</a:t>
            </a:r>
          </a:p>
          <a:p>
            <a:pPr marL="339725" indent="-331470">
              <a:lnSpc>
                <a:spcPct val="100000"/>
              </a:lnSpc>
              <a:spcBef>
                <a:spcPts val="0"/>
              </a:spcBef>
              <a:spcAft>
                <a:spcPts val="1200"/>
              </a:spcAft>
              <a:buSzPct val="100000"/>
              <a:tabLst>
                <a:tab pos="457200" algn="l"/>
              </a:tabLst>
            </a:pPr>
            <a:r>
              <a:rPr lang="en-US" sz="2400" b="1" dirty="0">
                <a:ea typeface="Source Sans Pro"/>
                <a:cs typeface="+mn-lt"/>
              </a:rPr>
              <a:t>Issue</a:t>
            </a:r>
            <a:r>
              <a:rPr lang="en-US" sz="2400" dirty="0">
                <a:ea typeface="Source Sans Pro"/>
                <a:cs typeface="+mn-lt"/>
              </a:rPr>
              <a:t>: </a:t>
            </a:r>
            <a:r>
              <a:rPr lang="en-US" sz="2400" dirty="0">
                <a:ea typeface="Calibri"/>
                <a:cs typeface="+mn-lt"/>
              </a:rPr>
              <a:t>Whether, after class certification, named and unnamed class members in a money damages suit are required to present evidence of standing at the summary judgment stage</a:t>
            </a:r>
            <a:r>
              <a:rPr lang="en-US" sz="2400" dirty="0">
                <a:ea typeface="Source Sans Pro"/>
                <a:cs typeface="+mn-lt"/>
              </a:rPr>
              <a:t>.</a:t>
            </a:r>
          </a:p>
          <a:p>
            <a:pPr marL="339725" indent="-331470">
              <a:lnSpc>
                <a:spcPct val="100000"/>
              </a:lnSpc>
              <a:spcBef>
                <a:spcPts val="0"/>
              </a:spcBef>
              <a:spcAft>
                <a:spcPts val="1200"/>
              </a:spcAft>
              <a:buSzPct val="100000"/>
              <a:tabLst>
                <a:tab pos="457200" algn="l"/>
              </a:tabLst>
            </a:pPr>
            <a:r>
              <a:rPr lang="en-US" sz="2400" b="1" dirty="0">
                <a:ea typeface="+mn-lt"/>
                <a:cs typeface="+mn-lt"/>
              </a:rPr>
              <a:t>Holding</a:t>
            </a:r>
            <a:r>
              <a:rPr lang="en-US" sz="2400" dirty="0">
                <a:ea typeface="+mn-lt"/>
                <a:cs typeface="+mn-lt"/>
              </a:rPr>
              <a:t>: Yes, but the typical summary judgment standard applies. Thus, unnamed class members must simply show that there is a genuine question of material fact as to whether they meet the requirements for standing.</a:t>
            </a:r>
          </a:p>
          <a:p>
            <a:pPr marL="8255" indent="0">
              <a:lnSpc>
                <a:spcPct val="100000"/>
              </a:lnSpc>
              <a:spcBef>
                <a:spcPts val="0"/>
              </a:spcBef>
              <a:spcAft>
                <a:spcPts val="1200"/>
              </a:spcAft>
              <a:buSzPct val="100000"/>
              <a:buNone/>
              <a:tabLst>
                <a:tab pos="457200" algn="l"/>
              </a:tabLst>
            </a:pPr>
            <a:r>
              <a:rPr lang="en-US" sz="1000" dirty="0">
                <a:ea typeface="+mn-lt"/>
                <a:cs typeface="+mn-lt"/>
              </a:rPr>
              <a:t> </a:t>
            </a:r>
            <a:r>
              <a:rPr lang="en-US" sz="2400" b="1" i="1" dirty="0">
                <a:ea typeface="+mn-lt"/>
                <a:cs typeface="+mn-lt"/>
              </a:rPr>
              <a:t>See also LabCorp v. Davis</a:t>
            </a:r>
            <a:r>
              <a:rPr lang="en-US" sz="2400" b="1" dirty="0">
                <a:ea typeface="+mn-lt"/>
                <a:cs typeface="+mn-lt"/>
              </a:rPr>
              <a:t>, 605 U.S. 327 (2025) </a:t>
            </a:r>
            <a:r>
              <a:rPr lang="en-US" sz="2400" b="1" i="1" dirty="0">
                <a:ea typeface="+mn-lt"/>
                <a:cs typeface="+mn-lt"/>
              </a:rPr>
              <a:t>– </a:t>
            </a:r>
            <a:r>
              <a:rPr lang="en-US" sz="2400" dirty="0">
                <a:ea typeface="+mn-lt"/>
                <a:cs typeface="+mn-lt"/>
              </a:rPr>
              <a:t>dismissed as improvidently granted. </a:t>
            </a:r>
          </a:p>
          <a:p>
            <a:pPr marL="351155" indent="-342900">
              <a:lnSpc>
                <a:spcPct val="100000"/>
              </a:lnSpc>
              <a:spcBef>
                <a:spcPts val="0"/>
              </a:spcBef>
              <a:spcAft>
                <a:spcPts val="1200"/>
              </a:spcAft>
              <a:buSzPct val="100000"/>
              <a:tabLst>
                <a:tab pos="457200" algn="l"/>
              </a:tabLst>
            </a:pPr>
            <a:r>
              <a:rPr lang="en-US" sz="2400" dirty="0">
                <a:ea typeface="+mn-lt"/>
                <a:cs typeface="+mn-lt"/>
              </a:rPr>
              <a:t>Near-miss on similar question: whether a federal court may certify a class under Rule 23(b)(3) when some members of the proposed class lack any Article III injury? </a:t>
            </a:r>
            <a:endParaRPr lang="en-US" sz="2400" dirty="0">
              <a:ea typeface="Calibri" panose="020F0502020204030204"/>
              <a:cs typeface="Calibri" panose="020F0502020204030204"/>
            </a:endParaRPr>
          </a:p>
          <a:p>
            <a:pPr marL="339725" indent="-331470">
              <a:lnSpc>
                <a:spcPct val="100000"/>
              </a:lnSpc>
              <a:spcBef>
                <a:spcPts val="0"/>
              </a:spcBef>
              <a:spcAft>
                <a:spcPts val="1200"/>
              </a:spcAft>
              <a:buSzPct val="100000"/>
              <a:tabLst>
                <a:tab pos="457200" algn="l"/>
              </a:tabLst>
            </a:pPr>
            <a:endParaRPr lang="en-US" sz="2400" dirty="0">
              <a:ea typeface="Source Sans Pro"/>
              <a:cs typeface="Calibri"/>
            </a:endParaRPr>
          </a:p>
        </p:txBody>
      </p:sp>
      <p:cxnSp>
        <p:nvCxnSpPr>
          <p:cNvPr id="7" name="Straight Connector 6">
            <a:extLst>
              <a:ext uri="{FF2B5EF4-FFF2-40B4-BE49-F238E27FC236}">
                <a16:creationId xmlns:a16="http://schemas.microsoft.com/office/drawing/2014/main" id="{A99408BE-1E6D-11F3-3866-869B21823009}"/>
              </a:ext>
              <a:ext uri="{C183D7F6-B498-43B3-948B-1728B52AA6E4}">
                <adec:decorative xmlns:adec="http://schemas.microsoft.com/office/drawing/2017/decorative" val="1"/>
              </a:ext>
            </a:extLst>
          </p:cNvPr>
          <p:cNvCxnSpPr>
            <a:cxnSpLocks/>
          </p:cNvCxnSpPr>
          <p:nvPr/>
        </p:nvCxnSpPr>
        <p:spPr>
          <a:xfrm>
            <a:off x="575938" y="815546"/>
            <a:ext cx="1104012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B3952032-A5FE-EE95-66B3-F8A655CDE31F}"/>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938" y="262900"/>
            <a:ext cx="1448071" cy="487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4023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8E57D5-F983-6C30-36B0-801EECA4F3C9}"/>
            </a:ext>
          </a:extLst>
        </p:cNvPr>
        <p:cNvGrpSpPr/>
        <p:nvPr/>
      </p:nvGrpSpPr>
      <p:grpSpPr>
        <a:xfrm>
          <a:off x="0" y="0"/>
          <a:ext cx="0" cy="0"/>
          <a:chOff x="0" y="0"/>
          <a:chExt cx="0" cy="0"/>
        </a:xfrm>
      </p:grpSpPr>
      <p:sp>
        <p:nvSpPr>
          <p:cNvPr id="8" name="Content Placeholder 2">
            <a:extLst>
              <a:ext uri="{FF2B5EF4-FFF2-40B4-BE49-F238E27FC236}">
                <a16:creationId xmlns:a16="http://schemas.microsoft.com/office/drawing/2014/main" id="{B0512F44-0E7D-CC42-16E8-D0963FFF90A3}"/>
              </a:ext>
            </a:extLst>
          </p:cNvPr>
          <p:cNvSpPr txBox="1">
            <a:spLocks noGrp="1"/>
          </p:cNvSpPr>
          <p:nvPr>
            <p:ph type="title" idx="4294967295"/>
          </p:nvPr>
        </p:nvSpPr>
        <p:spPr>
          <a:xfrm>
            <a:off x="575938" y="927728"/>
            <a:ext cx="11311264" cy="76122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3600" b="1" i="1" u="none" strike="noStrike" kern="1200" cap="none" spc="0" normalizeH="0" baseline="0" noProof="0" dirty="0">
                <a:ln>
                  <a:noFill/>
                </a:ln>
                <a:solidFill>
                  <a:schemeClr val="tx1"/>
                </a:solidFill>
                <a:effectLst/>
                <a:uLnTx/>
                <a:uFillTx/>
                <a:latin typeface="+mn-lt"/>
                <a:ea typeface="+mn-lt"/>
                <a:cs typeface="+mn-lt"/>
              </a:rPr>
              <a:t>Robertson v. District of Columbia</a:t>
            </a:r>
            <a:endParaRPr kumimoji="0" lang="en-US" sz="3600" b="1" i="0" u="none" strike="noStrike" kern="1200" cap="none" spc="0" normalizeH="0" baseline="0" noProof="0" dirty="0">
              <a:ln>
                <a:noFill/>
              </a:ln>
              <a:solidFill>
                <a:schemeClr val="tx1"/>
              </a:solidFill>
              <a:effectLst/>
              <a:uLnTx/>
              <a:uFillTx/>
              <a:latin typeface="+mn-lt"/>
              <a:ea typeface="+mn-lt"/>
              <a:cs typeface="+mn-lt"/>
            </a:endParaRPr>
          </a:p>
        </p:txBody>
      </p:sp>
      <p:sp>
        <p:nvSpPr>
          <p:cNvPr id="3" name="Content Placeholder 2">
            <a:extLst>
              <a:ext uri="{FF2B5EF4-FFF2-40B4-BE49-F238E27FC236}">
                <a16:creationId xmlns:a16="http://schemas.microsoft.com/office/drawing/2014/main" id="{4438F950-605B-44BB-A03F-415CA0B8ED76}"/>
              </a:ext>
            </a:extLst>
          </p:cNvPr>
          <p:cNvSpPr>
            <a:spLocks noGrp="1"/>
          </p:cNvSpPr>
          <p:nvPr>
            <p:ph sz="half" idx="4294967295"/>
          </p:nvPr>
        </p:nvSpPr>
        <p:spPr>
          <a:xfrm>
            <a:off x="575938" y="1807373"/>
            <a:ext cx="11040123" cy="4622864"/>
          </a:xfrm>
        </p:spPr>
        <p:txBody>
          <a:bodyPr vert="horz" lIns="91440" tIns="45720" rIns="91440" bIns="45720" rtlCol="0" anchor="t">
            <a:noAutofit/>
          </a:bodyPr>
          <a:lstStyle/>
          <a:p>
            <a:pPr marL="339725" indent="-331470" fontAlgn="base">
              <a:lnSpc>
                <a:spcPct val="100000"/>
              </a:lnSpc>
              <a:spcBef>
                <a:spcPts val="0"/>
              </a:spcBef>
              <a:spcAft>
                <a:spcPts val="1200"/>
              </a:spcAft>
              <a:buSzPct val="100000"/>
              <a:tabLst>
                <a:tab pos="457200" algn="l"/>
              </a:tabLst>
            </a:pPr>
            <a:r>
              <a:rPr lang="en-US" sz="2400" b="1" dirty="0">
                <a:ea typeface="Source Sans Pro"/>
                <a:cs typeface="+mn-lt"/>
              </a:rPr>
              <a:t>Opinion</a:t>
            </a:r>
            <a:r>
              <a:rPr lang="en-US" sz="2400" dirty="0">
                <a:ea typeface="Source Sans Pro"/>
                <a:cs typeface="+mn-lt"/>
              </a:rPr>
              <a:t>: </a:t>
            </a:r>
            <a:r>
              <a:rPr lang="en-US" sz="2400" dirty="0">
                <a:ea typeface="+mn-lt"/>
                <a:cs typeface="+mn-lt"/>
              </a:rPr>
              <a:t>--- F.Supp.3d ---, 2026 WL 125237 (</a:t>
            </a:r>
            <a:r>
              <a:rPr lang="en-US" sz="2400" dirty="0" err="1">
                <a:ea typeface="+mn-lt"/>
                <a:cs typeface="+mn-lt"/>
              </a:rPr>
              <a:t>D.D.C</a:t>
            </a:r>
            <a:r>
              <a:rPr lang="en-US" sz="2400" dirty="0">
                <a:ea typeface="+mn-lt"/>
                <a:cs typeface="+mn-lt"/>
              </a:rPr>
              <a:t>. Jan. 16, 2026)</a:t>
            </a:r>
          </a:p>
          <a:p>
            <a:pPr marL="339725" indent="-331470">
              <a:lnSpc>
                <a:spcPct val="100000"/>
              </a:lnSpc>
              <a:spcBef>
                <a:spcPts val="0"/>
              </a:spcBef>
              <a:spcAft>
                <a:spcPts val="1200"/>
              </a:spcAft>
              <a:buSzPct val="100000"/>
              <a:tabLst>
                <a:tab pos="457200" algn="l"/>
              </a:tabLst>
            </a:pPr>
            <a:r>
              <a:rPr lang="en-US" sz="2400" b="1" dirty="0">
                <a:ea typeface="+mn-lt"/>
                <a:cs typeface="+mn-lt"/>
              </a:rPr>
              <a:t>Holding</a:t>
            </a:r>
            <a:r>
              <a:rPr lang="en-US" sz="2400" dirty="0">
                <a:ea typeface="+mn-lt"/>
                <a:cs typeface="+mn-lt"/>
              </a:rPr>
              <a:t>: Court granted class cert under Rules 23(b)(2). </a:t>
            </a:r>
          </a:p>
          <a:p>
            <a:pPr marL="796925" lvl="1" indent="-331470">
              <a:lnSpc>
                <a:spcPct val="100000"/>
              </a:lnSpc>
              <a:spcBef>
                <a:spcPts val="0"/>
              </a:spcBef>
              <a:spcAft>
                <a:spcPts val="1200"/>
              </a:spcAft>
              <a:buSzPct val="100000"/>
              <a:tabLst>
                <a:tab pos="457200" algn="l"/>
              </a:tabLst>
            </a:pPr>
            <a:r>
              <a:rPr lang="en-US" dirty="0">
                <a:ea typeface="+mn-lt"/>
                <a:cs typeface="+mn-lt"/>
              </a:rPr>
              <a:t>Class definition: Students with disabilities aged 3-22 who, from 3/7/2022 until judgment in the case, require transportation within the District of Columbia to attend school and have experienced and will continue to experience unsafe, unreliable, or inappropriate transportation services from the District.</a:t>
            </a:r>
          </a:p>
          <a:p>
            <a:pPr marL="796925" lvl="1" indent="-331470">
              <a:lnSpc>
                <a:spcPct val="100000"/>
              </a:lnSpc>
              <a:spcBef>
                <a:spcPts val="0"/>
              </a:spcBef>
              <a:spcAft>
                <a:spcPts val="1200"/>
              </a:spcAft>
              <a:buSzPct val="100000"/>
              <a:tabLst>
                <a:tab pos="457200" algn="l"/>
              </a:tabLst>
            </a:pPr>
            <a:r>
              <a:rPr lang="en-US" dirty="0">
                <a:ea typeface="+mn-lt"/>
                <a:cs typeface="+mn-lt"/>
              </a:rPr>
              <a:t>Met Rule 23(a) requirements: numerosity, commonality, typicality, adequacy.</a:t>
            </a:r>
          </a:p>
          <a:p>
            <a:pPr marL="796925" lvl="1" indent="-331470">
              <a:lnSpc>
                <a:spcPct val="100000"/>
              </a:lnSpc>
              <a:spcBef>
                <a:spcPts val="0"/>
              </a:spcBef>
              <a:spcAft>
                <a:spcPts val="1200"/>
              </a:spcAft>
              <a:buSzPct val="100000"/>
              <a:tabLst>
                <a:tab pos="457200" algn="l"/>
              </a:tabLst>
            </a:pPr>
            <a:r>
              <a:rPr lang="en-US" dirty="0">
                <a:ea typeface="+mn-lt"/>
                <a:cs typeface="+mn-lt"/>
              </a:rPr>
              <a:t>Met Rule 23(b)(2) requirements: systemic deficiencies in transportation system are generally applicable to the class and injunction addressing deficiencies would increase class members’ opportunity to receive transportation services.  </a:t>
            </a:r>
          </a:p>
          <a:p>
            <a:pPr marL="796925" lvl="1" indent="-331470">
              <a:lnSpc>
                <a:spcPct val="100000"/>
              </a:lnSpc>
              <a:spcBef>
                <a:spcPts val="0"/>
              </a:spcBef>
              <a:spcAft>
                <a:spcPts val="1200"/>
              </a:spcAft>
              <a:buSzPct val="100000"/>
              <a:tabLst>
                <a:tab pos="457200" algn="l"/>
              </a:tabLst>
            </a:pPr>
            <a:endParaRPr lang="en-US" dirty="0">
              <a:ea typeface="Calibri" panose="020F0502020204030204"/>
              <a:cs typeface="Calibri" panose="020F0502020204030204"/>
            </a:endParaRPr>
          </a:p>
        </p:txBody>
      </p:sp>
      <p:cxnSp>
        <p:nvCxnSpPr>
          <p:cNvPr id="7" name="Straight Connector 6">
            <a:extLst>
              <a:ext uri="{FF2B5EF4-FFF2-40B4-BE49-F238E27FC236}">
                <a16:creationId xmlns:a16="http://schemas.microsoft.com/office/drawing/2014/main" id="{69500908-3633-1272-4100-93BEBF0B5C23}"/>
              </a:ext>
              <a:ext uri="{C183D7F6-B498-43B3-948B-1728B52AA6E4}">
                <adec:decorative xmlns:adec="http://schemas.microsoft.com/office/drawing/2017/decorative" val="1"/>
              </a:ext>
            </a:extLst>
          </p:cNvPr>
          <p:cNvCxnSpPr>
            <a:cxnSpLocks/>
          </p:cNvCxnSpPr>
          <p:nvPr/>
        </p:nvCxnSpPr>
        <p:spPr>
          <a:xfrm>
            <a:off x="575938" y="815546"/>
            <a:ext cx="1104012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2E4169EB-321C-4CF6-629B-A05828A6D08F}"/>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938" y="262900"/>
            <a:ext cx="1448071" cy="487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62728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RA Template-v2" id="{F1B02684-4E00-4580-A14E-45C34783C521}" vid="{E3FA821F-EAC6-404A-A226-860AA34A63F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DRA Template v3</Template>
  <TotalTime>0</TotalTime>
  <Words>5631</Words>
  <Application>Microsoft Office PowerPoint</Application>
  <PresentationFormat>Widescreen</PresentationFormat>
  <Paragraphs>378</Paragraphs>
  <Slides>61</Slides>
  <Notes>61</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61</vt:i4>
      </vt:variant>
    </vt:vector>
  </HeadingPairs>
  <TitlesOfParts>
    <vt:vector size="76" baseType="lpstr">
      <vt:lpstr>SimSun</vt:lpstr>
      <vt:lpstr>Aptos</vt:lpstr>
      <vt:lpstr>Arial</vt:lpstr>
      <vt:lpstr>Arial,Sans-Serif</vt:lpstr>
      <vt:lpstr>Calibri</vt:lpstr>
      <vt:lpstr>Calibri </vt:lpstr>
      <vt:lpstr>Courier New</vt:lpstr>
      <vt:lpstr>Kaneda Gothic</vt:lpstr>
      <vt:lpstr>Open Sans</vt:lpstr>
      <vt:lpstr>Open Sans Light</vt:lpstr>
      <vt:lpstr>Source Sans Pro</vt:lpstr>
      <vt:lpstr>Symbol</vt:lpstr>
      <vt:lpstr>Times New Roman</vt:lpstr>
      <vt:lpstr>Wingdings</vt:lpstr>
      <vt:lpstr>Office Theme</vt:lpstr>
      <vt:lpstr>Advancing Disability Rights Through Impact Litigation: A Year-in-Review and a Look at the Road Ahead</vt:lpstr>
      <vt:lpstr>Disability Rights Advocates</vt:lpstr>
      <vt:lpstr>Today’s Presentation</vt:lpstr>
      <vt:lpstr>Part I:  Procedural/Legal Principle Developments and Strategies Relevant to Disability Rights Impact Litigation  </vt:lpstr>
      <vt:lpstr>Important Considerations in Impact Litigation</vt:lpstr>
      <vt:lpstr>Injunctive Relief and Class Actions</vt:lpstr>
      <vt:lpstr>Trump v. CASA, Inc.</vt:lpstr>
      <vt:lpstr>Healy v. Milliman, Inc.</vt:lpstr>
      <vt:lpstr>Robertson v. District of Columbia</vt:lpstr>
      <vt:lpstr>Mootness and Standing</vt:lpstr>
      <vt:lpstr>J.N. v. Oregon Department of Education</vt:lpstr>
      <vt:lpstr>McKenney v. Exact Care Pharmacy, LLC</vt:lpstr>
      <vt:lpstr>Section 504 and the Federal Government</vt:lpstr>
      <vt:lpstr>Powers v. McDonough</vt:lpstr>
      <vt:lpstr>National Association of the Deaf v. Trump</vt:lpstr>
      <vt:lpstr>Part II:  Substantive Case Law Updates</vt:lpstr>
      <vt:lpstr>Substantive Case Law Developments</vt:lpstr>
      <vt:lpstr>Healthcare</vt:lpstr>
      <vt:lpstr>Hickson v. St. David’s Healthcare Partnership</vt:lpstr>
      <vt:lpstr>Criminal Legal System</vt:lpstr>
      <vt:lpstr>Montanez v. Price </vt:lpstr>
      <vt:lpstr>Coleman v. Newsom </vt:lpstr>
      <vt:lpstr>Disability Rights Maryland v. Seshamani </vt:lpstr>
      <vt:lpstr>Barnes v. District of Columbia</vt:lpstr>
      <vt:lpstr>Effective Communication</vt:lpstr>
      <vt:lpstr>Hinkle v. Baass</vt:lpstr>
      <vt:lpstr>Cummings v. Neighborhood Assistance Corporation of America</vt:lpstr>
      <vt:lpstr>Access to Jury Duty for Blind Jurors – Stay Tuned</vt:lpstr>
      <vt:lpstr>Zoning / Housing</vt:lpstr>
      <vt:lpstr>Smith v. City of Oakland</vt:lpstr>
      <vt:lpstr>Henderson v. Five Properties LLC</vt:lpstr>
      <vt:lpstr>Doe v. Sunnybrook Rehab. Ctr., LLC  </vt:lpstr>
      <vt:lpstr>Gather Church v. Lewis Cnty.</vt:lpstr>
      <vt:lpstr>Architectural Access</vt:lpstr>
      <vt:lpstr>Kirola v. City &amp; County of San Francisco </vt:lpstr>
      <vt:lpstr>Griffin v. City of Los Angeles</vt:lpstr>
      <vt:lpstr>Gilbert v. 7-Eleven, Inc.</vt:lpstr>
      <vt:lpstr>Jackson v. Queens Borough Public Library</vt:lpstr>
      <vt:lpstr>Transportation</vt:lpstr>
      <vt:lpstr>American Council of the Blind of  Metro. Chicago v. City of Chicago</vt:lpstr>
      <vt:lpstr>Sidewalk Accessibility – Recent Settlements </vt:lpstr>
      <vt:lpstr>United States v. Uber Case No. 25-cv-7731 (N.D. Cal.) September 2025 - DOJ sued Uber for failing to provide full and equal access to its transportation services for riders with disabilities, specifically for those with service animals or who use manual wheelchairs. Uber drivers refuse rides to those with service animals or wheelchairs, demean or insult them, and tell them to order an "Uber Pet." Uber engages in a pattern or practice of disability discrimination by failing to properly train drivers and adequately investigate complaints, among others. Status: Motion to dismiss denied on 3/5/2026.  Other advocacy efforts for Uber accessibility: Small claims and arbitration.</vt:lpstr>
      <vt:lpstr>Voting</vt:lpstr>
      <vt:lpstr>La Union Del Pueblo Entero v. Abbott</vt:lpstr>
      <vt:lpstr>Alabama NAACP v. Marshall</vt:lpstr>
      <vt:lpstr>Education</vt:lpstr>
      <vt:lpstr>A.J.T. v. Osseo Area Schs., Indep. Sch.  Dist. No. 279</vt:lpstr>
      <vt:lpstr>Omar v. Wayne State University  Board of Governors</vt:lpstr>
      <vt:lpstr>A.F. v. St. Tammany Parish School Board</vt:lpstr>
      <vt:lpstr>Employment</vt:lpstr>
      <vt:lpstr>Stanley v. City of Sanford, Florida</vt:lpstr>
      <vt:lpstr>Tudor v. Whitehall Cent. School District</vt:lpstr>
      <vt:lpstr>Santos v. Collins</vt:lpstr>
      <vt:lpstr>EEOC v. Walmart, Inc.</vt:lpstr>
      <vt:lpstr>Olmstead</vt:lpstr>
      <vt:lpstr>Olmstead Cases </vt:lpstr>
      <vt:lpstr>Olmstead Cases (cont’d) </vt:lpstr>
      <vt:lpstr>Part III:  Anticipated Developments</vt:lpstr>
      <vt:lpstr>Highly Anticipated Decisions</vt:lpstr>
      <vt:lpstr>Topics to Watch</vt:lpstr>
      <vt:lpstr>Questions and Discussion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2026-03-10T00:57:37Z</dcterms:created>
  <dcterms:modified xsi:type="dcterms:W3CDTF">2026-03-10T00:59:43Z</dcterms:modified>
</cp:coreProperties>
</file>