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AB_CBD7964.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414" r:id="rId2"/>
    <p:sldId id="287" r:id="rId3"/>
    <p:sldId id="443" r:id="rId4"/>
    <p:sldId id="421" r:id="rId5"/>
    <p:sldId id="417" r:id="rId6"/>
    <p:sldId id="423" r:id="rId7"/>
    <p:sldId id="433" r:id="rId8"/>
    <p:sldId id="434" r:id="rId9"/>
    <p:sldId id="435" r:id="rId10"/>
    <p:sldId id="436" r:id="rId11"/>
    <p:sldId id="440" r:id="rId12"/>
    <p:sldId id="442" r:id="rId13"/>
    <p:sldId id="441" r:id="rId14"/>
    <p:sldId id="422" r:id="rId15"/>
    <p:sldId id="432" r:id="rId16"/>
    <p:sldId id="448" r:id="rId17"/>
    <p:sldId id="446" r:id="rId18"/>
    <p:sldId id="447" r:id="rId19"/>
    <p:sldId id="419" r:id="rId20"/>
    <p:sldId id="427" r:id="rId21"/>
    <p:sldId id="424" r:id="rId22"/>
    <p:sldId id="425" r:id="rId23"/>
    <p:sldId id="431" r:id="rId24"/>
    <p:sldId id="428" r:id="rId25"/>
    <p:sldId id="420" r:id="rId26"/>
    <p:sldId id="445" r:id="rId27"/>
    <p:sldId id="444" r:id="rId28"/>
    <p:sldId id="426" r:id="rId29"/>
    <p:sldId id="429" r:id="rId30"/>
    <p:sldId id="415" r:id="rId31"/>
    <p:sldId id="416"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57BE95A-DA7F-B549-73FC-78FB24598280}" name="Guest User" initials="GU" userId="S::urn:spo:tenantanon#bd368896-c540-43a7-b8ff-1f5e3b1c5210::" providerId="AD"/>
  <p188:author id="{416DE1AC-692A-C8B2-87C9-1DD3833DD661}" name="Marisa Leib-Neri" initials="ML" userId="S::mleibneri@browngold.com::9406c3f7-dc6a-41bf-821c-584ade2f29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89121-F662-B7B4-8296-3C123C4F35FD}" v="855" dt="2026-02-26T04:11:58.251"/>
    <p1510:client id="{94B7A299-1562-79C4-3ABC-35A26D05D995}" v="671" dt="2026-02-25T15:41:28.586"/>
    <p1510:client id="{CA9D4820-2F08-4C3C-9E8C-5FE5ED08EB39}" v="1" dt="2026-02-26T04:13:23.535"/>
    <p1510:client id="{D3266D98-D15C-9098-D6D3-47FB8DC1DEA6}" v="161" dt="2026-02-24T23:03:19.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modernComment_1AB_CBD7964.xml><?xml version="1.0" encoding="utf-8"?>
<p188:cmLst xmlns:a="http://schemas.openxmlformats.org/drawingml/2006/main" xmlns:r="http://schemas.openxmlformats.org/officeDocument/2006/relationships" xmlns:p188="http://schemas.microsoft.com/office/powerpoint/2018/8/main">
  <p188:cm id="{E498A714-B727-4CC1-AA08-B4CA1765922C}" authorId="{A57BE95A-DA7F-B549-73FC-78FB24598280}" status="resolved" created="2026-02-23T19:58:55.632" complete="100000">
    <ac:deMkLst xmlns:ac="http://schemas.microsoft.com/office/drawing/2013/main/command">
      <pc:docMk xmlns:pc="http://schemas.microsoft.com/office/powerpoint/2013/main/command"/>
      <pc:sldMk xmlns:pc="http://schemas.microsoft.com/office/powerpoint/2013/main/command" cId="213743972" sldId="427"/>
      <ac:spMk id="6" creationId="{5EAF0ED4-A216-6F51-99FC-4930E8ADF4D6}"/>
    </ac:deMkLst>
    <p188:txBody>
      <a:bodyPr/>
      <a:lstStyle/>
      <a:p>
        <a:r>
          <a:rPr lang="en-US"/>
          <a:t>Pull snip of press coverage as image for this slide. </a:t>
        </a:r>
      </a:p>
    </p188:txBody>
    <p188:extLst>
      <p:ext xmlns:p="http://schemas.openxmlformats.org/presentationml/2006/main" uri="{57CB4572-C831-44C2-8A1C-0ADB6CCDFE69}">
        <p223:reactions xmlns:p223="http://schemas.microsoft.com/office/powerpoint/2022/03/main">
          <p223:rxn type="👍">
            <p223:instance time="2026-02-25T15:09:16.810" authorId="{416DE1AC-692A-C8B2-87C9-1DD3833DD661}"/>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E24F73-1D85-430F-829B-AD1653288544}" type="datetimeFigureOut">
              <a:rPr lang="en-US" smtClean="0"/>
              <a:t>2/25/2026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BB8E49-C9F2-4E8E-8CC7-98748AEF2DAD}" type="slidenum">
              <a:rPr lang="en-US" smtClean="0"/>
              <a:t>‹#›</a:t>
            </a:fld>
            <a:endParaRPr lang="en-US"/>
          </a:p>
        </p:txBody>
      </p:sp>
    </p:spTree>
    <p:extLst>
      <p:ext uri="{BB962C8B-B14F-4D97-AF65-F5344CB8AC3E}">
        <p14:creationId xmlns:p14="http://schemas.microsoft.com/office/powerpoint/2010/main" val="402966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B8E49-C9F2-4E8E-8CC7-98748AEF2DAD}" type="slidenum">
              <a:rPr lang="en-US" smtClean="0"/>
              <a:t>1</a:t>
            </a:fld>
            <a:endParaRPr lang="en-US"/>
          </a:p>
        </p:txBody>
      </p:sp>
    </p:spTree>
    <p:extLst>
      <p:ext uri="{BB962C8B-B14F-4D97-AF65-F5344CB8AC3E}">
        <p14:creationId xmlns:p14="http://schemas.microsoft.com/office/powerpoint/2010/main" val="13159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6C632-1061-3A36-BD11-D6A73BA50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D0FBF-3BC5-E55F-D7C6-F1489E4CB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19634-B1FC-608F-3A5E-BF03382252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C72E64-904D-FDAE-6376-DA031AC759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38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9666A-6EC8-A590-ABC2-1538A67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ED485-225D-1DAE-B175-692E5D219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3430C-7723-9538-20E2-8BB29B264F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765AD7-4E0D-7841-2214-1F1D205BFF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8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01C35-F803-603B-BD2D-AA6DC49C9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CA46B-C1C2-B6D7-D58E-BF8B8464C1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FFE75-5100-CB45-8A41-1D57E337FE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4B7650-A3C2-E925-3DFE-09DFF0F6A3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00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0A79C-484E-9AA0-2E16-2CD100858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C534F-AC7E-D303-C4F1-51C4E5906D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BE4C5-D2C8-F910-0E89-4CD077DFF6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A6BB2F-88F8-81F8-1974-1AD6CB9E70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1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D6159-9376-5595-97DD-C6DD35F76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E99BF-EE3B-73CA-61EF-90F408466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030FB-C3B3-B358-8699-975D3AB9DB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F1B3F9-8AEF-8A74-7532-0451B269A2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388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8175-3283-E25F-E72A-0E06C919D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DAC33-E824-2E2A-F886-E55BC8335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8CF13-CD2E-07EF-187D-185BA9C5C2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DDDD8C-3403-0997-6C1A-8A1DD3673C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589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DBB8A-A255-8CE2-3502-66461FE03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AA184-A48F-65C3-948E-17FCD429C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9ABE4-AA51-5852-AF3F-F39E9B1E89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53843A-3970-4002-9F78-FBE1FFCA6D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60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DA63E-D668-32FE-566C-6F34EE66A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DE0D8-3F5C-4438-5F25-9D8ED811F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D0DF9-7FC8-8EA3-D273-04C310CC33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B9511C-82CD-D02F-B8D0-7EE9E7F321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409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89678-6DC0-9441-A6D1-1D10766E8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5FEC2-6BB7-BF58-21D9-955258A72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FC47E-4E84-0EDE-EBB7-60F7794FBD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A029C1-A59C-35FC-D2A8-B4FD3BF936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598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7C9A-7BEA-881B-5C23-DC8B78DF4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90CE6-5F2D-2EFD-7527-51A137AAB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F30664-A289-A5EF-4EFB-980340C1BD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DAA3D7-0526-E06B-A926-5ED9801D4B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44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B8E49-C9F2-4E8E-8CC7-98748AEF2DAD}" type="slidenum">
              <a:rPr lang="en-US" smtClean="0"/>
              <a:t>2</a:t>
            </a:fld>
            <a:endParaRPr lang="en-US"/>
          </a:p>
        </p:txBody>
      </p:sp>
    </p:spTree>
    <p:extLst>
      <p:ext uri="{BB962C8B-B14F-4D97-AF65-F5344CB8AC3E}">
        <p14:creationId xmlns:p14="http://schemas.microsoft.com/office/powerpoint/2010/main" val="21362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F1B91-806A-8E9E-B0A3-8EB6CF5EA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B574A-4023-0189-75BD-5118B1B3B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EDAC8-3FBB-5C5D-1641-320CB6F68E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BF046C-A18E-EC51-198F-2B27BA678D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17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AB0C-C917-1E3D-B85C-773C3393B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36FC2-9DD4-65EA-5869-ACB6A7B7C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0B323-DC03-BDA2-A839-3D7A464D0E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03C3BA-59EC-2A8E-24D8-FAE6F0C187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55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259CD-EBB1-A0EC-D22A-CCA98A4FB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BDFDC-F546-7776-7C6C-7245A9BFB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F84D5-99EA-018C-EDD2-C2F6599FAA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6FCFFC-381A-474E-B9B3-EDE5B0DB38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473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95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9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03122-2D37-EAFF-DBBA-DB53B4F04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4DB39-7256-8D6C-FCDF-D6ED98EBE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1E6D6-21E5-8D64-169D-E0C316C58E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2B99E3-46D0-4F10-C365-9D34CBFF6B60}"/>
              </a:ext>
            </a:extLst>
          </p:cNvPr>
          <p:cNvSpPr>
            <a:spLocks noGrp="1"/>
          </p:cNvSpPr>
          <p:nvPr>
            <p:ph type="sldNum" sz="quarter" idx="5"/>
          </p:nvPr>
        </p:nvSpPr>
        <p:spPr/>
        <p:txBody>
          <a:bodyPr/>
          <a:lstStyle/>
          <a:p>
            <a:fld id="{59BB8E49-C9F2-4E8E-8CC7-98748AEF2DAD}" type="slidenum">
              <a:rPr lang="en-US" smtClean="0"/>
              <a:t>3</a:t>
            </a:fld>
            <a:endParaRPr lang="en-US"/>
          </a:p>
        </p:txBody>
      </p:sp>
    </p:spTree>
    <p:extLst>
      <p:ext uri="{BB962C8B-B14F-4D97-AF65-F5344CB8AC3E}">
        <p14:creationId xmlns:p14="http://schemas.microsoft.com/office/powerpoint/2010/main" val="383788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2A653-3584-9987-7AC5-580AA43B8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9DDCC-7905-EFD1-D4ED-D6ACE14A25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760BB5-D690-D176-7D3F-9FED21DACC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8F617A-7E60-2550-014F-ABC27F87CCBC}"/>
              </a:ext>
            </a:extLst>
          </p:cNvPr>
          <p:cNvSpPr>
            <a:spLocks noGrp="1"/>
          </p:cNvSpPr>
          <p:nvPr>
            <p:ph type="sldNum" sz="quarter" idx="5"/>
          </p:nvPr>
        </p:nvSpPr>
        <p:spPr/>
        <p:txBody>
          <a:bodyPr/>
          <a:lstStyle/>
          <a:p>
            <a:fld id="{59BB8E49-C9F2-4E8E-8CC7-98748AEF2DAD}" type="slidenum">
              <a:rPr lang="en-US" smtClean="0"/>
              <a:t>4</a:t>
            </a:fld>
            <a:endParaRPr lang="en-US"/>
          </a:p>
        </p:txBody>
      </p:sp>
    </p:spTree>
    <p:extLst>
      <p:ext uri="{BB962C8B-B14F-4D97-AF65-F5344CB8AC3E}">
        <p14:creationId xmlns:p14="http://schemas.microsoft.com/office/powerpoint/2010/main" val="3410290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A5953-89C5-9681-3C4F-868AEF704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7ED8D-50B9-3B39-2641-44DC5946C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94845-0D1D-B5A8-D6A8-1B268F99F4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092333-8448-0295-770C-D651910C4A02}"/>
              </a:ext>
            </a:extLst>
          </p:cNvPr>
          <p:cNvSpPr>
            <a:spLocks noGrp="1"/>
          </p:cNvSpPr>
          <p:nvPr>
            <p:ph type="sldNum" sz="quarter" idx="5"/>
          </p:nvPr>
        </p:nvSpPr>
        <p:spPr/>
        <p:txBody>
          <a:bodyPr/>
          <a:lstStyle/>
          <a:p>
            <a:fld id="{59BB8E49-C9F2-4E8E-8CC7-98748AEF2DAD}" type="slidenum">
              <a:rPr lang="en-US" smtClean="0"/>
              <a:t>5</a:t>
            </a:fld>
            <a:endParaRPr lang="en-US"/>
          </a:p>
        </p:txBody>
      </p:sp>
    </p:spTree>
    <p:extLst>
      <p:ext uri="{BB962C8B-B14F-4D97-AF65-F5344CB8AC3E}">
        <p14:creationId xmlns:p14="http://schemas.microsoft.com/office/powerpoint/2010/main" val="10177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C027-8944-485C-FA76-8DE01F213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5BB97-CCF0-BB2B-E248-5DBA190A2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8451-DAFA-DA1F-1425-FA90C9BABA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C94306-0DA0-056F-F1CB-1DFA3A5C0BC9}"/>
              </a:ext>
            </a:extLst>
          </p:cNvPr>
          <p:cNvSpPr>
            <a:spLocks noGrp="1"/>
          </p:cNvSpPr>
          <p:nvPr>
            <p:ph type="sldNum" sz="quarter" idx="5"/>
          </p:nvPr>
        </p:nvSpPr>
        <p:spPr/>
        <p:txBody>
          <a:bodyPr/>
          <a:lstStyle/>
          <a:p>
            <a:fld id="{59BB8E49-C9F2-4E8E-8CC7-98748AEF2DAD}" type="slidenum">
              <a:rPr lang="en-US" smtClean="0"/>
              <a:t>6</a:t>
            </a:fld>
            <a:endParaRPr lang="en-US"/>
          </a:p>
        </p:txBody>
      </p:sp>
    </p:spTree>
    <p:extLst>
      <p:ext uri="{BB962C8B-B14F-4D97-AF65-F5344CB8AC3E}">
        <p14:creationId xmlns:p14="http://schemas.microsoft.com/office/powerpoint/2010/main" val="45788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116A4-F131-D360-4BE6-064792E87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33971-125F-0276-E788-4BEDA6EA8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CBCFA-D642-ACE0-1F2A-35571C7730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D97842-E5C5-29E9-59CF-C3609D9F9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33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C7174-DBC2-6C6E-61CD-822EE13C8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4BF5F-1CBD-EAAB-D95A-8599628BB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6FEBBB-6693-AA01-883A-F0001C30F8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B38C76-680A-BFBF-E7C1-AF1CA5A0B1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53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FE843-A6C5-83A2-679F-67DFB701E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FCDA3-F484-1669-6EEC-33F8A9A14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29AA1-1817-C4D1-CE23-D50B322884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B22FFE-579E-C398-D5E3-C1B41D97AE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8E49-C9F2-4E8E-8CC7-98748AEF2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983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8212-9684-4441-8CD0-4F6488FAD635}"/>
              </a:ext>
            </a:extLst>
          </p:cNvPr>
          <p:cNvSpPr>
            <a:spLocks noGrp="1"/>
          </p:cNvSpPr>
          <p:nvPr>
            <p:ph type="ctrTitle"/>
          </p:nvPr>
        </p:nvSpPr>
        <p:spPr>
          <a:xfrm>
            <a:off x="1524000" y="1582415"/>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F30293-E3D8-6141-AC08-6297AAD6925F}"/>
              </a:ext>
            </a:extLst>
          </p:cNvPr>
          <p:cNvSpPr>
            <a:spLocks noGrp="1"/>
          </p:cNvSpPr>
          <p:nvPr>
            <p:ph type="subTitle" idx="1"/>
          </p:nvPr>
        </p:nvSpPr>
        <p:spPr>
          <a:xfrm>
            <a:off x="1524000" y="40620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50EE0335-40B4-284D-A09C-4B0A72A7B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D0DDB2A-90EE-E84D-A289-8C8FF9D10FE4}" type="datetimeFigureOut">
              <a:rPr lang="en-US" smtClean="0"/>
              <a:pPr/>
              <a:t>2/25/2026</a:t>
            </a:fld>
            <a:endParaRPr lang="en-US" sz="1000"/>
          </a:p>
        </p:txBody>
      </p:sp>
      <p:sp>
        <p:nvSpPr>
          <p:cNvPr id="8" name="Footer Placeholder 4">
            <a:extLst>
              <a:ext uri="{FF2B5EF4-FFF2-40B4-BE49-F238E27FC236}">
                <a16:creationId xmlns:a16="http://schemas.microsoft.com/office/drawing/2014/main" id="{B63E0DE6-C765-1D41-90E3-5C211ECA0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Browngold.com</a:t>
            </a:r>
            <a:endParaRPr lang="en-US" sz="1000"/>
          </a:p>
        </p:txBody>
      </p:sp>
      <p:sp>
        <p:nvSpPr>
          <p:cNvPr id="9" name="Slide Number Placeholder 5">
            <a:extLst>
              <a:ext uri="{FF2B5EF4-FFF2-40B4-BE49-F238E27FC236}">
                <a16:creationId xmlns:a16="http://schemas.microsoft.com/office/drawing/2014/main" id="{BFED2272-1B66-D447-9466-85FB9E9BCF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45198-55B1-DD4D-B7FA-C22FC9A01391}" type="slidenum">
              <a:rPr lang="en-US" smtClean="0"/>
              <a:t>‹#›</a:t>
            </a:fld>
            <a:endParaRPr lang="en-US"/>
          </a:p>
        </p:txBody>
      </p:sp>
      <p:sp>
        <p:nvSpPr>
          <p:cNvPr id="10" name="Rectangle 9">
            <a:extLst>
              <a:ext uri="{FF2B5EF4-FFF2-40B4-BE49-F238E27FC236}">
                <a16:creationId xmlns:a16="http://schemas.microsoft.com/office/drawing/2014/main" id="{EB97B0BC-95E2-4641-A6C4-3DF054FC2772}"/>
              </a:ext>
            </a:extLst>
          </p:cNvPr>
          <p:cNvSpPr/>
          <p:nvPr userDrawn="1"/>
        </p:nvSpPr>
        <p:spPr>
          <a:xfrm>
            <a:off x="-72483" y="-72483"/>
            <a:ext cx="12344400" cy="7248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DEFC4D6-D81F-474A-A90A-7650F53918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9688" y="-72483"/>
            <a:ext cx="2068623" cy="1654898"/>
          </a:xfrm>
          <a:prstGeom prst="rect">
            <a:avLst/>
          </a:prstGeom>
        </p:spPr>
      </p:pic>
    </p:spTree>
    <p:extLst>
      <p:ext uri="{BB962C8B-B14F-4D97-AF65-F5344CB8AC3E}">
        <p14:creationId xmlns:p14="http://schemas.microsoft.com/office/powerpoint/2010/main" val="45816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012D3A-F10C-D34A-BC28-2A197DF7543B}"/>
              </a:ext>
            </a:extLst>
          </p:cNvPr>
          <p:cNvSpPr/>
          <p:nvPr userDrawn="1"/>
        </p:nvSpPr>
        <p:spPr>
          <a:xfrm>
            <a:off x="-72483" y="0"/>
            <a:ext cx="12344400" cy="482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AE4504-2CF2-C94A-8487-E92F3B8CD564}"/>
              </a:ext>
            </a:extLst>
          </p:cNvPr>
          <p:cNvSpPr/>
          <p:nvPr userDrawn="1"/>
        </p:nvSpPr>
        <p:spPr>
          <a:xfrm>
            <a:off x="489687" y="0"/>
            <a:ext cx="2068623" cy="489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64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38E2-31A4-4A43-AA53-CA03F3655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B39BF9-7454-C941-ACA9-56BD5A620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B0C5C4-569A-A043-A31E-19333A538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390B3B1-D077-2548-80FD-2FF82570C3B3}"/>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D0DDB2A-90EE-E84D-A289-8C8FF9D10FE4}" type="datetimeFigureOut">
              <a:rPr lang="en-US" smtClean="0"/>
              <a:pPr/>
              <a:t>2/25/2026</a:t>
            </a:fld>
            <a:endParaRPr lang="en-US" sz="1000"/>
          </a:p>
        </p:txBody>
      </p:sp>
      <p:sp>
        <p:nvSpPr>
          <p:cNvPr id="9" name="Footer Placeholder 4">
            <a:extLst>
              <a:ext uri="{FF2B5EF4-FFF2-40B4-BE49-F238E27FC236}">
                <a16:creationId xmlns:a16="http://schemas.microsoft.com/office/drawing/2014/main" id="{B954E51D-521C-2844-98ED-5386E6C48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Browngold.com</a:t>
            </a:r>
            <a:endParaRPr lang="en-US" sz="1000"/>
          </a:p>
        </p:txBody>
      </p:sp>
      <p:sp>
        <p:nvSpPr>
          <p:cNvPr id="13" name="Slide Number Placeholder 5">
            <a:extLst>
              <a:ext uri="{FF2B5EF4-FFF2-40B4-BE49-F238E27FC236}">
                <a16:creationId xmlns:a16="http://schemas.microsoft.com/office/drawing/2014/main" id="{8C4FE9E1-09ED-1542-8349-9B56E0C9297A}"/>
              </a:ext>
            </a:extLst>
          </p:cNvPr>
          <p:cNvSpPr>
            <a:spLocks noGrp="1"/>
          </p:cNvSpPr>
          <p:nvPr>
            <p:ph type="sldNum" sz="quarter" idx="4"/>
          </p:nvPr>
        </p:nvSpPr>
        <p:spPr>
          <a:xfrm>
            <a:off x="848300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45198-55B1-DD4D-B7FA-C22FC9A01391}" type="slidenum">
              <a:rPr lang="en-US" smtClean="0"/>
              <a:t>‹#›</a:t>
            </a:fld>
            <a:endParaRPr lang="en-US"/>
          </a:p>
        </p:txBody>
      </p:sp>
      <p:pic>
        <p:nvPicPr>
          <p:cNvPr id="14" name="Picture 13">
            <a:extLst>
              <a:ext uri="{FF2B5EF4-FFF2-40B4-BE49-F238E27FC236}">
                <a16:creationId xmlns:a16="http://schemas.microsoft.com/office/drawing/2014/main" id="{6A63B29A-464A-2E45-BE00-2CC38680FD3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303001" y="6176963"/>
            <a:ext cx="888999" cy="711199"/>
          </a:xfrm>
          <a:prstGeom prst="rect">
            <a:avLst/>
          </a:prstGeom>
        </p:spPr>
      </p:pic>
      <p:sp>
        <p:nvSpPr>
          <p:cNvPr id="15" name="Rectangle 14">
            <a:extLst>
              <a:ext uri="{FF2B5EF4-FFF2-40B4-BE49-F238E27FC236}">
                <a16:creationId xmlns:a16="http://schemas.microsoft.com/office/drawing/2014/main" id="{760ECC89-3A0B-3543-B937-2612D851284B}"/>
              </a:ext>
            </a:extLst>
          </p:cNvPr>
          <p:cNvSpPr/>
          <p:nvPr userDrawn="1"/>
        </p:nvSpPr>
        <p:spPr>
          <a:xfrm>
            <a:off x="-72483" y="0"/>
            <a:ext cx="12344400" cy="482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07C8A8D-2126-3446-ACED-F138B038A957}"/>
              </a:ext>
            </a:extLst>
          </p:cNvPr>
          <p:cNvSpPr/>
          <p:nvPr userDrawn="1"/>
        </p:nvSpPr>
        <p:spPr>
          <a:xfrm>
            <a:off x="489687" y="0"/>
            <a:ext cx="2068623" cy="489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571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E26-C857-2B4A-8F8B-60964FCC7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0B6F8C-C8F3-CA41-80EB-18B11B298F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E79031-755D-8843-8E63-1EFDE16EC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0D3E0E4D-3B27-E84B-86B9-963734B6923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D0DDB2A-90EE-E84D-A289-8C8FF9D10FE4}" type="datetimeFigureOut">
              <a:rPr lang="en-US" smtClean="0"/>
              <a:pPr/>
              <a:t>2/25/2026</a:t>
            </a:fld>
            <a:endParaRPr lang="en-US" sz="1000"/>
          </a:p>
        </p:txBody>
      </p:sp>
      <p:sp>
        <p:nvSpPr>
          <p:cNvPr id="9" name="Footer Placeholder 4">
            <a:extLst>
              <a:ext uri="{FF2B5EF4-FFF2-40B4-BE49-F238E27FC236}">
                <a16:creationId xmlns:a16="http://schemas.microsoft.com/office/drawing/2014/main" id="{E655B273-EFCE-FD4B-B961-B2ADEF9D82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Browngold.com</a:t>
            </a:r>
            <a:endParaRPr lang="en-US" sz="1000"/>
          </a:p>
        </p:txBody>
      </p:sp>
      <p:sp>
        <p:nvSpPr>
          <p:cNvPr id="10" name="Slide Number Placeholder 5">
            <a:extLst>
              <a:ext uri="{FF2B5EF4-FFF2-40B4-BE49-F238E27FC236}">
                <a16:creationId xmlns:a16="http://schemas.microsoft.com/office/drawing/2014/main" id="{8889D21D-81A9-1947-9BFB-A306908B3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45198-55B1-DD4D-B7FA-C22FC9A01391}" type="slidenum">
              <a:rPr lang="en-US" smtClean="0"/>
              <a:t>‹#›</a:t>
            </a:fld>
            <a:endParaRPr lang="en-US"/>
          </a:p>
        </p:txBody>
      </p:sp>
      <p:sp>
        <p:nvSpPr>
          <p:cNvPr id="11" name="Rectangle 10">
            <a:extLst>
              <a:ext uri="{FF2B5EF4-FFF2-40B4-BE49-F238E27FC236}">
                <a16:creationId xmlns:a16="http://schemas.microsoft.com/office/drawing/2014/main" id="{BD38DF2D-CB00-A74C-87CC-F430AFF69FC7}"/>
              </a:ext>
            </a:extLst>
          </p:cNvPr>
          <p:cNvSpPr/>
          <p:nvPr userDrawn="1"/>
        </p:nvSpPr>
        <p:spPr>
          <a:xfrm>
            <a:off x="-72483" y="0"/>
            <a:ext cx="12344400" cy="482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8012D-8EC4-E441-B650-799596695183}"/>
              </a:ext>
            </a:extLst>
          </p:cNvPr>
          <p:cNvSpPr/>
          <p:nvPr userDrawn="1"/>
        </p:nvSpPr>
        <p:spPr>
          <a:xfrm>
            <a:off x="489687" y="0"/>
            <a:ext cx="2068623" cy="489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08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97B0BC-95E2-4641-A6C4-3DF054FC2772}"/>
              </a:ext>
            </a:extLst>
          </p:cNvPr>
          <p:cNvSpPr/>
          <p:nvPr userDrawn="1"/>
        </p:nvSpPr>
        <p:spPr>
          <a:xfrm>
            <a:off x="-76200" y="-72483"/>
            <a:ext cx="12344400" cy="69304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A8212-9684-4441-8CD0-4F6488FAD635}"/>
              </a:ext>
            </a:extLst>
          </p:cNvPr>
          <p:cNvSpPr>
            <a:spLocks noGrp="1"/>
          </p:cNvSpPr>
          <p:nvPr>
            <p:ph type="ctrTitle"/>
          </p:nvPr>
        </p:nvSpPr>
        <p:spPr>
          <a:xfrm>
            <a:off x="1524000" y="1582415"/>
            <a:ext cx="9144000"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AF30293-E3D8-6141-AC08-6297AAD6925F}"/>
              </a:ext>
            </a:extLst>
          </p:cNvPr>
          <p:cNvSpPr>
            <a:spLocks noGrp="1"/>
          </p:cNvSpPr>
          <p:nvPr>
            <p:ph type="subTitle" idx="1"/>
          </p:nvPr>
        </p:nvSpPr>
        <p:spPr>
          <a:xfrm>
            <a:off x="1524000" y="4062090"/>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50EE0335-40B4-284D-A09C-4B0A72A7B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bg1">
                    <a:lumMod val="65000"/>
                  </a:schemeClr>
                </a:solidFill>
              </a:defRPr>
            </a:lvl1pPr>
          </a:lstStyle>
          <a:p>
            <a:fld id="{CD0DDB2A-90EE-E84D-A289-8C8FF9D10FE4}" type="datetimeFigureOut">
              <a:rPr lang="en-US" smtClean="0"/>
              <a:pPr/>
              <a:t>2/25/2026</a:t>
            </a:fld>
            <a:endParaRPr lang="en-US">
              <a:solidFill>
                <a:schemeClr val="bg1">
                  <a:lumMod val="65000"/>
                </a:schemeClr>
              </a:solidFill>
            </a:endParaRPr>
          </a:p>
        </p:txBody>
      </p:sp>
      <p:sp>
        <p:nvSpPr>
          <p:cNvPr id="8" name="Footer Placeholder 4">
            <a:extLst>
              <a:ext uri="{FF2B5EF4-FFF2-40B4-BE49-F238E27FC236}">
                <a16:creationId xmlns:a16="http://schemas.microsoft.com/office/drawing/2014/main" id="{B63E0DE6-C765-1D41-90E3-5C211ECA0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bg1">
                    <a:lumMod val="65000"/>
                  </a:schemeClr>
                </a:solidFill>
              </a:defRPr>
            </a:lvl1pPr>
          </a:lstStyle>
          <a:p>
            <a:r>
              <a:rPr lang="en-US" err="1"/>
              <a:t>Browngold.com</a:t>
            </a:r>
            <a:endParaRPr lang="en-US"/>
          </a:p>
        </p:txBody>
      </p:sp>
      <p:sp>
        <p:nvSpPr>
          <p:cNvPr id="9" name="Slide Number Placeholder 5">
            <a:extLst>
              <a:ext uri="{FF2B5EF4-FFF2-40B4-BE49-F238E27FC236}">
                <a16:creationId xmlns:a16="http://schemas.microsoft.com/office/drawing/2014/main" id="{BFED2272-1B66-D447-9466-85FB9E9BCF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21245198-55B1-DD4D-B7FA-C22FC9A01391}" type="slidenum">
              <a:rPr lang="en-US" smtClean="0"/>
              <a:pPr/>
              <a:t>‹#›</a:t>
            </a:fld>
            <a:endParaRPr lang="en-US"/>
          </a:p>
        </p:txBody>
      </p:sp>
      <p:pic>
        <p:nvPicPr>
          <p:cNvPr id="12" name="Picture 11">
            <a:extLst>
              <a:ext uri="{FF2B5EF4-FFF2-40B4-BE49-F238E27FC236}">
                <a16:creationId xmlns:a16="http://schemas.microsoft.com/office/drawing/2014/main" id="{2DEFC4D6-D81F-474A-A90A-7650F53918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9688" y="-72483"/>
            <a:ext cx="2068623" cy="1654898"/>
          </a:xfrm>
          <a:prstGeom prst="rect">
            <a:avLst/>
          </a:prstGeom>
        </p:spPr>
      </p:pic>
    </p:spTree>
    <p:extLst>
      <p:ext uri="{BB962C8B-B14F-4D97-AF65-F5344CB8AC3E}">
        <p14:creationId xmlns:p14="http://schemas.microsoft.com/office/powerpoint/2010/main" val="285278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1">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EDD6BC8-3611-3945-B87A-A74142A3DA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8A8212-9684-4441-8CD0-4F6488FAD635}"/>
              </a:ext>
            </a:extLst>
          </p:cNvPr>
          <p:cNvSpPr>
            <a:spLocks noGrp="1"/>
          </p:cNvSpPr>
          <p:nvPr>
            <p:ph type="ctrTitle"/>
          </p:nvPr>
        </p:nvSpPr>
        <p:spPr>
          <a:xfrm>
            <a:off x="1524000" y="1582415"/>
            <a:ext cx="9144000"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AF30293-E3D8-6141-AC08-6297AAD6925F}"/>
              </a:ext>
            </a:extLst>
          </p:cNvPr>
          <p:cNvSpPr>
            <a:spLocks noGrp="1"/>
          </p:cNvSpPr>
          <p:nvPr>
            <p:ph type="subTitle" idx="1"/>
          </p:nvPr>
        </p:nvSpPr>
        <p:spPr>
          <a:xfrm>
            <a:off x="1524000" y="4062090"/>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50EE0335-40B4-284D-A09C-4B0A72A7B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bg1">
                    <a:lumMod val="65000"/>
                  </a:schemeClr>
                </a:solidFill>
              </a:defRPr>
            </a:lvl1pPr>
          </a:lstStyle>
          <a:p>
            <a:fld id="{CD0DDB2A-90EE-E84D-A289-8C8FF9D10FE4}" type="datetimeFigureOut">
              <a:rPr lang="en-US" smtClean="0"/>
              <a:pPr/>
              <a:t>2/25/2026</a:t>
            </a:fld>
            <a:endParaRPr lang="en-US">
              <a:solidFill>
                <a:schemeClr val="bg1">
                  <a:lumMod val="65000"/>
                </a:schemeClr>
              </a:solidFill>
            </a:endParaRPr>
          </a:p>
        </p:txBody>
      </p:sp>
      <p:sp>
        <p:nvSpPr>
          <p:cNvPr id="8" name="Footer Placeholder 4">
            <a:extLst>
              <a:ext uri="{FF2B5EF4-FFF2-40B4-BE49-F238E27FC236}">
                <a16:creationId xmlns:a16="http://schemas.microsoft.com/office/drawing/2014/main" id="{B63E0DE6-C765-1D41-90E3-5C211ECA0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bg1">
                    <a:lumMod val="65000"/>
                  </a:schemeClr>
                </a:solidFill>
              </a:defRPr>
            </a:lvl1pPr>
          </a:lstStyle>
          <a:p>
            <a:r>
              <a:rPr lang="en-US" err="1"/>
              <a:t>Browngold.com</a:t>
            </a:r>
            <a:endParaRPr lang="en-US"/>
          </a:p>
        </p:txBody>
      </p:sp>
      <p:sp>
        <p:nvSpPr>
          <p:cNvPr id="9" name="Slide Number Placeholder 5">
            <a:extLst>
              <a:ext uri="{FF2B5EF4-FFF2-40B4-BE49-F238E27FC236}">
                <a16:creationId xmlns:a16="http://schemas.microsoft.com/office/drawing/2014/main" id="{BFED2272-1B66-D447-9466-85FB9E9BCF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21245198-55B1-DD4D-B7FA-C22FC9A01391}" type="slidenum">
              <a:rPr lang="en-US" smtClean="0"/>
              <a:pPr/>
              <a:t>‹#›</a:t>
            </a:fld>
            <a:endParaRPr lang="en-US"/>
          </a:p>
        </p:txBody>
      </p:sp>
      <p:pic>
        <p:nvPicPr>
          <p:cNvPr id="12" name="Picture 11">
            <a:extLst>
              <a:ext uri="{FF2B5EF4-FFF2-40B4-BE49-F238E27FC236}">
                <a16:creationId xmlns:a16="http://schemas.microsoft.com/office/drawing/2014/main" id="{2DEFC4D6-D81F-474A-A90A-7650F53918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89688" y="-72483"/>
            <a:ext cx="2068623" cy="1654898"/>
          </a:xfrm>
          <a:prstGeom prst="rect">
            <a:avLst/>
          </a:prstGeom>
        </p:spPr>
      </p:pic>
    </p:spTree>
    <p:extLst>
      <p:ext uri="{BB962C8B-B14F-4D97-AF65-F5344CB8AC3E}">
        <p14:creationId xmlns:p14="http://schemas.microsoft.com/office/powerpoint/2010/main" val="16893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1">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1259D05B-F046-8943-A545-2E120D15070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8A8212-9684-4441-8CD0-4F6488FAD635}"/>
              </a:ext>
            </a:extLst>
          </p:cNvPr>
          <p:cNvSpPr>
            <a:spLocks noGrp="1"/>
          </p:cNvSpPr>
          <p:nvPr>
            <p:ph type="ctrTitle"/>
          </p:nvPr>
        </p:nvSpPr>
        <p:spPr>
          <a:xfrm>
            <a:off x="1524000" y="1582415"/>
            <a:ext cx="9144000"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AF30293-E3D8-6141-AC08-6297AAD6925F}"/>
              </a:ext>
            </a:extLst>
          </p:cNvPr>
          <p:cNvSpPr>
            <a:spLocks noGrp="1"/>
          </p:cNvSpPr>
          <p:nvPr>
            <p:ph type="subTitle" idx="1"/>
          </p:nvPr>
        </p:nvSpPr>
        <p:spPr>
          <a:xfrm>
            <a:off x="1524000" y="4062090"/>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50EE0335-40B4-284D-A09C-4B0A72A7B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bg1">
                    <a:lumMod val="65000"/>
                  </a:schemeClr>
                </a:solidFill>
              </a:defRPr>
            </a:lvl1pPr>
          </a:lstStyle>
          <a:p>
            <a:fld id="{CD0DDB2A-90EE-E84D-A289-8C8FF9D10FE4}" type="datetimeFigureOut">
              <a:rPr lang="en-US" smtClean="0"/>
              <a:pPr/>
              <a:t>2/25/2026</a:t>
            </a:fld>
            <a:endParaRPr lang="en-US">
              <a:solidFill>
                <a:schemeClr val="bg1">
                  <a:lumMod val="65000"/>
                </a:schemeClr>
              </a:solidFill>
            </a:endParaRPr>
          </a:p>
        </p:txBody>
      </p:sp>
      <p:sp>
        <p:nvSpPr>
          <p:cNvPr id="8" name="Footer Placeholder 4">
            <a:extLst>
              <a:ext uri="{FF2B5EF4-FFF2-40B4-BE49-F238E27FC236}">
                <a16:creationId xmlns:a16="http://schemas.microsoft.com/office/drawing/2014/main" id="{B63E0DE6-C765-1D41-90E3-5C211ECA0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bg1">
                    <a:lumMod val="65000"/>
                  </a:schemeClr>
                </a:solidFill>
              </a:defRPr>
            </a:lvl1pPr>
          </a:lstStyle>
          <a:p>
            <a:r>
              <a:rPr lang="en-US" err="1"/>
              <a:t>Browngold.com</a:t>
            </a:r>
            <a:endParaRPr lang="en-US"/>
          </a:p>
        </p:txBody>
      </p:sp>
      <p:sp>
        <p:nvSpPr>
          <p:cNvPr id="9" name="Slide Number Placeholder 5">
            <a:extLst>
              <a:ext uri="{FF2B5EF4-FFF2-40B4-BE49-F238E27FC236}">
                <a16:creationId xmlns:a16="http://schemas.microsoft.com/office/drawing/2014/main" id="{BFED2272-1B66-D447-9466-85FB9E9BCF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21245198-55B1-DD4D-B7FA-C22FC9A01391}" type="slidenum">
              <a:rPr lang="en-US" smtClean="0"/>
              <a:pPr/>
              <a:t>‹#›</a:t>
            </a:fld>
            <a:endParaRPr lang="en-US"/>
          </a:p>
        </p:txBody>
      </p:sp>
      <p:pic>
        <p:nvPicPr>
          <p:cNvPr id="12" name="Picture 11">
            <a:extLst>
              <a:ext uri="{FF2B5EF4-FFF2-40B4-BE49-F238E27FC236}">
                <a16:creationId xmlns:a16="http://schemas.microsoft.com/office/drawing/2014/main" id="{2DEFC4D6-D81F-474A-A90A-7650F53918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89688" y="-72483"/>
            <a:ext cx="2068623" cy="1654898"/>
          </a:xfrm>
          <a:prstGeom prst="rect">
            <a:avLst/>
          </a:prstGeom>
        </p:spPr>
      </p:pic>
    </p:spTree>
    <p:extLst>
      <p:ext uri="{BB962C8B-B14F-4D97-AF65-F5344CB8AC3E}">
        <p14:creationId xmlns:p14="http://schemas.microsoft.com/office/powerpoint/2010/main" val="350330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B92A-3DEA-5E48-95D3-247411F11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89590-B8C3-0F41-B575-D5718FB87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8DDE9DC-E63C-6E42-86FE-312C1346F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D0DDB2A-90EE-E84D-A289-8C8FF9D10FE4}" type="datetimeFigureOut">
              <a:rPr lang="en-US" smtClean="0"/>
              <a:pPr/>
              <a:t>2/25/2026</a:t>
            </a:fld>
            <a:endParaRPr lang="en-US" sz="1000"/>
          </a:p>
        </p:txBody>
      </p:sp>
      <p:sp>
        <p:nvSpPr>
          <p:cNvPr id="8" name="Footer Placeholder 4">
            <a:extLst>
              <a:ext uri="{FF2B5EF4-FFF2-40B4-BE49-F238E27FC236}">
                <a16:creationId xmlns:a16="http://schemas.microsoft.com/office/drawing/2014/main" id="{B3581FCC-CDF9-5347-BC7A-9CB33C596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Browngold.com</a:t>
            </a:r>
            <a:endParaRPr lang="en-US" sz="1000"/>
          </a:p>
        </p:txBody>
      </p:sp>
      <p:sp>
        <p:nvSpPr>
          <p:cNvPr id="9" name="Slide Number Placeholder 5">
            <a:extLst>
              <a:ext uri="{FF2B5EF4-FFF2-40B4-BE49-F238E27FC236}">
                <a16:creationId xmlns:a16="http://schemas.microsoft.com/office/drawing/2014/main" id="{A80D52A5-051C-F145-8B40-563F61D7ACA1}"/>
              </a:ext>
            </a:extLst>
          </p:cNvPr>
          <p:cNvSpPr>
            <a:spLocks noGrp="1"/>
          </p:cNvSpPr>
          <p:nvPr>
            <p:ph type="sldNum" sz="quarter" idx="4"/>
          </p:nvPr>
        </p:nvSpPr>
        <p:spPr>
          <a:xfrm>
            <a:off x="848300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45198-55B1-DD4D-B7FA-C22FC9A01391}" type="slidenum">
              <a:rPr lang="en-US" smtClean="0"/>
              <a:t>‹#›</a:t>
            </a:fld>
            <a:endParaRPr lang="en-US"/>
          </a:p>
        </p:txBody>
      </p:sp>
      <p:sp>
        <p:nvSpPr>
          <p:cNvPr id="10" name="Rectangle 9">
            <a:extLst>
              <a:ext uri="{FF2B5EF4-FFF2-40B4-BE49-F238E27FC236}">
                <a16:creationId xmlns:a16="http://schemas.microsoft.com/office/drawing/2014/main" id="{17FA2A82-BB06-1644-ACF6-62901C5778DF}"/>
              </a:ext>
            </a:extLst>
          </p:cNvPr>
          <p:cNvSpPr/>
          <p:nvPr userDrawn="1"/>
        </p:nvSpPr>
        <p:spPr>
          <a:xfrm>
            <a:off x="-72483" y="0"/>
            <a:ext cx="12344400" cy="482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74131B4-607D-2E4B-AB4E-9C66111A089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303001" y="6176963"/>
            <a:ext cx="888999" cy="711199"/>
          </a:xfrm>
          <a:prstGeom prst="rect">
            <a:avLst/>
          </a:prstGeom>
        </p:spPr>
      </p:pic>
      <p:sp>
        <p:nvSpPr>
          <p:cNvPr id="12" name="Rectangle 11">
            <a:extLst>
              <a:ext uri="{FF2B5EF4-FFF2-40B4-BE49-F238E27FC236}">
                <a16:creationId xmlns:a16="http://schemas.microsoft.com/office/drawing/2014/main" id="{463434E1-F6C4-D548-A1CA-C64575C3E013}"/>
              </a:ext>
            </a:extLst>
          </p:cNvPr>
          <p:cNvSpPr/>
          <p:nvPr userDrawn="1"/>
        </p:nvSpPr>
        <p:spPr>
          <a:xfrm>
            <a:off x="489687" y="0"/>
            <a:ext cx="2068623" cy="489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32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F462-44F5-EA4F-AE15-570B58DC1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C535B2-D241-1141-997E-D4821AE075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E94416FD-88A2-454C-9E4D-D78A6DF70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D0DDB2A-90EE-E84D-A289-8C8FF9D10FE4}" type="datetimeFigureOut">
              <a:rPr lang="en-US" smtClean="0"/>
              <a:pPr/>
              <a:t>2/25/2026</a:t>
            </a:fld>
            <a:endParaRPr lang="en-US" sz="1000"/>
          </a:p>
        </p:txBody>
      </p:sp>
      <p:sp>
        <p:nvSpPr>
          <p:cNvPr id="8" name="Footer Placeholder 4">
            <a:extLst>
              <a:ext uri="{FF2B5EF4-FFF2-40B4-BE49-F238E27FC236}">
                <a16:creationId xmlns:a16="http://schemas.microsoft.com/office/drawing/2014/main" id="{1153B93D-710A-B043-A0F5-DAD0F2512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Browngold.com</a:t>
            </a:r>
            <a:endParaRPr lang="en-US" sz="1000"/>
          </a:p>
        </p:txBody>
      </p:sp>
      <p:sp>
        <p:nvSpPr>
          <p:cNvPr id="10" name="Slide Number Placeholder 5">
            <a:extLst>
              <a:ext uri="{FF2B5EF4-FFF2-40B4-BE49-F238E27FC236}">
                <a16:creationId xmlns:a16="http://schemas.microsoft.com/office/drawing/2014/main" id="{960D3F42-00E6-E54F-A1C2-DEE848099B63}"/>
              </a:ext>
            </a:extLst>
          </p:cNvPr>
          <p:cNvSpPr>
            <a:spLocks noGrp="1"/>
          </p:cNvSpPr>
          <p:nvPr>
            <p:ph type="sldNum" sz="quarter" idx="4"/>
          </p:nvPr>
        </p:nvSpPr>
        <p:spPr>
          <a:xfrm>
            <a:off x="848300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45198-55B1-DD4D-B7FA-C22FC9A01391}" type="slidenum">
              <a:rPr lang="en-US" smtClean="0"/>
              <a:t>‹#›</a:t>
            </a:fld>
            <a:endParaRPr lang="en-US"/>
          </a:p>
        </p:txBody>
      </p:sp>
      <p:pic>
        <p:nvPicPr>
          <p:cNvPr id="11" name="Picture 10">
            <a:extLst>
              <a:ext uri="{FF2B5EF4-FFF2-40B4-BE49-F238E27FC236}">
                <a16:creationId xmlns:a16="http://schemas.microsoft.com/office/drawing/2014/main" id="{FE8AA3D0-C1A7-384B-B2B6-287A247D32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303001" y="6176963"/>
            <a:ext cx="888999" cy="711199"/>
          </a:xfrm>
          <a:prstGeom prst="rect">
            <a:avLst/>
          </a:prstGeom>
        </p:spPr>
      </p:pic>
      <p:sp>
        <p:nvSpPr>
          <p:cNvPr id="12" name="Rectangle 11">
            <a:extLst>
              <a:ext uri="{FF2B5EF4-FFF2-40B4-BE49-F238E27FC236}">
                <a16:creationId xmlns:a16="http://schemas.microsoft.com/office/drawing/2014/main" id="{DE290488-6F3B-0F43-82EC-5CE320F2853E}"/>
              </a:ext>
            </a:extLst>
          </p:cNvPr>
          <p:cNvSpPr/>
          <p:nvPr userDrawn="1"/>
        </p:nvSpPr>
        <p:spPr>
          <a:xfrm>
            <a:off x="-72483" y="0"/>
            <a:ext cx="12344400" cy="482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AAF9C1-0FC6-7B4E-806B-FBC8D0328078}"/>
              </a:ext>
            </a:extLst>
          </p:cNvPr>
          <p:cNvSpPr/>
          <p:nvPr userDrawn="1"/>
        </p:nvSpPr>
        <p:spPr>
          <a:xfrm>
            <a:off x="489687" y="0"/>
            <a:ext cx="2068623" cy="489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94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DF3C-78F0-2344-AACD-588333AB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4312E0-E88B-3545-95F2-5EDAD21FD6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8ECED8-2EE5-C04F-9F81-F2B38994AA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BFC5C15F-AD60-DC4E-B463-62AF8AEA336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D0DDB2A-90EE-E84D-A289-8C8FF9D10FE4}" type="datetimeFigureOut">
              <a:rPr lang="en-US" smtClean="0"/>
              <a:pPr/>
              <a:t>2/25/2026</a:t>
            </a:fld>
            <a:endParaRPr lang="en-US" sz="1000"/>
          </a:p>
        </p:txBody>
      </p:sp>
      <p:sp>
        <p:nvSpPr>
          <p:cNvPr id="9" name="Footer Placeholder 4">
            <a:extLst>
              <a:ext uri="{FF2B5EF4-FFF2-40B4-BE49-F238E27FC236}">
                <a16:creationId xmlns:a16="http://schemas.microsoft.com/office/drawing/2014/main" id="{67E25BF0-D8E3-3A4F-8839-5946A85D2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Browngold.com</a:t>
            </a:r>
            <a:endParaRPr lang="en-US" sz="1000"/>
          </a:p>
        </p:txBody>
      </p:sp>
      <p:sp>
        <p:nvSpPr>
          <p:cNvPr id="11" name="Slide Number Placeholder 5">
            <a:extLst>
              <a:ext uri="{FF2B5EF4-FFF2-40B4-BE49-F238E27FC236}">
                <a16:creationId xmlns:a16="http://schemas.microsoft.com/office/drawing/2014/main" id="{9B8F9F6F-9D28-EB46-9E9D-FBBA9811075C}"/>
              </a:ext>
            </a:extLst>
          </p:cNvPr>
          <p:cNvSpPr>
            <a:spLocks noGrp="1"/>
          </p:cNvSpPr>
          <p:nvPr>
            <p:ph type="sldNum" sz="quarter" idx="4"/>
          </p:nvPr>
        </p:nvSpPr>
        <p:spPr>
          <a:xfrm>
            <a:off x="848300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45198-55B1-DD4D-B7FA-C22FC9A01391}" type="slidenum">
              <a:rPr lang="en-US" smtClean="0"/>
              <a:t>‹#›</a:t>
            </a:fld>
            <a:endParaRPr lang="en-US"/>
          </a:p>
        </p:txBody>
      </p:sp>
      <p:pic>
        <p:nvPicPr>
          <p:cNvPr id="12" name="Picture 11">
            <a:extLst>
              <a:ext uri="{FF2B5EF4-FFF2-40B4-BE49-F238E27FC236}">
                <a16:creationId xmlns:a16="http://schemas.microsoft.com/office/drawing/2014/main" id="{50F71D5B-53AF-6440-AECD-888E29E4CD5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303001" y="6176963"/>
            <a:ext cx="888999" cy="711199"/>
          </a:xfrm>
          <a:prstGeom prst="rect">
            <a:avLst/>
          </a:prstGeom>
        </p:spPr>
      </p:pic>
      <p:sp>
        <p:nvSpPr>
          <p:cNvPr id="13" name="Rectangle 12">
            <a:extLst>
              <a:ext uri="{FF2B5EF4-FFF2-40B4-BE49-F238E27FC236}">
                <a16:creationId xmlns:a16="http://schemas.microsoft.com/office/drawing/2014/main" id="{E45EE3FF-3FFF-5D43-993F-CC666EAD8797}"/>
              </a:ext>
            </a:extLst>
          </p:cNvPr>
          <p:cNvSpPr/>
          <p:nvPr userDrawn="1"/>
        </p:nvSpPr>
        <p:spPr>
          <a:xfrm>
            <a:off x="-72483" y="0"/>
            <a:ext cx="12344400" cy="482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ADE380-7261-FA40-9777-43609CE8CD59}"/>
              </a:ext>
            </a:extLst>
          </p:cNvPr>
          <p:cNvSpPr/>
          <p:nvPr userDrawn="1"/>
        </p:nvSpPr>
        <p:spPr>
          <a:xfrm>
            <a:off x="489687" y="0"/>
            <a:ext cx="2068623" cy="489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66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31E5-BBB1-D645-A5D0-3FD4634656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B4857F-96A6-D240-9532-8380EFC64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6F3865-4FC0-BF4C-8A7C-7DBF7B7C5B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71E98-CE0C-D546-9DD3-491DEF7DB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88003D-A8B6-AA48-9D83-5D0F53825E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E8E854ED-C037-9241-B025-A21B949D4FB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D0DDB2A-90EE-E84D-A289-8C8FF9D10FE4}" type="datetimeFigureOut">
              <a:rPr lang="en-US" smtClean="0"/>
              <a:pPr/>
              <a:t>2/25/2026</a:t>
            </a:fld>
            <a:endParaRPr lang="en-US" sz="1000"/>
          </a:p>
        </p:txBody>
      </p:sp>
      <p:sp>
        <p:nvSpPr>
          <p:cNvPr id="11" name="Footer Placeholder 4">
            <a:extLst>
              <a:ext uri="{FF2B5EF4-FFF2-40B4-BE49-F238E27FC236}">
                <a16:creationId xmlns:a16="http://schemas.microsoft.com/office/drawing/2014/main" id="{0F19DB4C-4F5F-EC4F-BA6F-2433DF92BBF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Browngold.com</a:t>
            </a:r>
            <a:endParaRPr lang="en-US" sz="1000"/>
          </a:p>
        </p:txBody>
      </p:sp>
      <p:sp>
        <p:nvSpPr>
          <p:cNvPr id="13" name="Slide Number Placeholder 5">
            <a:extLst>
              <a:ext uri="{FF2B5EF4-FFF2-40B4-BE49-F238E27FC236}">
                <a16:creationId xmlns:a16="http://schemas.microsoft.com/office/drawing/2014/main" id="{9C2EAC2F-2C66-9F44-B70D-538B3AFD92A7}"/>
              </a:ext>
            </a:extLst>
          </p:cNvPr>
          <p:cNvSpPr>
            <a:spLocks noGrp="1"/>
          </p:cNvSpPr>
          <p:nvPr>
            <p:ph type="sldNum" sz="quarter" idx="12"/>
          </p:nvPr>
        </p:nvSpPr>
        <p:spPr>
          <a:xfrm>
            <a:off x="848300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45198-55B1-DD4D-B7FA-C22FC9A01391}" type="slidenum">
              <a:rPr lang="en-US" smtClean="0"/>
              <a:t>‹#›</a:t>
            </a:fld>
            <a:endParaRPr lang="en-US"/>
          </a:p>
        </p:txBody>
      </p:sp>
      <p:pic>
        <p:nvPicPr>
          <p:cNvPr id="14" name="Picture 13">
            <a:extLst>
              <a:ext uri="{FF2B5EF4-FFF2-40B4-BE49-F238E27FC236}">
                <a16:creationId xmlns:a16="http://schemas.microsoft.com/office/drawing/2014/main" id="{6A80ED8D-675D-6240-BFD1-15870073994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303001" y="6176963"/>
            <a:ext cx="888999" cy="711199"/>
          </a:xfrm>
          <a:prstGeom prst="rect">
            <a:avLst/>
          </a:prstGeom>
        </p:spPr>
      </p:pic>
      <p:sp>
        <p:nvSpPr>
          <p:cNvPr id="15" name="Rectangle 14">
            <a:extLst>
              <a:ext uri="{FF2B5EF4-FFF2-40B4-BE49-F238E27FC236}">
                <a16:creationId xmlns:a16="http://schemas.microsoft.com/office/drawing/2014/main" id="{0142BBBF-B57E-8444-BB83-04CA79D7B336}"/>
              </a:ext>
            </a:extLst>
          </p:cNvPr>
          <p:cNvSpPr/>
          <p:nvPr userDrawn="1"/>
        </p:nvSpPr>
        <p:spPr>
          <a:xfrm>
            <a:off x="-72483" y="0"/>
            <a:ext cx="12344400" cy="482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DC7A4B8-4AD8-A84B-9268-38FD2A8ACCDD}"/>
              </a:ext>
            </a:extLst>
          </p:cNvPr>
          <p:cNvSpPr/>
          <p:nvPr userDrawn="1"/>
        </p:nvSpPr>
        <p:spPr>
          <a:xfrm>
            <a:off x="489687" y="0"/>
            <a:ext cx="2068623" cy="489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54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6CEC-8323-A84C-B91A-1727FE17AC29}"/>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9D5A5425-E3E3-0543-BC25-391B5A509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D0DDB2A-90EE-E84D-A289-8C8FF9D10FE4}" type="datetimeFigureOut">
              <a:rPr lang="en-US" smtClean="0"/>
              <a:pPr/>
              <a:t>2/25/2026</a:t>
            </a:fld>
            <a:endParaRPr lang="en-US" sz="1000"/>
          </a:p>
        </p:txBody>
      </p:sp>
      <p:sp>
        <p:nvSpPr>
          <p:cNvPr id="7" name="Footer Placeholder 4">
            <a:extLst>
              <a:ext uri="{FF2B5EF4-FFF2-40B4-BE49-F238E27FC236}">
                <a16:creationId xmlns:a16="http://schemas.microsoft.com/office/drawing/2014/main" id="{52096EDC-FC34-F546-93DA-01786ADE5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Browngold.com</a:t>
            </a:r>
            <a:endParaRPr lang="en-US" sz="1000"/>
          </a:p>
        </p:txBody>
      </p:sp>
      <p:sp>
        <p:nvSpPr>
          <p:cNvPr id="9" name="Slide Number Placeholder 5">
            <a:extLst>
              <a:ext uri="{FF2B5EF4-FFF2-40B4-BE49-F238E27FC236}">
                <a16:creationId xmlns:a16="http://schemas.microsoft.com/office/drawing/2014/main" id="{5AF7685B-E2B7-6F48-8F9A-6E85EB6700CA}"/>
              </a:ext>
            </a:extLst>
          </p:cNvPr>
          <p:cNvSpPr>
            <a:spLocks noGrp="1"/>
          </p:cNvSpPr>
          <p:nvPr>
            <p:ph type="sldNum" sz="quarter" idx="4"/>
          </p:nvPr>
        </p:nvSpPr>
        <p:spPr>
          <a:xfrm>
            <a:off x="848300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45198-55B1-DD4D-B7FA-C22FC9A01391}" type="slidenum">
              <a:rPr lang="en-US" smtClean="0"/>
              <a:t>‹#›</a:t>
            </a:fld>
            <a:endParaRPr lang="en-US"/>
          </a:p>
        </p:txBody>
      </p:sp>
      <p:pic>
        <p:nvPicPr>
          <p:cNvPr id="10" name="Picture 9">
            <a:extLst>
              <a:ext uri="{FF2B5EF4-FFF2-40B4-BE49-F238E27FC236}">
                <a16:creationId xmlns:a16="http://schemas.microsoft.com/office/drawing/2014/main" id="{5B1571B7-D5BB-9145-8D21-81AA71C99F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303001" y="6176963"/>
            <a:ext cx="888999" cy="711199"/>
          </a:xfrm>
          <a:prstGeom prst="rect">
            <a:avLst/>
          </a:prstGeom>
        </p:spPr>
      </p:pic>
      <p:sp>
        <p:nvSpPr>
          <p:cNvPr id="11" name="Rectangle 10">
            <a:extLst>
              <a:ext uri="{FF2B5EF4-FFF2-40B4-BE49-F238E27FC236}">
                <a16:creationId xmlns:a16="http://schemas.microsoft.com/office/drawing/2014/main" id="{5040B684-1007-4745-929F-073D1632EE00}"/>
              </a:ext>
            </a:extLst>
          </p:cNvPr>
          <p:cNvSpPr/>
          <p:nvPr userDrawn="1"/>
        </p:nvSpPr>
        <p:spPr>
          <a:xfrm>
            <a:off x="-72483" y="0"/>
            <a:ext cx="12344400" cy="482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A32412-5364-7E4D-9C26-E67C14D7EE5F}"/>
              </a:ext>
            </a:extLst>
          </p:cNvPr>
          <p:cNvSpPr/>
          <p:nvPr userDrawn="1"/>
        </p:nvSpPr>
        <p:spPr>
          <a:xfrm>
            <a:off x="489687" y="0"/>
            <a:ext cx="2068623" cy="489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6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F3F22A-9C66-3D4B-AF95-43C918828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8CC287-7AB6-684B-876A-CD6D9B800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5C771-63D0-0143-B458-C9DBED2B14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D0DDB2A-90EE-E84D-A289-8C8FF9D10FE4}" type="datetimeFigureOut">
              <a:rPr lang="en-US" smtClean="0"/>
              <a:pPr/>
              <a:t>2/25/2026</a:t>
            </a:fld>
            <a:endParaRPr lang="en-US" sz="1000"/>
          </a:p>
        </p:txBody>
      </p:sp>
      <p:sp>
        <p:nvSpPr>
          <p:cNvPr id="5" name="Footer Placeholder 4">
            <a:extLst>
              <a:ext uri="{FF2B5EF4-FFF2-40B4-BE49-F238E27FC236}">
                <a16:creationId xmlns:a16="http://schemas.microsoft.com/office/drawing/2014/main" id="{DA99C18C-21BD-E64D-A74D-39109DB30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Browngold.com</a:t>
            </a:r>
            <a:endParaRPr lang="en-US" sz="1000"/>
          </a:p>
        </p:txBody>
      </p:sp>
      <p:sp>
        <p:nvSpPr>
          <p:cNvPr id="6" name="Slide Number Placeholder 5">
            <a:extLst>
              <a:ext uri="{FF2B5EF4-FFF2-40B4-BE49-F238E27FC236}">
                <a16:creationId xmlns:a16="http://schemas.microsoft.com/office/drawing/2014/main" id="{0767DFA9-01A0-CD48-8A74-D124502F1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45198-55B1-DD4D-B7FA-C22FC9A01391}" type="slidenum">
              <a:rPr lang="en-US" smtClean="0"/>
              <a:t>‹#›</a:t>
            </a:fld>
            <a:endParaRPr lang="en-US"/>
          </a:p>
        </p:txBody>
      </p:sp>
    </p:spTree>
    <p:extLst>
      <p:ext uri="{BB962C8B-B14F-4D97-AF65-F5344CB8AC3E}">
        <p14:creationId xmlns:p14="http://schemas.microsoft.com/office/powerpoint/2010/main" val="427949284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AB_CBD7964.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mleibneri@browngold.com" TargetMode="External"/><Relationship Id="rId5" Type="http://schemas.openxmlformats.org/officeDocument/2006/relationships/hyperlink" Target="mailto:lkelleher@browngold.com" TargetMode="External"/><Relationship Id="rId4" Type="http://schemas.openxmlformats.org/officeDocument/2006/relationships/hyperlink" Target="mailto:monod@thear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04A40B-7E65-8AF4-7DE9-D54C4773E0B7}"/>
              </a:ext>
            </a:extLst>
          </p:cNvPr>
          <p:cNvSpPr txBox="1">
            <a:spLocks/>
          </p:cNvSpPr>
          <p:nvPr/>
        </p:nvSpPr>
        <p:spPr>
          <a:xfrm>
            <a:off x="1524000" y="1485808"/>
            <a:ext cx="9144000" cy="14107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latin typeface="Quire Sans" panose="020B0502040400020003" pitchFamily="34" charset="0"/>
                <a:cs typeface="Quire Sans" panose="020B0502040400020003" pitchFamily="34" charset="0"/>
              </a:rPr>
              <a:t>Accessible Voting</a:t>
            </a:r>
          </a:p>
        </p:txBody>
      </p:sp>
      <p:sp>
        <p:nvSpPr>
          <p:cNvPr id="5" name="Subtitle 2">
            <a:extLst>
              <a:ext uri="{FF2B5EF4-FFF2-40B4-BE49-F238E27FC236}">
                <a16:creationId xmlns:a16="http://schemas.microsoft.com/office/drawing/2014/main" id="{744200A0-68A5-916B-7D87-A5FA6AE15200}"/>
              </a:ext>
            </a:extLst>
          </p:cNvPr>
          <p:cNvSpPr txBox="1">
            <a:spLocks/>
          </p:cNvSpPr>
          <p:nvPr/>
        </p:nvSpPr>
        <p:spPr>
          <a:xfrm>
            <a:off x="1524000" y="313359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a:latin typeface="Quire Sans" panose="020B0502040400020003" pitchFamily="34" charset="0"/>
                <a:cs typeface="Quire Sans" panose="020B0502040400020003" pitchFamily="34" charset="0"/>
              </a:rPr>
              <a:t> New Gains and Challenges for the 2026 Midterms</a:t>
            </a:r>
          </a:p>
          <a:p>
            <a:endParaRPr lang="en-US">
              <a:latin typeface="+mj-lt"/>
            </a:endParaRPr>
          </a:p>
        </p:txBody>
      </p:sp>
      <p:pic>
        <p:nvPicPr>
          <p:cNvPr id="2" name="Picture 1" descr="2 Logos are featured on the top of this slide, side by side. The first logo on the left is a green box with the law firm name &quot;Brown, Goldstein &amp; Levy&quot;. The second features a stylized orange and yellow arc shape above the bold black text &quot;The Arc&quot; on a solid orange background. Design emphasizes a dynamic, flowing arc symbol representing movement or connection. These two logos are featured on every slide of this PowerPoint as decorative objects.&#10;&#10;">
            <a:extLst>
              <a:ext uri="{FF2B5EF4-FFF2-40B4-BE49-F238E27FC236}">
                <a16:creationId xmlns:a16="http://schemas.microsoft.com/office/drawing/2014/main" id="{A18674D7-EB5F-3161-DFFA-F408E9D15CA1}"/>
              </a:ext>
            </a:extLst>
          </p:cNvPr>
          <p:cNvPicPr>
            <a:picLocks noChangeAspect="1"/>
          </p:cNvPicPr>
          <p:nvPr/>
        </p:nvPicPr>
        <p:blipFill>
          <a:blip r:embed="rId3"/>
          <a:srcRect/>
          <a:stretch>
            <a:fillRect/>
          </a:stretch>
        </p:blipFill>
        <p:spPr>
          <a:xfrm>
            <a:off x="2718685" y="79824"/>
            <a:ext cx="1895909" cy="1402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1803220C-BFD9-24B0-E11B-9DD91D01CD40}"/>
              </a:ext>
            </a:extLst>
          </p:cNvPr>
          <p:cNvSpPr txBox="1"/>
          <p:nvPr/>
        </p:nvSpPr>
        <p:spPr>
          <a:xfrm>
            <a:off x="2489073" y="4215671"/>
            <a:ext cx="7213854" cy="1754326"/>
          </a:xfrm>
          <a:prstGeom prst="rect">
            <a:avLst/>
          </a:prstGeom>
          <a:noFill/>
        </p:spPr>
        <p:txBody>
          <a:bodyPr wrap="square">
            <a:spAutoFit/>
          </a:bodyPr>
          <a:lstStyle/>
          <a:p>
            <a:pPr algn="ctr"/>
            <a:r>
              <a:rPr lang="en-US" b="1">
                <a:latin typeface="Quire Sans" panose="020B0502040400020003" pitchFamily="34" charset="0"/>
                <a:cs typeface="Quire Sans" panose="020B0502040400020003" pitchFamily="34" charset="0"/>
              </a:rPr>
              <a:t> </a:t>
            </a:r>
          </a:p>
          <a:p>
            <a:pPr algn="ctr"/>
            <a:r>
              <a:rPr lang="en-US" b="1">
                <a:latin typeface="Quire Sans" panose="020B0502040400020003" pitchFamily="34" charset="0"/>
                <a:cs typeface="Quire Sans" panose="020B0502040400020003" pitchFamily="34" charset="0"/>
              </a:rPr>
              <a:t>Evan Monod, Staff Attorney, The Arc</a:t>
            </a:r>
          </a:p>
          <a:p>
            <a:pPr algn="ctr"/>
            <a:endParaRPr lang="en-US" b="1">
              <a:latin typeface="Quire Sans" panose="020B0502040400020003" pitchFamily="34" charset="0"/>
              <a:cs typeface="Quire Sans" panose="020B0502040400020003" pitchFamily="34" charset="0"/>
            </a:endParaRPr>
          </a:p>
          <a:p>
            <a:pPr algn="ctr"/>
            <a:r>
              <a:rPr lang="en-US" b="1">
                <a:latin typeface="Quire Sans" panose="020B0502040400020003" pitchFamily="34" charset="0"/>
                <a:cs typeface="Quire Sans" panose="020B0502040400020003" pitchFamily="34" charset="0"/>
              </a:rPr>
              <a:t>Lauren Kelleher, Partner, Brown, Goldstein &amp; Levy</a:t>
            </a:r>
          </a:p>
          <a:p>
            <a:pPr algn="ctr"/>
            <a:endParaRPr lang="en-US" b="1">
              <a:latin typeface="Quire Sans" panose="020B0502040400020003" pitchFamily="34" charset="0"/>
              <a:cs typeface="Quire Sans" panose="020B0502040400020003" pitchFamily="34" charset="0"/>
            </a:endParaRPr>
          </a:p>
          <a:p>
            <a:pPr algn="ctr"/>
            <a:r>
              <a:rPr lang="en-US" b="1">
                <a:latin typeface="Quire Sans" panose="020B0502040400020003" pitchFamily="34" charset="0"/>
                <a:cs typeface="Quire Sans" panose="020B0502040400020003" pitchFamily="34" charset="0"/>
              </a:rPr>
              <a:t>Marisa Leib-Neri, Disability Rights Fellow, Brown, Goldstein &amp; Levy</a:t>
            </a:r>
          </a:p>
        </p:txBody>
      </p:sp>
    </p:spTree>
    <p:extLst>
      <p:ext uri="{BB962C8B-B14F-4D97-AF65-F5344CB8AC3E}">
        <p14:creationId xmlns:p14="http://schemas.microsoft.com/office/powerpoint/2010/main" val="7699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C407-BC26-1597-3DE8-F81F1A685D46}"/>
              </a:ext>
            </a:extLst>
          </p:cNvPr>
          <p:cNvSpPr>
            <a:spLocks noGrp="1"/>
          </p:cNvSpPr>
          <p:nvPr>
            <p:ph type="title"/>
          </p:nvPr>
        </p:nvSpPr>
        <p:spPr/>
        <p:txBody>
          <a:bodyPr/>
          <a:lstStyle/>
          <a:p>
            <a:r>
              <a:rPr lang="en-US" i="1">
                <a:latin typeface="Quire Sans" panose="020B0502040400020003" pitchFamily="34" charset="0"/>
                <a:cs typeface="Quire Sans" panose="020B0502040400020003" pitchFamily="34" charset="0"/>
              </a:rPr>
              <a:t>Section 208 Claims/Appeal</a:t>
            </a:r>
            <a:endParaRPr lang="en-US"/>
          </a:p>
        </p:txBody>
      </p:sp>
      <p:sp>
        <p:nvSpPr>
          <p:cNvPr id="3" name="Content Placeholder 2">
            <a:extLst>
              <a:ext uri="{FF2B5EF4-FFF2-40B4-BE49-F238E27FC236}">
                <a16:creationId xmlns:a16="http://schemas.microsoft.com/office/drawing/2014/main" id="{46029B88-0D05-340B-0ECA-A9A75BC4711E}"/>
              </a:ext>
            </a:extLst>
          </p:cNvPr>
          <p:cNvSpPr>
            <a:spLocks noGrp="1"/>
          </p:cNvSpPr>
          <p:nvPr>
            <p:ph idx="1"/>
          </p:nvPr>
        </p:nvSpPr>
        <p:spPr>
          <a:xfrm>
            <a:off x="299044" y="1724089"/>
            <a:ext cx="11054756" cy="4351338"/>
          </a:xfrm>
        </p:spPr>
        <p:txBody>
          <a:bodyPr vert="horz" lIns="91440" tIns="45720" rIns="91440" bIns="45720" rtlCol="0" anchor="t">
            <a:normAutofit fontScale="92500"/>
          </a:bodyPr>
          <a:lstStyle/>
          <a:p>
            <a:pPr lvl="1"/>
            <a:r>
              <a:rPr lang="en-US">
                <a:latin typeface="Quire Sans"/>
                <a:cs typeface="Quire Sans"/>
              </a:rPr>
              <a:t>Section 208 language: Any voter who requires assistance to vote by reason of blindness, disability, or inability to read or write may be given assistance by a person of the voter’s choice, other than the voter’s employer or agent of that employer or officer or agent of the voter’s union.</a:t>
            </a:r>
          </a:p>
          <a:p>
            <a:pPr marL="457200" lvl="1" indent="0">
              <a:buNone/>
            </a:pPr>
            <a:endParaRPr lang="en-US">
              <a:latin typeface="Quire Sans" panose="020B0502040400020003" pitchFamily="34" charset="0"/>
              <a:cs typeface="Quire Sans" panose="020B0502040400020003" pitchFamily="34" charset="0"/>
            </a:endParaRPr>
          </a:p>
          <a:p>
            <a:pPr lvl="1"/>
            <a:r>
              <a:rPr lang="en-US" dirty="0">
                <a:latin typeface="Quire Sans"/>
                <a:cs typeface="Quire Sans"/>
              </a:rPr>
              <a:t>Trial Court Decision: SB 1 is preempted by Section 208. Texas cannot impose additional limitations on assistance that are not stated in Section 208.</a:t>
            </a:r>
          </a:p>
          <a:p>
            <a:pPr marL="457200" lvl="1" indent="0">
              <a:buNone/>
            </a:pPr>
            <a:endParaRPr lang="en-US">
              <a:latin typeface="Quire Sans" panose="020B0502040400020003" pitchFamily="34" charset="0"/>
              <a:cs typeface="Quire Sans" panose="020B0502040400020003" pitchFamily="34" charset="0"/>
            </a:endParaRPr>
          </a:p>
          <a:p>
            <a:pPr lvl="1"/>
            <a:r>
              <a:rPr lang="en-US">
                <a:latin typeface="Quire Sans" panose="020B0502040400020003" pitchFamily="34" charset="0"/>
                <a:cs typeface="Quire Sans" panose="020B0502040400020003" pitchFamily="34" charset="0"/>
              </a:rPr>
              <a:t>Fifth Circuit Decision: None of the plaintiffs have standing to challenge the oath provisions, because the fear of criminal liability is too speculative. Plaintiffs have standing to challenge the compensation of assistor provisions, but those are not preempted by Section 208 because it only guarantees that an assistor is available, not an assistor of a person’s choice. Judge Graves dissents.</a:t>
            </a:r>
          </a:p>
        </p:txBody>
      </p:sp>
      <p:pic>
        <p:nvPicPr>
          <p:cNvPr id="4" name="Picture 3">
            <a:extLst>
              <a:ext uri="{FF2B5EF4-FFF2-40B4-BE49-F238E27FC236}">
                <a16:creationId xmlns:a16="http://schemas.microsoft.com/office/drawing/2014/main" id="{6F524E23-0995-73A5-BC39-2E5BFB13572E}"/>
              </a:ext>
              <a:ext uri="{C183D7F6-B498-43B3-948B-1728B52AA6E4}">
                <adec:decorative xmlns:adec="http://schemas.microsoft.com/office/drawing/2017/decorative" val="1"/>
              </a:ext>
            </a:extLst>
          </p:cNvPr>
          <p:cNvPicPr>
            <a:picLocks noChangeAspect="1"/>
          </p:cNvPicPr>
          <p:nvPr/>
        </p:nvPicPr>
        <p:blipFill>
          <a:blip r:embed="rId2"/>
          <a:srcRect t="8159"/>
          <a:stretch>
            <a:fillRect/>
          </a:stretch>
        </p:blipFill>
        <p:spPr>
          <a:xfrm>
            <a:off x="10346453" y="6180292"/>
            <a:ext cx="936383" cy="678121"/>
          </a:xfrm>
          <a:prstGeom prst="rect">
            <a:avLst/>
          </a:prstGeom>
        </p:spPr>
      </p:pic>
    </p:spTree>
    <p:extLst>
      <p:ext uri="{BB962C8B-B14F-4D97-AF65-F5344CB8AC3E}">
        <p14:creationId xmlns:p14="http://schemas.microsoft.com/office/powerpoint/2010/main" val="290425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3A8FC-00B3-1ED8-4B37-028449A0AF6F}"/>
              </a:ext>
            </a:extLst>
          </p:cNvPr>
          <p:cNvSpPr>
            <a:spLocks noGrp="1"/>
          </p:cNvSpPr>
          <p:nvPr>
            <p:ph type="title"/>
          </p:nvPr>
        </p:nvSpPr>
        <p:spPr/>
        <p:txBody>
          <a:bodyPr/>
          <a:lstStyle/>
          <a:p>
            <a:r>
              <a:rPr lang="en-US" i="1">
                <a:latin typeface="Quire Sans" panose="020B0502040400020003" pitchFamily="34" charset="0"/>
                <a:cs typeface="Quire Sans" panose="020B0502040400020003" pitchFamily="34" charset="0"/>
              </a:rPr>
              <a:t>ADA Claims Decision</a:t>
            </a:r>
            <a:endParaRPr lang="en-US"/>
          </a:p>
        </p:txBody>
      </p:sp>
      <p:sp>
        <p:nvSpPr>
          <p:cNvPr id="3" name="Content Placeholder 2">
            <a:extLst>
              <a:ext uri="{FF2B5EF4-FFF2-40B4-BE49-F238E27FC236}">
                <a16:creationId xmlns:a16="http://schemas.microsoft.com/office/drawing/2014/main" id="{0DBD318D-CD17-77EE-7B87-D887D38F5C81}"/>
              </a:ext>
            </a:extLst>
          </p:cNvPr>
          <p:cNvSpPr>
            <a:spLocks noGrp="1"/>
          </p:cNvSpPr>
          <p:nvPr>
            <p:ph idx="1"/>
          </p:nvPr>
        </p:nvSpPr>
        <p:spPr>
          <a:xfrm>
            <a:off x="527304" y="1669225"/>
            <a:ext cx="10939272" cy="4351338"/>
          </a:xfrm>
        </p:spPr>
        <p:txBody>
          <a:bodyPr vert="horz" lIns="91440" tIns="45720" rIns="91440" bIns="45720" rtlCol="0" anchor="t">
            <a:normAutofit fontScale="85000" lnSpcReduction="10000"/>
          </a:bodyPr>
          <a:lstStyle/>
          <a:p>
            <a:r>
              <a:rPr lang="en-US">
                <a:latin typeface="Quire Sans" panose="020B0502040400020003" pitchFamily="34" charset="0"/>
                <a:cs typeface="Quire Sans" panose="020B0502040400020003" pitchFamily="34" charset="0"/>
              </a:rPr>
              <a:t>Plaintiffs have standing to challenge the assistor provisions (same as 208).</a:t>
            </a:r>
          </a:p>
          <a:p>
            <a:pPr marL="0" indent="0">
              <a:buNone/>
            </a:pPr>
            <a:endParaRPr lang="en-US">
              <a:latin typeface="Quire Sans" panose="020B0502040400020003" pitchFamily="34" charset="0"/>
              <a:cs typeface="Quire Sans" panose="020B0502040400020003" pitchFamily="34" charset="0"/>
            </a:endParaRPr>
          </a:p>
          <a:p>
            <a:r>
              <a:rPr lang="en-US">
                <a:latin typeface="Quire Sans"/>
                <a:cs typeface="Quire Sans"/>
              </a:rPr>
              <a:t>Plaintiffs are denied meaningful access to Texas’ voting program. Texas’ “no harm no foul” approach is inconsistent with the ADA.</a:t>
            </a:r>
            <a:endParaRPr lang="en-US">
              <a:latin typeface="Quire Sans" panose="020B0502040400020003" pitchFamily="34" charset="0"/>
              <a:cs typeface="Quire Sans" panose="020B0502040400020003" pitchFamily="34" charset="0"/>
            </a:endParaRPr>
          </a:p>
          <a:p>
            <a:pPr marL="0" indent="0">
              <a:buNone/>
            </a:pPr>
            <a:endParaRPr lang="en-US">
              <a:latin typeface="Quire Sans" panose="020B0502040400020003" pitchFamily="34" charset="0"/>
              <a:cs typeface="Quire Sans" panose="020B0502040400020003" pitchFamily="34" charset="0"/>
            </a:endParaRPr>
          </a:p>
          <a:p>
            <a:r>
              <a:rPr lang="en-US" dirty="0">
                <a:latin typeface="Quire Sans"/>
                <a:cs typeface="Quire Sans"/>
              </a:rPr>
              <a:t>A disabled plaintiff who encountered more difficulty in casting a ballot but was ultimately successful is still denied reasonable access to voting.</a:t>
            </a:r>
          </a:p>
          <a:p>
            <a:pPr marL="0" indent="0">
              <a:buNone/>
            </a:pPr>
            <a:endParaRPr lang="en-US">
              <a:latin typeface="Quire Sans" panose="020B0502040400020003" pitchFamily="34" charset="0"/>
              <a:cs typeface="Quire Sans" panose="020B0502040400020003" pitchFamily="34" charset="0"/>
            </a:endParaRPr>
          </a:p>
          <a:p>
            <a:r>
              <a:rPr lang="en-US">
                <a:latin typeface="Quire Sans" panose="020B0502040400020003" pitchFamily="34" charset="0"/>
                <a:cs typeface="Quire Sans" panose="020B0502040400020003" pitchFamily="34" charset="0"/>
              </a:rPr>
              <a:t>Texas has affirmative obligation to accommodate voters with disabilities.</a:t>
            </a:r>
          </a:p>
          <a:p>
            <a:pPr marL="0" indent="0">
              <a:buNone/>
            </a:pPr>
            <a:endParaRPr lang="en-US">
              <a:latin typeface="Quire Sans" panose="020B0502040400020003" pitchFamily="34" charset="0"/>
              <a:cs typeface="Quire Sans" panose="020B0502040400020003" pitchFamily="34" charset="0"/>
            </a:endParaRPr>
          </a:p>
          <a:p>
            <a:r>
              <a:rPr lang="en-US">
                <a:latin typeface="Quire Sans"/>
                <a:cs typeface="Quire Sans"/>
              </a:rPr>
              <a:t>Proposed injunctive relief is a return to pre-SB 1, no fundamental alteration.</a:t>
            </a:r>
          </a:p>
          <a:p>
            <a:endParaRPr lang="en-US"/>
          </a:p>
        </p:txBody>
      </p:sp>
      <p:pic>
        <p:nvPicPr>
          <p:cNvPr id="4" name="Picture 3">
            <a:extLst>
              <a:ext uri="{FF2B5EF4-FFF2-40B4-BE49-F238E27FC236}">
                <a16:creationId xmlns:a16="http://schemas.microsoft.com/office/drawing/2014/main" id="{8F29351A-F886-1A6A-EDF7-036063CC4732}"/>
              </a:ext>
              <a:ext uri="{C183D7F6-B498-43B3-948B-1728B52AA6E4}">
                <adec:decorative xmlns:adec="http://schemas.microsoft.com/office/drawing/2017/decorative" val="1"/>
              </a:ext>
            </a:extLst>
          </p:cNvPr>
          <p:cNvPicPr>
            <a:picLocks noChangeAspect="1"/>
          </p:cNvPicPr>
          <p:nvPr/>
        </p:nvPicPr>
        <p:blipFill>
          <a:blip r:embed="rId2"/>
          <a:srcRect t="8159"/>
          <a:stretch>
            <a:fillRect/>
          </a:stretch>
        </p:blipFill>
        <p:spPr>
          <a:xfrm>
            <a:off x="10258530" y="6180292"/>
            <a:ext cx="994998" cy="681378"/>
          </a:xfrm>
          <a:prstGeom prst="rect">
            <a:avLst/>
          </a:prstGeom>
        </p:spPr>
      </p:pic>
    </p:spTree>
    <p:extLst>
      <p:ext uri="{BB962C8B-B14F-4D97-AF65-F5344CB8AC3E}">
        <p14:creationId xmlns:p14="http://schemas.microsoft.com/office/powerpoint/2010/main" val="329954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F347-F6C5-E660-5C18-EAC13140C41D}"/>
              </a:ext>
            </a:extLst>
          </p:cNvPr>
          <p:cNvSpPr>
            <a:spLocks noGrp="1"/>
          </p:cNvSpPr>
          <p:nvPr>
            <p:ph type="title"/>
          </p:nvPr>
        </p:nvSpPr>
        <p:spPr/>
        <p:txBody>
          <a:bodyPr/>
          <a:lstStyle/>
          <a:p>
            <a:r>
              <a:rPr lang="en-US" i="1">
                <a:latin typeface="Quire Sans" panose="020B0502040400020003" pitchFamily="34" charset="0"/>
                <a:cs typeface="Quire Sans" panose="020B0502040400020003" pitchFamily="34" charset="0"/>
              </a:rPr>
              <a:t>Judge Rodriguez on SB 1:</a:t>
            </a:r>
            <a:endParaRPr lang="en-US"/>
          </a:p>
        </p:txBody>
      </p:sp>
      <p:sp>
        <p:nvSpPr>
          <p:cNvPr id="3" name="Content Placeholder 2">
            <a:extLst>
              <a:ext uri="{FF2B5EF4-FFF2-40B4-BE49-F238E27FC236}">
                <a16:creationId xmlns:a16="http://schemas.microsoft.com/office/drawing/2014/main" id="{AF3D84E6-82BB-07C4-FCF4-F98B4387162B}"/>
              </a:ext>
            </a:extLst>
          </p:cNvPr>
          <p:cNvSpPr>
            <a:spLocks noGrp="1"/>
          </p:cNvSpPr>
          <p:nvPr>
            <p:ph idx="1"/>
          </p:nvPr>
        </p:nvSpPr>
        <p:spPr>
          <a:xfrm>
            <a:off x="588264" y="1941957"/>
            <a:ext cx="11015472" cy="4351338"/>
          </a:xfrm>
        </p:spPr>
        <p:txBody>
          <a:bodyPr vert="horz" lIns="91440" tIns="45720" rIns="91440" bIns="45720" rtlCol="0" anchor="t">
            <a:normAutofit/>
          </a:bodyPr>
          <a:lstStyle/>
          <a:p>
            <a:pPr marL="0" indent="0" algn="just">
              <a:buNone/>
            </a:pPr>
            <a:r>
              <a:rPr lang="en-US" sz="2400" dirty="0">
                <a:latin typeface="Quire Sans"/>
                <a:cs typeface="Quire Sans"/>
              </a:rPr>
              <a:t>“This perfect storm has forced many voters with disabilities to confront S.B. 1’s novel burdens alone. In attempting to exercise their most sacred right. . . disabled voters have had their. . .mail ballots rejected repeatedly and been forced to spend additional time and effort navigating burdensome workarounds to ensure that their votes are counted. Even voters who were able to successfully cast a ballot often endured the loss of their privacy, embarrassment, fear, and even physical pain. Under these conditions, it is likely that many disabled voters will be dissuaded from attempting to vote in the first place. Texas voters with disabilities deserve better, and the ADA and Section 504 demand more.”</a:t>
            </a:r>
            <a:endParaRPr lang="en-US"/>
          </a:p>
          <a:p>
            <a:pPr marL="0" indent="0" algn="just">
              <a:buNone/>
            </a:pPr>
            <a:endParaRPr lang="en-US">
              <a:cs typeface="Times New Roman" panose="02020603050405020304"/>
            </a:endParaRPr>
          </a:p>
        </p:txBody>
      </p:sp>
      <p:pic>
        <p:nvPicPr>
          <p:cNvPr id="5" name="Picture 4">
            <a:extLst>
              <a:ext uri="{FF2B5EF4-FFF2-40B4-BE49-F238E27FC236}">
                <a16:creationId xmlns:a16="http://schemas.microsoft.com/office/drawing/2014/main" id="{A8111C19-CD59-0BE6-14FD-AE3F9ADA0D45}"/>
              </a:ext>
              <a:ext uri="{C183D7F6-B498-43B3-948B-1728B52AA6E4}">
                <adec:decorative xmlns:adec="http://schemas.microsoft.com/office/drawing/2017/decorative" val="1"/>
              </a:ext>
            </a:extLst>
          </p:cNvPr>
          <p:cNvPicPr>
            <a:picLocks noChangeAspect="1"/>
          </p:cNvPicPr>
          <p:nvPr/>
        </p:nvPicPr>
        <p:blipFill>
          <a:blip r:embed="rId2"/>
          <a:srcRect t="8159"/>
          <a:stretch>
            <a:fillRect/>
          </a:stretch>
        </p:blipFill>
        <p:spPr>
          <a:xfrm>
            <a:off x="10346453" y="6180292"/>
            <a:ext cx="936383" cy="678121"/>
          </a:xfrm>
          <a:prstGeom prst="rect">
            <a:avLst/>
          </a:prstGeom>
        </p:spPr>
      </p:pic>
    </p:spTree>
    <p:extLst>
      <p:ext uri="{BB962C8B-B14F-4D97-AF65-F5344CB8AC3E}">
        <p14:creationId xmlns:p14="http://schemas.microsoft.com/office/powerpoint/2010/main" val="277775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B2A8-4285-934D-EFE5-2B6FE31B2D9C}"/>
              </a:ext>
            </a:extLst>
          </p:cNvPr>
          <p:cNvSpPr>
            <a:spLocks noGrp="1"/>
          </p:cNvSpPr>
          <p:nvPr>
            <p:ph type="title"/>
          </p:nvPr>
        </p:nvSpPr>
        <p:spPr/>
        <p:txBody>
          <a:bodyPr/>
          <a:lstStyle/>
          <a:p>
            <a:r>
              <a:rPr lang="en-US" i="1">
                <a:latin typeface="Quire Sans" panose="020B0502040400020003" pitchFamily="34" charset="0"/>
                <a:cs typeface="Quire Sans" panose="020B0502040400020003" pitchFamily="34" charset="0"/>
              </a:rPr>
              <a:t>Pending Fifth Circuit Appeal</a:t>
            </a:r>
            <a:endParaRPr lang="en-US"/>
          </a:p>
        </p:txBody>
      </p:sp>
      <p:sp>
        <p:nvSpPr>
          <p:cNvPr id="3" name="Content Placeholder 2">
            <a:extLst>
              <a:ext uri="{FF2B5EF4-FFF2-40B4-BE49-F238E27FC236}">
                <a16:creationId xmlns:a16="http://schemas.microsoft.com/office/drawing/2014/main" id="{2B87229F-3F02-5260-E9C9-DEF12D6ED588}"/>
              </a:ext>
            </a:extLst>
          </p:cNvPr>
          <p:cNvSpPr>
            <a:spLocks noGrp="1"/>
          </p:cNvSpPr>
          <p:nvPr>
            <p:ph idx="1"/>
          </p:nvPr>
        </p:nvSpPr>
        <p:spPr>
          <a:xfrm>
            <a:off x="448056" y="1825625"/>
            <a:ext cx="10905744" cy="4351338"/>
          </a:xfrm>
        </p:spPr>
        <p:txBody>
          <a:bodyPr vert="horz" lIns="91440" tIns="45720" rIns="91440" bIns="45720" rtlCol="0" anchor="t">
            <a:normAutofit fontScale="92500" lnSpcReduction="20000"/>
          </a:bodyPr>
          <a:lstStyle/>
          <a:p>
            <a:r>
              <a:rPr lang="en-US">
                <a:latin typeface="Quire Sans"/>
                <a:cs typeface="Quire Sans"/>
              </a:rPr>
              <a:t>Plaintiffs have standing (Section 208 decision does not control).</a:t>
            </a:r>
            <a:endParaRPr lang="en-US">
              <a:latin typeface="Quire Sans" panose="020B0502040400020003" pitchFamily="34" charset="0"/>
              <a:cs typeface="Quire Sans" panose="020B0502040400020003" pitchFamily="34" charset="0"/>
            </a:endParaRPr>
          </a:p>
          <a:p>
            <a:pPr marL="0" indent="0">
              <a:buNone/>
            </a:pPr>
            <a:endParaRPr lang="en-US">
              <a:latin typeface="Quire Sans" panose="020B0502040400020003" pitchFamily="34" charset="0"/>
              <a:cs typeface="Quire Sans" panose="020B0502040400020003" pitchFamily="34" charset="0"/>
            </a:endParaRPr>
          </a:p>
          <a:p>
            <a:r>
              <a:rPr lang="en-US">
                <a:latin typeface="Quire Sans"/>
                <a:cs typeface="Quire Sans"/>
              </a:rPr>
              <a:t>Plaintiffs were denied meaningful access and reasonable accommodations, with a focus on Texas’ affirmative obligations.</a:t>
            </a:r>
            <a:endParaRPr lang="en-US">
              <a:latin typeface="Quire Sans" panose="020B0502040400020003" pitchFamily="34" charset="0"/>
              <a:cs typeface="Quire Sans" panose="020B0502040400020003" pitchFamily="34" charset="0"/>
            </a:endParaRPr>
          </a:p>
          <a:p>
            <a:pPr marL="0" indent="0">
              <a:buNone/>
            </a:pPr>
            <a:endParaRPr lang="en-US">
              <a:latin typeface="Quire Sans" panose="020B0502040400020003" pitchFamily="34" charset="0"/>
              <a:cs typeface="Quire Sans" panose="020B0502040400020003" pitchFamily="34" charset="0"/>
            </a:endParaRPr>
          </a:p>
          <a:p>
            <a:r>
              <a:rPr lang="en-US">
                <a:latin typeface="Quire Sans"/>
                <a:cs typeface="Quire Sans"/>
              </a:rPr>
              <a:t>Defendants’ belated disparate impact argument is untimely and inapposite.</a:t>
            </a:r>
            <a:endParaRPr lang="en-US">
              <a:latin typeface="Quire Sans" panose="020B0502040400020003" pitchFamily="34" charset="0"/>
              <a:cs typeface="Quire Sans" panose="020B0502040400020003" pitchFamily="34" charset="0"/>
            </a:endParaRPr>
          </a:p>
          <a:p>
            <a:pPr marL="0" indent="0">
              <a:buNone/>
            </a:pPr>
            <a:endParaRPr lang="en-US">
              <a:latin typeface="Quire Sans" panose="020B0502040400020003" pitchFamily="34" charset="0"/>
              <a:cs typeface="Quire Sans" panose="020B0502040400020003" pitchFamily="34" charset="0"/>
            </a:endParaRPr>
          </a:p>
          <a:p>
            <a:r>
              <a:rPr lang="en-US">
                <a:latin typeface="Quire Sans"/>
                <a:cs typeface="Quire Sans"/>
              </a:rPr>
              <a:t>District Court’s remedy is proper, no fundamental alteration.</a:t>
            </a:r>
            <a:endParaRPr lang="en-US">
              <a:latin typeface="Quire Sans" panose="020B0502040400020003" pitchFamily="34" charset="0"/>
              <a:cs typeface="Quire Sans" panose="020B0502040400020003" pitchFamily="34" charset="0"/>
            </a:endParaRPr>
          </a:p>
          <a:p>
            <a:pPr marL="0" indent="0">
              <a:buNone/>
            </a:pPr>
            <a:endParaRPr lang="en-US">
              <a:latin typeface="Quire Sans" panose="020B0502040400020003" pitchFamily="34" charset="0"/>
              <a:cs typeface="Quire Sans" panose="020B0502040400020003" pitchFamily="34" charset="0"/>
            </a:endParaRPr>
          </a:p>
          <a:p>
            <a:r>
              <a:rPr lang="en-US">
                <a:latin typeface="Quire Sans"/>
                <a:cs typeface="Quire Sans"/>
              </a:rPr>
              <a:t>Argument is set for the last week of April.</a:t>
            </a:r>
            <a:endParaRPr lang="en-US">
              <a:latin typeface="Quire Sans" panose="020B0502040400020003" pitchFamily="34" charset="0"/>
              <a:cs typeface="Quire Sans" panose="020B0502040400020003" pitchFamily="34" charset="0"/>
            </a:endParaRPr>
          </a:p>
          <a:p>
            <a:pPr marL="0" indent="0">
              <a:buNone/>
            </a:pPr>
            <a:endParaRPr lang="en-US">
              <a:latin typeface="Quire Sans" panose="020B0502040400020003" pitchFamily="34" charset="0"/>
              <a:cs typeface="Quire Sans" panose="020B0502040400020003" pitchFamily="34" charset="0"/>
            </a:endParaRPr>
          </a:p>
        </p:txBody>
      </p:sp>
      <p:pic>
        <p:nvPicPr>
          <p:cNvPr id="4" name="Picture 3">
            <a:extLst>
              <a:ext uri="{FF2B5EF4-FFF2-40B4-BE49-F238E27FC236}">
                <a16:creationId xmlns:a16="http://schemas.microsoft.com/office/drawing/2014/main" id="{E6011B52-2882-5E6D-3E31-D8FF18F5B25F}"/>
              </a:ext>
              <a:ext uri="{C183D7F6-B498-43B3-948B-1728B52AA6E4}">
                <adec:decorative xmlns:adec="http://schemas.microsoft.com/office/drawing/2017/decorative" val="1"/>
              </a:ext>
            </a:extLst>
          </p:cNvPr>
          <p:cNvPicPr>
            <a:picLocks noChangeAspect="1"/>
          </p:cNvPicPr>
          <p:nvPr/>
        </p:nvPicPr>
        <p:blipFill>
          <a:blip r:embed="rId2"/>
          <a:srcRect t="8159"/>
          <a:stretch>
            <a:fillRect/>
          </a:stretch>
        </p:blipFill>
        <p:spPr>
          <a:xfrm>
            <a:off x="10346453" y="6190875"/>
            <a:ext cx="936383" cy="667538"/>
          </a:xfrm>
          <a:prstGeom prst="rect">
            <a:avLst/>
          </a:prstGeom>
        </p:spPr>
      </p:pic>
    </p:spTree>
    <p:extLst>
      <p:ext uri="{BB962C8B-B14F-4D97-AF65-F5344CB8AC3E}">
        <p14:creationId xmlns:p14="http://schemas.microsoft.com/office/powerpoint/2010/main" val="70576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F866-DE87-9808-87A8-1798B8741C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84E4887-F0F5-88DD-9E91-1ACAABDF282F}"/>
              </a:ext>
            </a:extLst>
          </p:cNvPr>
          <p:cNvSpPr txBox="1">
            <a:spLocks/>
          </p:cNvSpPr>
          <p:nvPr/>
        </p:nvSpPr>
        <p:spPr>
          <a:xfrm>
            <a:off x="1524000" y="2235200"/>
            <a:ext cx="9144000" cy="23876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Part 2: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Challenges to Absentee Voting</a:t>
            </a:r>
          </a:p>
        </p:txBody>
      </p:sp>
      <p:pic>
        <p:nvPicPr>
          <p:cNvPr id="2" name="Picture 1">
            <a:extLst>
              <a:ext uri="{FF2B5EF4-FFF2-40B4-BE49-F238E27FC236}">
                <a16:creationId xmlns:a16="http://schemas.microsoft.com/office/drawing/2014/main" id="{7E765DCD-AAFE-1951-F5AC-AFEE1972CCE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02902" y="-509"/>
            <a:ext cx="2066723" cy="1588591"/>
          </a:xfrm>
          <a:prstGeom prst="rect">
            <a:avLst/>
          </a:prstGeom>
        </p:spPr>
      </p:pic>
    </p:spTree>
    <p:extLst>
      <p:ext uri="{BB962C8B-B14F-4D97-AF65-F5344CB8AC3E}">
        <p14:creationId xmlns:p14="http://schemas.microsoft.com/office/powerpoint/2010/main" val="46233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D6A28-8B91-B714-102A-719816BAD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CBC3F-A623-E12C-DCD9-BA839D9CCF6A}"/>
              </a:ext>
            </a:extLst>
          </p:cNvPr>
          <p:cNvSpPr>
            <a:spLocks noGrp="1"/>
          </p:cNvSpPr>
          <p:nvPr>
            <p:ph type="title"/>
          </p:nvPr>
        </p:nvSpPr>
        <p:spPr>
          <a:xfrm>
            <a:off x="527406" y="365125"/>
            <a:ext cx="10515600" cy="1325563"/>
          </a:xfrm>
        </p:spPr>
        <p:txBody>
          <a:bodyPr/>
          <a:lstStyle/>
          <a:p>
            <a:r>
              <a:rPr lang="en-US" i="1">
                <a:latin typeface="Quire Sans"/>
                <a:cs typeface="Quire Sans"/>
              </a:rPr>
              <a:t> Absentee Voting</a:t>
            </a:r>
            <a:endParaRPr lang="en-US" b="1" i="1">
              <a:latin typeface="Quire Sans" panose="020B0502040400020003" pitchFamily="34" charset="0"/>
              <a:cs typeface="Quire Sans" panose="020B0502040400020003" pitchFamily="34" charset="0"/>
            </a:endParaRPr>
          </a:p>
        </p:txBody>
      </p:sp>
      <p:cxnSp>
        <p:nvCxnSpPr>
          <p:cNvPr id="10" name="Straight Connector 9">
            <a:extLst>
              <a:ext uri="{FF2B5EF4-FFF2-40B4-BE49-F238E27FC236}">
                <a16:creationId xmlns:a16="http://schemas.microsoft.com/office/drawing/2014/main" id="{8EC60FD4-CF71-50BF-512E-4A82FF2649FF}"/>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8A27E93-64C5-2327-6D79-47F431BDDAD4}"/>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243792"/>
            <a:ext cx="946966" cy="614621"/>
          </a:xfrm>
          <a:prstGeom prst="rect">
            <a:avLst/>
          </a:prstGeom>
        </p:spPr>
      </p:pic>
      <p:sp>
        <p:nvSpPr>
          <p:cNvPr id="4" name="TextBox 3">
            <a:extLst>
              <a:ext uri="{FF2B5EF4-FFF2-40B4-BE49-F238E27FC236}">
                <a16:creationId xmlns:a16="http://schemas.microsoft.com/office/drawing/2014/main" id="{9E4B2625-1DB6-D9DA-0A03-1066816790EC}"/>
              </a:ext>
            </a:extLst>
          </p:cNvPr>
          <p:cNvSpPr txBox="1"/>
          <p:nvPr/>
        </p:nvSpPr>
        <p:spPr>
          <a:xfrm>
            <a:off x="284645" y="2008622"/>
            <a:ext cx="5346162"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200">
                <a:latin typeface="Quire Sans"/>
                <a:cs typeface="Arial"/>
              </a:rPr>
              <a:t>Convenient/flexible timing</a:t>
            </a:r>
            <a:endParaRPr lang="en-US">
              <a:cs typeface="Times New Roman"/>
            </a:endParaRPr>
          </a:p>
          <a:p>
            <a:pPr marL="228600" indent="-228600">
              <a:buFont typeface=""/>
              <a:buChar char="•"/>
            </a:pPr>
            <a:r>
              <a:rPr lang="en-US" sz="2200">
                <a:latin typeface="Quire Sans"/>
                <a:ea typeface="Arial"/>
                <a:cs typeface="Arial"/>
              </a:rPr>
              <a:t>No travel burdens</a:t>
            </a:r>
          </a:p>
          <a:p>
            <a:pPr marL="228600" indent="-228600">
              <a:buFont typeface=""/>
              <a:buChar char="•"/>
            </a:pPr>
            <a:r>
              <a:rPr lang="en-US" sz="2200">
                <a:latin typeface="Quire Sans"/>
                <a:ea typeface="Arial"/>
                <a:cs typeface="Arial"/>
              </a:rPr>
              <a:t>Allows individuals with other health </a:t>
            </a:r>
          </a:p>
          <a:p>
            <a:r>
              <a:rPr lang="en-US" sz="2200">
                <a:latin typeface="Quire Sans"/>
                <a:ea typeface="Arial"/>
                <a:cs typeface="Arial"/>
              </a:rPr>
              <a:t> or mobility issues to remain at home</a:t>
            </a:r>
            <a:endParaRPr lang="en-US">
              <a:cs typeface="Times New Roman" panose="02020603050405020304"/>
            </a:endParaRPr>
          </a:p>
          <a:p>
            <a:pPr marL="228600" indent="-228600" rtl="0">
              <a:buFont typeface=""/>
              <a:buChar char="•"/>
            </a:pPr>
            <a:r>
              <a:rPr lang="en-US" sz="2200">
                <a:latin typeface="Quire Sans"/>
                <a:ea typeface="Arial"/>
                <a:cs typeface="Arial"/>
              </a:rPr>
              <a:t>Research after you receive your ballot</a:t>
            </a:r>
            <a:endParaRPr lang="en-US" sz="2200" baseline="0">
              <a:latin typeface="Quire Sans"/>
              <a:ea typeface="Arial"/>
              <a:cs typeface="Arial"/>
            </a:endParaRPr>
          </a:p>
          <a:p>
            <a:endParaRPr lang="en-US" sz="2200">
              <a:latin typeface="Quire Sans"/>
              <a:cs typeface="Arial"/>
            </a:endParaRPr>
          </a:p>
          <a:p>
            <a:pPr algn="ctr"/>
            <a:endParaRPr lang="en-US"/>
          </a:p>
        </p:txBody>
      </p:sp>
      <p:sp>
        <p:nvSpPr>
          <p:cNvPr id="5" name="TextBox 4">
            <a:extLst>
              <a:ext uri="{FF2B5EF4-FFF2-40B4-BE49-F238E27FC236}">
                <a16:creationId xmlns:a16="http://schemas.microsoft.com/office/drawing/2014/main" id="{A0BB4EE3-C942-1356-943D-D2BAC5F0CCB3}"/>
              </a:ext>
            </a:extLst>
          </p:cNvPr>
          <p:cNvSpPr txBox="1"/>
          <p:nvPr/>
        </p:nvSpPr>
        <p:spPr>
          <a:xfrm>
            <a:off x="285310" y="1578051"/>
            <a:ext cx="698067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Quire Sans"/>
                <a:cs typeface="Quire Sans"/>
              </a:rPr>
              <a:t>Why it Matters</a:t>
            </a:r>
          </a:p>
        </p:txBody>
      </p:sp>
      <p:sp>
        <p:nvSpPr>
          <p:cNvPr id="7" name="TextBox 6">
            <a:extLst>
              <a:ext uri="{FF2B5EF4-FFF2-40B4-BE49-F238E27FC236}">
                <a16:creationId xmlns:a16="http://schemas.microsoft.com/office/drawing/2014/main" id="{AB91292D-4AE7-F08A-1B32-809B832EB513}"/>
              </a:ext>
            </a:extLst>
          </p:cNvPr>
          <p:cNvSpPr txBox="1"/>
          <p:nvPr/>
        </p:nvSpPr>
        <p:spPr>
          <a:xfrm>
            <a:off x="190059" y="3850467"/>
            <a:ext cx="698067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Quire Sans"/>
                <a:cs typeface="Quire Sans"/>
              </a:rPr>
              <a:t>Why it is an issue</a:t>
            </a:r>
          </a:p>
        </p:txBody>
      </p:sp>
      <p:sp>
        <p:nvSpPr>
          <p:cNvPr id="8" name="TextBox 7">
            <a:extLst>
              <a:ext uri="{FF2B5EF4-FFF2-40B4-BE49-F238E27FC236}">
                <a16:creationId xmlns:a16="http://schemas.microsoft.com/office/drawing/2014/main" id="{6AE3435E-19F1-825E-645E-7923B2025AAA}"/>
              </a:ext>
            </a:extLst>
          </p:cNvPr>
          <p:cNvSpPr txBox="1"/>
          <p:nvPr/>
        </p:nvSpPr>
        <p:spPr>
          <a:xfrm>
            <a:off x="284644" y="4287869"/>
            <a:ext cx="441970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200">
                <a:latin typeface="Quire Sans"/>
                <a:cs typeface="Arial"/>
              </a:rPr>
              <a:t>One word: paper</a:t>
            </a:r>
            <a:endParaRPr lang="en-US">
              <a:cs typeface="Times New Roman"/>
            </a:endParaRPr>
          </a:p>
          <a:p>
            <a:pPr rtl="0"/>
            <a:r>
              <a:rPr lang="en-US" sz="2200">
                <a:latin typeface="Quire Sans"/>
                <a:ea typeface="Arial"/>
                <a:cs typeface="Arial"/>
              </a:rPr>
              <a:t>​</a:t>
            </a:r>
          </a:p>
          <a:p>
            <a:endParaRPr lang="en-US" sz="2200" baseline="0">
              <a:latin typeface="Quire Sans"/>
              <a:ea typeface="Arial"/>
              <a:cs typeface="Arial"/>
            </a:endParaRPr>
          </a:p>
        </p:txBody>
      </p:sp>
      <p:pic>
        <p:nvPicPr>
          <p:cNvPr id="9" name="Picture 8" descr="A photo of several paper absentee ballots and official ballot envelopes.">
            <a:extLst>
              <a:ext uri="{FF2B5EF4-FFF2-40B4-BE49-F238E27FC236}">
                <a16:creationId xmlns:a16="http://schemas.microsoft.com/office/drawing/2014/main" id="{0C0BA1A6-4139-68F9-ED6C-38DE71C760DA}"/>
              </a:ext>
            </a:extLst>
          </p:cNvPr>
          <p:cNvPicPr>
            <a:picLocks noChangeAspect="1"/>
          </p:cNvPicPr>
          <p:nvPr/>
        </p:nvPicPr>
        <p:blipFill>
          <a:blip r:embed="rId4"/>
          <a:stretch>
            <a:fillRect/>
          </a:stretch>
        </p:blipFill>
        <p:spPr>
          <a:xfrm>
            <a:off x="5777034" y="2049585"/>
            <a:ext cx="6070222" cy="3351222"/>
          </a:xfrm>
          <a:prstGeom prst="rect">
            <a:avLst/>
          </a:prstGeom>
          <a:ln w="127000" cap="rnd">
            <a:solidFill>
              <a:srgbClr val="FFFFFF"/>
            </a:solidFill>
          </a:ln>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8F97898A-4A9D-FC9E-C3A9-BF2B834B44F6}"/>
              </a:ext>
            </a:extLst>
          </p:cNvPr>
          <p:cNvSpPr txBox="1"/>
          <p:nvPr/>
        </p:nvSpPr>
        <p:spPr>
          <a:xfrm>
            <a:off x="194029" y="5006696"/>
            <a:ext cx="562997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Quire Sans"/>
                <a:cs typeface="Quire Sans"/>
              </a:rPr>
              <a:t>The Solution: Remote Accessible Vote-by-Mail Systems (RAVBMs)</a:t>
            </a:r>
            <a:endParaRPr lang="en-US"/>
          </a:p>
        </p:txBody>
      </p:sp>
      <p:sp>
        <p:nvSpPr>
          <p:cNvPr id="12" name="TextBox 11">
            <a:extLst>
              <a:ext uri="{FF2B5EF4-FFF2-40B4-BE49-F238E27FC236}">
                <a16:creationId xmlns:a16="http://schemas.microsoft.com/office/drawing/2014/main" id="{A9864ACA-12B1-0B02-8B8A-31EB8EF9B7D0}"/>
              </a:ext>
            </a:extLst>
          </p:cNvPr>
          <p:cNvSpPr txBox="1"/>
          <p:nvPr/>
        </p:nvSpPr>
        <p:spPr>
          <a:xfrm>
            <a:off x="198654" y="5871399"/>
            <a:ext cx="441970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200">
                <a:latin typeface="Quire Sans"/>
                <a:cs typeface="Arial"/>
              </a:rPr>
              <a:t>Electronic delivery AND return</a:t>
            </a:r>
          </a:p>
          <a:p>
            <a:pPr rtl="0"/>
            <a:r>
              <a:rPr lang="en-US" sz="2200">
                <a:latin typeface="Quire Sans"/>
                <a:ea typeface="Arial"/>
                <a:cs typeface="Arial"/>
              </a:rPr>
              <a:t>​</a:t>
            </a:r>
          </a:p>
          <a:p>
            <a:endParaRPr lang="en-US" sz="2200" baseline="0">
              <a:latin typeface="Quire Sans"/>
              <a:ea typeface="Arial"/>
              <a:cs typeface="Arial"/>
            </a:endParaRPr>
          </a:p>
        </p:txBody>
      </p:sp>
    </p:spTree>
    <p:extLst>
      <p:ext uri="{BB962C8B-B14F-4D97-AF65-F5344CB8AC3E}">
        <p14:creationId xmlns:p14="http://schemas.microsoft.com/office/powerpoint/2010/main" val="248510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87263-C6CE-AE2C-69FD-209ECE39B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EB6A8-52DC-2A07-C07A-3FD37968ECA5}"/>
              </a:ext>
            </a:extLst>
          </p:cNvPr>
          <p:cNvSpPr>
            <a:spLocks noGrp="1"/>
          </p:cNvSpPr>
          <p:nvPr>
            <p:ph type="title"/>
          </p:nvPr>
        </p:nvSpPr>
        <p:spPr>
          <a:xfrm>
            <a:off x="199323" y="444737"/>
            <a:ext cx="11658599" cy="1325563"/>
          </a:xfrm>
        </p:spPr>
        <p:txBody>
          <a:bodyPr/>
          <a:lstStyle/>
          <a:p>
            <a:r>
              <a:rPr lang="en-US" i="1">
                <a:latin typeface="Quire Sans"/>
                <a:cs typeface="Quire Sans"/>
              </a:rPr>
              <a:t> </a:t>
            </a:r>
            <a:r>
              <a:rPr lang="en-US" sz="4000" i="1">
                <a:latin typeface="Quire Sans"/>
                <a:cs typeface="Quire Sans"/>
              </a:rPr>
              <a:t>Challenges to Inaccessible Absentee Voting Programs</a:t>
            </a:r>
            <a:endParaRPr lang="en-US" sz="4000" b="1" i="1">
              <a:latin typeface="Quire Sans" panose="020B0502040400020003" pitchFamily="34" charset="0"/>
              <a:cs typeface="Quire Sans" panose="020B0502040400020003" pitchFamily="34" charset="0"/>
            </a:endParaRPr>
          </a:p>
        </p:txBody>
      </p:sp>
      <p:cxnSp>
        <p:nvCxnSpPr>
          <p:cNvPr id="10" name="Straight Connector 9">
            <a:extLst>
              <a:ext uri="{FF2B5EF4-FFF2-40B4-BE49-F238E27FC236}">
                <a16:creationId xmlns:a16="http://schemas.microsoft.com/office/drawing/2014/main" id="{45665E52-078F-3EA1-24EB-76F866427BF6}"/>
              </a:ext>
              <a:ext uri="{C183D7F6-B498-43B3-948B-1728B52AA6E4}">
                <adec:decorative xmlns:adec="http://schemas.microsoft.com/office/drawing/2017/decorative" val="1"/>
              </a:ext>
            </a:extLst>
          </p:cNvPr>
          <p:cNvCxnSpPr>
            <a:cxnSpLocks/>
          </p:cNvCxnSpPr>
          <p:nvPr/>
        </p:nvCxnSpPr>
        <p:spPr>
          <a:xfrm>
            <a:off x="195209" y="1652399"/>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0115065-96D1-1161-2384-81C914970A00}"/>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243792"/>
            <a:ext cx="936383" cy="614621"/>
          </a:xfrm>
          <a:prstGeom prst="rect">
            <a:avLst/>
          </a:prstGeom>
        </p:spPr>
      </p:pic>
      <p:sp>
        <p:nvSpPr>
          <p:cNvPr id="4" name="TextBox 3">
            <a:extLst>
              <a:ext uri="{FF2B5EF4-FFF2-40B4-BE49-F238E27FC236}">
                <a16:creationId xmlns:a16="http://schemas.microsoft.com/office/drawing/2014/main" id="{53D07FBC-BF58-5C85-E370-E48A7B9B0F53}"/>
              </a:ext>
            </a:extLst>
          </p:cNvPr>
          <p:cNvSpPr txBox="1"/>
          <p:nvPr/>
        </p:nvSpPr>
        <p:spPr>
          <a:xfrm>
            <a:off x="200208" y="2596604"/>
            <a:ext cx="5329375" cy="375487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200">
                <a:latin typeface="Quire Sans"/>
                <a:cs typeface="Quire Sans"/>
              </a:rPr>
              <a:t>The regulations are our friend! </a:t>
            </a:r>
          </a:p>
          <a:p>
            <a:pPr marL="228600" indent="-228600">
              <a:buFont typeface=""/>
              <a:buChar char="•"/>
            </a:pPr>
            <a:r>
              <a:rPr lang="en-US" sz="2200">
                <a:latin typeface="Quire Sans"/>
                <a:cs typeface="Quire Sans"/>
              </a:rPr>
              <a:t>Discrimination on the basis of disability through:</a:t>
            </a:r>
          </a:p>
          <a:p>
            <a:pPr marL="685800" lvl="1" indent="-228600">
              <a:buFont typeface="Courier New"/>
              <a:buChar char="o"/>
            </a:pPr>
            <a:r>
              <a:rPr lang="en-US" sz="2200">
                <a:latin typeface="Quire Sans"/>
                <a:cs typeface="Quire Sans"/>
              </a:rPr>
              <a:t>Lack of effective communication</a:t>
            </a:r>
          </a:p>
          <a:p>
            <a:pPr marL="685800" lvl="1" indent="-228600">
              <a:buFont typeface="Courier New"/>
              <a:buChar char="o"/>
            </a:pPr>
            <a:r>
              <a:rPr lang="en-US" sz="2200">
                <a:latin typeface="Quire Sans"/>
                <a:ea typeface="Arial"/>
                <a:cs typeface="Quire Sans"/>
              </a:rPr>
              <a:t>Failure to provide auxiliary aids and services</a:t>
            </a:r>
            <a:endParaRPr lang="en-US" sz="2200" baseline="0">
              <a:latin typeface="Quire Sans"/>
              <a:ea typeface="Arial"/>
              <a:cs typeface="Quire Sans"/>
            </a:endParaRPr>
          </a:p>
          <a:p>
            <a:pPr marL="685800" lvl="1" indent="-228600">
              <a:buFont typeface="Courier New"/>
              <a:buChar char="o"/>
            </a:pPr>
            <a:r>
              <a:rPr lang="en-US" sz="2200">
                <a:latin typeface="Quire Sans"/>
                <a:cs typeface="Quire Sans"/>
              </a:rPr>
              <a:t>Failure to provide an equal opportunity to vote privately and independently </a:t>
            </a:r>
          </a:p>
          <a:p>
            <a:endParaRPr lang="en-US" sz="2200">
              <a:latin typeface="Quire Sans"/>
              <a:cs typeface="Arial"/>
            </a:endParaRPr>
          </a:p>
          <a:p>
            <a:pPr algn="ctr"/>
            <a:endParaRPr lang="en-US">
              <a:cs typeface="Times New Roman" panose="02020603050405020304"/>
            </a:endParaRPr>
          </a:p>
        </p:txBody>
      </p:sp>
      <p:sp>
        <p:nvSpPr>
          <p:cNvPr id="5" name="TextBox 4">
            <a:extLst>
              <a:ext uri="{FF2B5EF4-FFF2-40B4-BE49-F238E27FC236}">
                <a16:creationId xmlns:a16="http://schemas.microsoft.com/office/drawing/2014/main" id="{5C1DF965-B78A-318C-BAAD-4DBB333650CA}"/>
              </a:ext>
            </a:extLst>
          </p:cNvPr>
          <p:cNvSpPr txBox="1"/>
          <p:nvPr/>
        </p:nvSpPr>
        <p:spPr>
          <a:xfrm>
            <a:off x="-2369" y="1949258"/>
            <a:ext cx="5726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Quire Sans"/>
                <a:cs typeface="Quire Sans"/>
              </a:rPr>
              <a:t>Title II, Americans with Disabilities Act </a:t>
            </a:r>
            <a:endParaRPr lang="en-US"/>
          </a:p>
        </p:txBody>
      </p:sp>
      <p:sp>
        <p:nvSpPr>
          <p:cNvPr id="12" name="TextBox 11">
            <a:extLst>
              <a:ext uri="{FF2B5EF4-FFF2-40B4-BE49-F238E27FC236}">
                <a16:creationId xmlns:a16="http://schemas.microsoft.com/office/drawing/2014/main" id="{BA69437E-BE0C-6E69-C5D6-EAD61BE92711}"/>
              </a:ext>
            </a:extLst>
          </p:cNvPr>
          <p:cNvSpPr txBox="1"/>
          <p:nvPr/>
        </p:nvSpPr>
        <p:spPr>
          <a:xfrm>
            <a:off x="6371516" y="1952787"/>
            <a:ext cx="52377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Quire Sans"/>
                <a:cs typeface="Quire Sans"/>
              </a:rPr>
              <a:t>Section 504, Rehabilitation Act</a:t>
            </a:r>
            <a:endParaRPr lang="en-US" sz="2400">
              <a:latin typeface="Quire Sans"/>
              <a:cs typeface="Quire Sans"/>
            </a:endParaRPr>
          </a:p>
        </p:txBody>
      </p:sp>
      <p:sp>
        <p:nvSpPr>
          <p:cNvPr id="13" name="TextBox 12">
            <a:extLst>
              <a:ext uri="{FF2B5EF4-FFF2-40B4-BE49-F238E27FC236}">
                <a16:creationId xmlns:a16="http://schemas.microsoft.com/office/drawing/2014/main" id="{9BD5D58B-1690-67F0-90A6-6D7310E0EBFF}"/>
              </a:ext>
            </a:extLst>
          </p:cNvPr>
          <p:cNvSpPr txBox="1"/>
          <p:nvPr/>
        </p:nvSpPr>
        <p:spPr>
          <a:xfrm>
            <a:off x="5809777" y="2600133"/>
            <a:ext cx="6118745" cy="409342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200">
                <a:latin typeface="Quire Sans"/>
                <a:cs typeface="Quire Sans"/>
              </a:rPr>
              <a:t>Title II and its regulations are based on Section 504 and claims are often evaluated together.</a:t>
            </a:r>
          </a:p>
          <a:p>
            <a:pPr marL="228600" indent="-228600">
              <a:buFont typeface=""/>
              <a:buChar char="•"/>
            </a:pPr>
            <a:r>
              <a:rPr lang="en-US" sz="2200">
                <a:solidFill>
                  <a:srgbClr val="000000"/>
                </a:solidFill>
                <a:latin typeface="Quire Sans"/>
                <a:ea typeface="Source Sans Pro"/>
                <a:cs typeface="Quire Sans"/>
              </a:rPr>
              <a:t>Prohibits:</a:t>
            </a:r>
          </a:p>
          <a:p>
            <a:pPr marL="685800" lvl="1" indent="-228600">
              <a:buFont typeface="Courier New"/>
              <a:buChar char="o"/>
            </a:pPr>
            <a:r>
              <a:rPr lang="en-US" sz="2200">
                <a:solidFill>
                  <a:srgbClr val="000000"/>
                </a:solidFill>
                <a:latin typeface="Quire Sans"/>
                <a:ea typeface="Source Sans Pro"/>
                <a:cs typeface="Quire Sans"/>
              </a:rPr>
              <a:t>Excluding individuals with disabilities from OR</a:t>
            </a:r>
            <a:endParaRPr lang="en-US" sz="2200">
              <a:latin typeface="Quire Sans"/>
              <a:cs typeface="Quire Sans"/>
            </a:endParaRPr>
          </a:p>
          <a:p>
            <a:pPr marL="685800" lvl="1" indent="-228600">
              <a:buFont typeface="Courier New"/>
              <a:buChar char="o"/>
            </a:pPr>
            <a:r>
              <a:rPr lang="en-US" sz="2200">
                <a:solidFill>
                  <a:srgbClr val="000000"/>
                </a:solidFill>
                <a:latin typeface="Quire Sans"/>
                <a:ea typeface="Source Sans Pro"/>
                <a:cs typeface="Quire Sans"/>
              </a:rPr>
              <a:t> Preventing them from participating in OR</a:t>
            </a:r>
            <a:endParaRPr lang="en-US" sz="2200">
              <a:latin typeface="Quire Sans"/>
              <a:cs typeface="Quire Sans"/>
            </a:endParaRPr>
          </a:p>
          <a:p>
            <a:pPr marL="685800" lvl="1" indent="-228600">
              <a:buFont typeface="Courier New"/>
              <a:buChar char="o"/>
            </a:pPr>
            <a:r>
              <a:rPr lang="en-US" sz="2200">
                <a:solidFill>
                  <a:srgbClr val="000000"/>
                </a:solidFill>
                <a:latin typeface="Quire Sans"/>
                <a:ea typeface="Source Sans Pro"/>
                <a:cs typeface="Quire Sans"/>
              </a:rPr>
              <a:t>Denying them benefits or services of OR</a:t>
            </a:r>
          </a:p>
          <a:p>
            <a:pPr marL="685800" lvl="1" indent="-228600">
              <a:buFont typeface="Courier New"/>
              <a:buChar char="o"/>
            </a:pPr>
            <a:r>
              <a:rPr lang="en-US" sz="2200">
                <a:solidFill>
                  <a:srgbClr val="000000"/>
                </a:solidFill>
                <a:latin typeface="Quire Sans"/>
                <a:ea typeface="Source Sans Pro"/>
                <a:cs typeface="Quire Sans"/>
              </a:rPr>
              <a:t>Subjecting them to discrimination under</a:t>
            </a:r>
          </a:p>
          <a:p>
            <a:pPr marL="685800" lvl="1" indent="-228600">
              <a:buFont typeface="Courier New"/>
              <a:buChar char="o"/>
            </a:pPr>
            <a:r>
              <a:rPr lang="en-US" sz="2200" b="1">
                <a:solidFill>
                  <a:srgbClr val="000000"/>
                </a:solidFill>
                <a:latin typeface="Quire Sans"/>
                <a:ea typeface="Source Sans Pro"/>
                <a:cs typeface="Quire Sans"/>
              </a:rPr>
              <a:t>Any program or activity receiving federal financial assistance</a:t>
            </a:r>
            <a:endParaRPr lang="en-US" sz="2200">
              <a:solidFill>
                <a:srgbClr val="000000"/>
              </a:solidFill>
              <a:latin typeface="Quire Sans"/>
              <a:ea typeface="Source Sans Pro"/>
              <a:cs typeface="Quire Sans"/>
            </a:endParaRPr>
          </a:p>
          <a:p>
            <a:pPr marL="1143000" lvl="2" indent="-228600">
              <a:buFont typeface="Wingdings"/>
              <a:buChar char="§"/>
            </a:pPr>
            <a:r>
              <a:rPr lang="en-US" sz="2200">
                <a:solidFill>
                  <a:srgbClr val="000000"/>
                </a:solidFill>
                <a:latin typeface="Quire Sans"/>
                <a:ea typeface="Source Sans Pro"/>
                <a:cs typeface="Quire Sans"/>
              </a:rPr>
              <a:t>Ex. HAVA </a:t>
            </a:r>
            <a:endParaRPr lang="en-US" sz="2200">
              <a:latin typeface="Quire Sans"/>
              <a:ea typeface="Source Sans Pro"/>
              <a:cs typeface="Quire Sans"/>
            </a:endParaRPr>
          </a:p>
          <a:p>
            <a:pPr algn="ctr"/>
            <a:endParaRPr lang="en-US">
              <a:cs typeface="Times New Roman" panose="02020603050405020304"/>
            </a:endParaRPr>
          </a:p>
        </p:txBody>
      </p:sp>
    </p:spTree>
    <p:extLst>
      <p:ext uri="{BB962C8B-B14F-4D97-AF65-F5344CB8AC3E}">
        <p14:creationId xmlns:p14="http://schemas.microsoft.com/office/powerpoint/2010/main" val="374726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D9D48-65D9-0504-D93A-D19601CC2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172A9-8D6B-F586-0BB4-F64EEFAE9C7B}"/>
              </a:ext>
            </a:extLst>
          </p:cNvPr>
          <p:cNvSpPr>
            <a:spLocks noGrp="1"/>
          </p:cNvSpPr>
          <p:nvPr>
            <p:ph type="title"/>
          </p:nvPr>
        </p:nvSpPr>
        <p:spPr>
          <a:xfrm>
            <a:off x="527406" y="365125"/>
            <a:ext cx="10515600" cy="1325563"/>
          </a:xfrm>
        </p:spPr>
        <p:txBody>
          <a:bodyPr/>
          <a:lstStyle/>
          <a:p>
            <a:r>
              <a:rPr lang="en-US" i="1">
                <a:latin typeface="Quire Sans" panose="020B0502040400020003" pitchFamily="34" charset="0"/>
                <a:cs typeface="Quire Sans" panose="020B0502040400020003" pitchFamily="34" charset="0"/>
              </a:rPr>
              <a:t>NFB v. Lamone</a:t>
            </a:r>
            <a:endParaRPr lang="en-US" b="1" i="1">
              <a:latin typeface="Quire Sans" panose="020B0502040400020003" pitchFamily="34" charset="0"/>
              <a:cs typeface="Quire Sans" panose="020B0502040400020003" pitchFamily="34" charset="0"/>
            </a:endParaRPr>
          </a:p>
        </p:txBody>
      </p:sp>
      <p:cxnSp>
        <p:nvCxnSpPr>
          <p:cNvPr id="10" name="Straight Connector 9">
            <a:extLst>
              <a:ext uri="{FF2B5EF4-FFF2-40B4-BE49-F238E27FC236}">
                <a16:creationId xmlns:a16="http://schemas.microsoft.com/office/drawing/2014/main" id="{8C4F6569-D0AF-4A4F-B2FA-5FEAAAC7F2D2}"/>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BCD7185-505E-0295-F675-77ECEAD02911}"/>
              </a:ext>
            </a:extLst>
          </p:cNvPr>
          <p:cNvSpPr>
            <a:spLocks noGrp="1"/>
          </p:cNvSpPr>
          <p:nvPr>
            <p:ph idx="1"/>
          </p:nvPr>
        </p:nvSpPr>
        <p:spPr>
          <a:xfrm>
            <a:off x="666809" y="1690555"/>
            <a:ext cx="10240434" cy="4466432"/>
          </a:xfrm>
        </p:spPr>
        <p:txBody>
          <a:bodyPr vert="horz" lIns="91440" tIns="45720" rIns="91440" bIns="45720" rtlCol="0" anchor="t">
            <a:normAutofit lnSpcReduction="10000"/>
          </a:bodyPr>
          <a:lstStyle/>
          <a:p>
            <a:pPr marL="0" indent="0" algn="ctr">
              <a:spcAft>
                <a:spcPts val="500"/>
              </a:spcAft>
              <a:buNone/>
            </a:pPr>
            <a:r>
              <a:rPr lang="en-US" b="1">
                <a:latin typeface="Quire Sans"/>
                <a:cs typeface="Quire Sans"/>
              </a:rPr>
              <a:t>The one that started it all!</a:t>
            </a:r>
            <a:endParaRPr lang="en-US">
              <a:cs typeface="Times New Roman" panose="02020603050405020304"/>
            </a:endParaRPr>
          </a:p>
          <a:p>
            <a:pPr indent="182880">
              <a:spcBef>
                <a:spcPts val="500"/>
              </a:spcBef>
              <a:buFont typeface="Arial"/>
              <a:buChar char="•"/>
            </a:pPr>
            <a:r>
              <a:rPr lang="en-US" sz="2400">
                <a:solidFill>
                  <a:srgbClr val="212529"/>
                </a:solidFill>
                <a:highlight>
                  <a:srgbClr val="FFFFFF"/>
                </a:highlight>
                <a:latin typeface="Quire Sans"/>
                <a:ea typeface="Source Sans Pro"/>
                <a:cs typeface="Quire Sans"/>
              </a:rPr>
              <a:t>Beginning in 2012, Maryland developed an online ballot marking tool and consulted with the NFB on how to make it more accessible. </a:t>
            </a:r>
            <a:endParaRPr lang="en-US" sz="2400" dirty="0">
              <a:solidFill>
                <a:srgbClr val="212529"/>
              </a:solidFill>
              <a:highlight>
                <a:srgbClr val="FFFFFF"/>
              </a:highlight>
              <a:latin typeface="Quire Sans"/>
              <a:ea typeface="Source Sans Pro"/>
              <a:cs typeface="Quire Sans"/>
            </a:endParaRPr>
          </a:p>
          <a:p>
            <a:pPr indent="182880">
              <a:spcBef>
                <a:spcPts val="500"/>
              </a:spcBef>
              <a:buNone/>
            </a:pPr>
            <a:endParaRPr lang="en-US" sz="2400" dirty="0">
              <a:solidFill>
                <a:srgbClr val="212529"/>
              </a:solidFill>
              <a:highlight>
                <a:srgbClr val="FFFFFF"/>
              </a:highlight>
              <a:latin typeface="Quire Sans"/>
              <a:ea typeface="Source Sans Pro"/>
              <a:cs typeface="Quire Sans"/>
            </a:endParaRPr>
          </a:p>
          <a:p>
            <a:pPr indent="182880">
              <a:spcBef>
                <a:spcPts val="500"/>
              </a:spcBef>
              <a:buFont typeface="Arial"/>
              <a:buChar char="•"/>
            </a:pPr>
            <a:r>
              <a:rPr lang="en-US" sz="2400">
                <a:solidFill>
                  <a:srgbClr val="212529"/>
                </a:solidFill>
                <a:highlight>
                  <a:srgbClr val="FFFFFF"/>
                </a:highlight>
                <a:latin typeface="Quire Sans"/>
                <a:ea typeface="Source Sans Pro"/>
                <a:cs typeface="Quire Sans"/>
              </a:rPr>
              <a:t>In 2013, citing security concerns, the state legislature passed a law requiring that the tool be certified by the Board of Elections. The BOE failed to provide that certification and voters with print disabilities lost the option of voting absentee privately and independently.  </a:t>
            </a:r>
            <a:endParaRPr lang="en-US" sz="2400">
              <a:latin typeface="Quire Sans"/>
              <a:cs typeface="Quire Sans"/>
            </a:endParaRPr>
          </a:p>
          <a:p>
            <a:pPr indent="182880">
              <a:spcBef>
                <a:spcPts val="500"/>
              </a:spcBef>
              <a:buNone/>
            </a:pPr>
            <a:endParaRPr lang="en-US" sz="2400" dirty="0">
              <a:solidFill>
                <a:srgbClr val="212529"/>
              </a:solidFill>
              <a:highlight>
                <a:srgbClr val="FFFFFF"/>
              </a:highlight>
              <a:latin typeface="Quire Sans"/>
              <a:ea typeface="Source Sans Pro"/>
              <a:cs typeface="Quire Sans"/>
            </a:endParaRPr>
          </a:p>
          <a:p>
            <a:pPr indent="182880">
              <a:spcBef>
                <a:spcPts val="500"/>
              </a:spcBef>
              <a:buFont typeface="Arial"/>
              <a:buChar char="•"/>
            </a:pPr>
            <a:r>
              <a:rPr lang="en-US" sz="2400">
                <a:solidFill>
                  <a:srgbClr val="212529"/>
                </a:solidFill>
                <a:highlight>
                  <a:srgbClr val="FFFFFF"/>
                </a:highlight>
                <a:latin typeface="Quire Sans"/>
                <a:ea typeface="Source Sans Pro"/>
                <a:cs typeface="Quire Sans"/>
              </a:rPr>
              <a:t>The NFB, along with several Maryland NFB members, sued the BOE and the case ultimately settled after an important victory at the Fourth Circuit, which established some of the foundational law that we have relied on since in litigating similar cases across the country.  </a:t>
            </a:r>
            <a:endParaRPr lang="en-US" sz="2400" dirty="0">
              <a:solidFill>
                <a:srgbClr val="212529"/>
              </a:solidFill>
              <a:highlight>
                <a:srgbClr val="FFFFFF"/>
              </a:highlight>
              <a:latin typeface="Quire Sans"/>
              <a:ea typeface="Source Sans Pro"/>
              <a:cs typeface="Quire Sans"/>
            </a:endParaRPr>
          </a:p>
          <a:p>
            <a:pPr marL="0" indent="0">
              <a:buNone/>
            </a:pPr>
            <a:endParaRPr lang="en-US" b="1">
              <a:latin typeface="Quire Sans"/>
              <a:cs typeface="Quire Sans"/>
            </a:endParaRPr>
          </a:p>
        </p:txBody>
      </p:sp>
      <p:pic>
        <p:nvPicPr>
          <p:cNvPr id="3" name="Picture 2">
            <a:extLst>
              <a:ext uri="{FF2B5EF4-FFF2-40B4-BE49-F238E27FC236}">
                <a16:creationId xmlns:a16="http://schemas.microsoft.com/office/drawing/2014/main" id="{BF8D33D7-E5E4-37FE-CE3A-9C751F54BF3E}"/>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180292"/>
            <a:ext cx="936383" cy="678121"/>
          </a:xfrm>
          <a:prstGeom prst="rect">
            <a:avLst/>
          </a:prstGeom>
        </p:spPr>
      </p:pic>
    </p:spTree>
    <p:extLst>
      <p:ext uri="{BB962C8B-B14F-4D97-AF65-F5344CB8AC3E}">
        <p14:creationId xmlns:p14="http://schemas.microsoft.com/office/powerpoint/2010/main" val="77463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176D8-3831-2F25-6B9D-25B5C5266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8E959-53EA-3DF6-A41F-1A4FC7EBCB80}"/>
              </a:ext>
            </a:extLst>
          </p:cNvPr>
          <p:cNvSpPr>
            <a:spLocks noGrp="1"/>
          </p:cNvSpPr>
          <p:nvPr>
            <p:ph type="title"/>
          </p:nvPr>
        </p:nvSpPr>
        <p:spPr>
          <a:xfrm>
            <a:off x="527406" y="365125"/>
            <a:ext cx="10515600" cy="1325563"/>
          </a:xfrm>
        </p:spPr>
        <p:txBody>
          <a:bodyPr/>
          <a:lstStyle/>
          <a:p>
            <a:r>
              <a:rPr lang="en-US" i="1">
                <a:latin typeface="Quire Sans"/>
                <a:cs typeface="Quire Sans"/>
              </a:rPr>
              <a:t>NFB v. Lamone (con.) </a:t>
            </a:r>
            <a:endParaRPr lang="en-US" b="1" i="1">
              <a:latin typeface="Quire Sans" panose="020B0502040400020003" pitchFamily="34" charset="0"/>
              <a:cs typeface="Quire Sans" panose="020B0502040400020003" pitchFamily="34" charset="0"/>
            </a:endParaRPr>
          </a:p>
        </p:txBody>
      </p:sp>
      <p:cxnSp>
        <p:nvCxnSpPr>
          <p:cNvPr id="10" name="Straight Connector 9">
            <a:extLst>
              <a:ext uri="{FF2B5EF4-FFF2-40B4-BE49-F238E27FC236}">
                <a16:creationId xmlns:a16="http://schemas.microsoft.com/office/drawing/2014/main" id="{B5440B5C-3A3F-95D6-A5A0-550C92B34D35}"/>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BF7DD43-1CCC-B618-CE41-42E9AFE3B645}"/>
              </a:ext>
            </a:extLst>
          </p:cNvPr>
          <p:cNvSpPr>
            <a:spLocks noGrp="1"/>
          </p:cNvSpPr>
          <p:nvPr>
            <p:ph idx="1"/>
          </p:nvPr>
        </p:nvSpPr>
        <p:spPr>
          <a:xfrm>
            <a:off x="672101" y="1702462"/>
            <a:ext cx="10515600" cy="4351338"/>
          </a:xfrm>
        </p:spPr>
        <p:txBody>
          <a:bodyPr vert="horz" lIns="91440" tIns="45720" rIns="91440" bIns="45720" rtlCol="0" anchor="t">
            <a:normAutofit/>
          </a:bodyPr>
          <a:lstStyle/>
          <a:p>
            <a:pPr marL="0" indent="0" algn="ctr">
              <a:spcAft>
                <a:spcPts val="200"/>
              </a:spcAft>
              <a:buNone/>
            </a:pPr>
            <a:r>
              <a:rPr lang="en-US" b="1">
                <a:latin typeface="Quire Sans"/>
                <a:cs typeface="Quire Sans"/>
              </a:rPr>
              <a:t>Important Precedent </a:t>
            </a:r>
            <a:endParaRPr lang="en-US">
              <a:solidFill>
                <a:srgbClr val="000000"/>
              </a:solidFill>
              <a:latin typeface="Times New Roman" panose="02020603050405020304"/>
              <a:ea typeface="Source Sans Pro"/>
              <a:cs typeface="Times New Roman" panose="02020603050405020304"/>
            </a:endParaRPr>
          </a:p>
          <a:p>
            <a:pPr marL="457200" indent="-457200">
              <a:spcBef>
                <a:spcPts val="0"/>
              </a:spcBef>
              <a:spcAft>
                <a:spcPts val="500"/>
              </a:spcAft>
            </a:pPr>
            <a:r>
              <a:rPr lang="en-US" sz="2400" dirty="0">
                <a:solidFill>
                  <a:srgbClr val="212529"/>
                </a:solidFill>
                <a:highlight>
                  <a:srgbClr val="FFFFFF"/>
                </a:highlight>
                <a:latin typeface="Quire Sans"/>
                <a:ea typeface="Source Sans Pro"/>
                <a:cs typeface="Quire Sans"/>
              </a:rPr>
              <a:t> The "program" at issue is </a:t>
            </a:r>
            <a:r>
              <a:rPr lang="en-US" sz="2400" b="1" i="1" dirty="0">
                <a:solidFill>
                  <a:srgbClr val="212529"/>
                </a:solidFill>
                <a:highlight>
                  <a:srgbClr val="FFFFFF"/>
                </a:highlight>
                <a:latin typeface="Quire Sans"/>
                <a:ea typeface="Source Sans Pro"/>
                <a:cs typeface="Quire Sans"/>
              </a:rPr>
              <a:t>absentee voting</a:t>
            </a:r>
            <a:r>
              <a:rPr lang="en-US" sz="2400" dirty="0">
                <a:solidFill>
                  <a:srgbClr val="212529"/>
                </a:solidFill>
                <a:highlight>
                  <a:srgbClr val="FFFFFF"/>
                </a:highlight>
                <a:latin typeface="Quire Sans"/>
                <a:ea typeface="Source Sans Pro"/>
                <a:cs typeface="Quire Sans"/>
              </a:rPr>
              <a:t> </a:t>
            </a:r>
            <a:r>
              <a:rPr lang="en-US" sz="2400" b="1" u="sng" dirty="0">
                <a:solidFill>
                  <a:srgbClr val="212529"/>
                </a:solidFill>
                <a:highlight>
                  <a:srgbClr val="FFFFFF"/>
                </a:highlight>
                <a:latin typeface="Quire Sans"/>
                <a:ea typeface="Source Sans Pro"/>
                <a:cs typeface="Quire Sans"/>
              </a:rPr>
              <a:t>not </a:t>
            </a:r>
            <a:r>
              <a:rPr lang="en-US" sz="2400" b="1" i="1" dirty="0">
                <a:solidFill>
                  <a:srgbClr val="212529"/>
                </a:solidFill>
                <a:highlight>
                  <a:srgbClr val="FFFFFF"/>
                </a:highlight>
                <a:latin typeface="Quire Sans"/>
                <a:ea typeface="Source Sans Pro"/>
                <a:cs typeface="Quire Sans"/>
              </a:rPr>
              <a:t>voting </a:t>
            </a:r>
            <a:r>
              <a:rPr lang="en-US" sz="2400" b="1" i="1">
                <a:solidFill>
                  <a:srgbClr val="212529"/>
                </a:solidFill>
                <a:highlight>
                  <a:srgbClr val="FFFFFF"/>
                </a:highlight>
                <a:latin typeface="Quire Sans"/>
                <a:ea typeface="Source Sans Pro"/>
                <a:cs typeface="Quire Sans"/>
              </a:rPr>
              <a:t>generally</a:t>
            </a:r>
            <a:r>
              <a:rPr lang="en-US" sz="2400">
                <a:solidFill>
                  <a:srgbClr val="212529"/>
                </a:solidFill>
                <a:highlight>
                  <a:srgbClr val="FFFFFF"/>
                </a:highlight>
                <a:latin typeface="Quire Sans"/>
                <a:ea typeface="Source Sans Pro"/>
                <a:cs typeface="Quire Sans"/>
              </a:rPr>
              <a:t>.</a:t>
            </a:r>
            <a:endParaRPr lang="en-US" sz="2400" dirty="0">
              <a:solidFill>
                <a:srgbClr val="000000"/>
              </a:solidFill>
              <a:latin typeface="Quire Sans"/>
              <a:ea typeface="Source Sans Pro"/>
              <a:cs typeface="Quire Sans"/>
            </a:endParaRPr>
          </a:p>
          <a:p>
            <a:pPr marL="457200" indent="-457200">
              <a:spcBef>
                <a:spcPts val="0"/>
              </a:spcBef>
              <a:spcAft>
                <a:spcPts val="500"/>
              </a:spcAft>
            </a:pPr>
            <a:endParaRPr lang="en-US" sz="2400" dirty="0">
              <a:solidFill>
                <a:srgbClr val="212529"/>
              </a:solidFill>
              <a:highlight>
                <a:srgbClr val="FFFFFF"/>
              </a:highlight>
              <a:latin typeface="Quire Sans"/>
              <a:ea typeface="Source Sans Pro"/>
              <a:cs typeface="Quire Sans"/>
            </a:endParaRPr>
          </a:p>
          <a:p>
            <a:pPr marL="457200" indent="-457200">
              <a:spcBef>
                <a:spcPts val="0"/>
              </a:spcBef>
              <a:spcAft>
                <a:spcPts val="500"/>
              </a:spcAft>
            </a:pPr>
            <a:r>
              <a:rPr lang="en-US" sz="2400" dirty="0">
                <a:solidFill>
                  <a:srgbClr val="212529"/>
                </a:solidFill>
                <a:highlight>
                  <a:srgbClr val="FFFFFF"/>
                </a:highlight>
                <a:latin typeface="Quire Sans"/>
                <a:ea typeface="Source Sans Pro"/>
                <a:cs typeface="Quire Sans"/>
              </a:rPr>
              <a:t>Denying individuals with disabilities the same private and independent voting experience as those without disabilities—and thus forcing them to rely on others to vote absentee—is discrimination on the basis of disability.</a:t>
            </a:r>
            <a:endParaRPr lang="en-US" sz="2400" dirty="0">
              <a:solidFill>
                <a:srgbClr val="000000"/>
              </a:solidFill>
              <a:latin typeface="Quire Sans"/>
              <a:ea typeface="Source Sans Pro"/>
              <a:cs typeface="Quire Sans"/>
            </a:endParaRPr>
          </a:p>
          <a:p>
            <a:pPr marL="0" indent="0">
              <a:spcBef>
                <a:spcPts val="0"/>
              </a:spcBef>
              <a:spcAft>
                <a:spcPts val="500"/>
              </a:spcAft>
              <a:buNone/>
            </a:pPr>
            <a:endParaRPr lang="en-US" sz="2400" dirty="0">
              <a:solidFill>
                <a:srgbClr val="212529"/>
              </a:solidFill>
              <a:highlight>
                <a:srgbClr val="FFFFFF"/>
              </a:highlight>
              <a:latin typeface="Quire Sans"/>
              <a:ea typeface="Source Sans Pro"/>
              <a:cs typeface="Quire Sans"/>
            </a:endParaRPr>
          </a:p>
          <a:p>
            <a:pPr marL="457200" indent="-457200">
              <a:spcBef>
                <a:spcPts val="0"/>
              </a:spcBef>
              <a:spcAft>
                <a:spcPts val="500"/>
              </a:spcAft>
            </a:pPr>
            <a:r>
              <a:rPr lang="en-US" sz="2400">
                <a:solidFill>
                  <a:srgbClr val="212529"/>
                </a:solidFill>
                <a:highlight>
                  <a:srgbClr val="FFFFFF"/>
                </a:highlight>
                <a:latin typeface="Quire Sans"/>
                <a:ea typeface="Source Sans Pro"/>
                <a:cs typeface="Quire Sans"/>
              </a:rPr>
              <a:t> A preexisting tool without no known security issues—that had been </a:t>
            </a:r>
            <a:r>
              <a:rPr lang="en-US" sz="2400">
                <a:solidFill>
                  <a:srgbClr val="1F1F1F"/>
                </a:solidFill>
                <a:highlight>
                  <a:srgbClr val="FFFFFF"/>
                </a:highlight>
                <a:latin typeface="Quire Sans"/>
                <a:ea typeface="Source Sans Pro"/>
                <a:cs typeface="Quire Sans"/>
              </a:rPr>
              <a:t>"used in actual elections without apparent incident"</a:t>
            </a:r>
            <a:r>
              <a:rPr lang="en-US" sz="2400">
                <a:solidFill>
                  <a:srgbClr val="212529"/>
                </a:solidFill>
                <a:highlight>
                  <a:srgbClr val="FFFFFF"/>
                </a:highlight>
                <a:latin typeface="Quire Sans"/>
                <a:ea typeface="Source Sans Pro"/>
                <a:cs typeface="Quire Sans"/>
              </a:rPr>
              <a:t>—was a "reasonable modification" to the program that did not create an undue burden or fundamentally alter the absentee voting program. </a:t>
            </a:r>
            <a:endParaRPr lang="en-US" sz="2400">
              <a:solidFill>
                <a:srgbClr val="000000"/>
              </a:solidFill>
              <a:latin typeface="Quire Sans"/>
              <a:ea typeface="Source Sans Pro"/>
              <a:cs typeface="Quire Sans"/>
            </a:endParaRPr>
          </a:p>
          <a:p>
            <a:pPr marL="685800">
              <a:buFont typeface="Arial"/>
              <a:buChar char="•"/>
            </a:pPr>
            <a:endParaRPr lang="en-US" sz="2200">
              <a:solidFill>
                <a:srgbClr val="212529"/>
              </a:solidFill>
              <a:highlight>
                <a:srgbClr val="FFFFFF"/>
              </a:highlight>
              <a:latin typeface="Quire Sans"/>
              <a:ea typeface="Source Sans Pro"/>
              <a:cs typeface="Quire Sans"/>
            </a:endParaRPr>
          </a:p>
        </p:txBody>
      </p:sp>
      <p:pic>
        <p:nvPicPr>
          <p:cNvPr id="3" name="Picture 2">
            <a:extLst>
              <a:ext uri="{FF2B5EF4-FFF2-40B4-BE49-F238E27FC236}">
                <a16:creationId xmlns:a16="http://schemas.microsoft.com/office/drawing/2014/main" id="{47558964-7617-99B6-8E9C-D350461521C5}"/>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180292"/>
            <a:ext cx="936383" cy="678121"/>
          </a:xfrm>
          <a:prstGeom prst="rect">
            <a:avLst/>
          </a:prstGeom>
        </p:spPr>
      </p:pic>
    </p:spTree>
    <p:extLst>
      <p:ext uri="{BB962C8B-B14F-4D97-AF65-F5344CB8AC3E}">
        <p14:creationId xmlns:p14="http://schemas.microsoft.com/office/powerpoint/2010/main" val="2343008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AA920-E4AB-3AB1-73E7-695552D51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6B5A7-BCBA-4B45-66CA-C075CBD6629A}"/>
              </a:ext>
            </a:extLst>
          </p:cNvPr>
          <p:cNvSpPr>
            <a:spLocks noGrp="1"/>
          </p:cNvSpPr>
          <p:nvPr>
            <p:ph type="title"/>
          </p:nvPr>
        </p:nvSpPr>
        <p:spPr>
          <a:xfrm>
            <a:off x="527406" y="365125"/>
            <a:ext cx="10515600" cy="1325563"/>
          </a:xfrm>
        </p:spPr>
        <p:txBody>
          <a:bodyPr/>
          <a:lstStyle/>
          <a:p>
            <a:r>
              <a:rPr lang="en-US" i="1">
                <a:latin typeface="Quire Sans" panose="020B0502040400020003" pitchFamily="34" charset="0"/>
                <a:cs typeface="Quire Sans" panose="020B0502040400020003" pitchFamily="34" charset="0"/>
              </a:rPr>
              <a:t>Johnson v. Bexar County</a:t>
            </a:r>
            <a:endParaRPr lang="en-US" b="1" i="1">
              <a:latin typeface="Quire Sans" panose="020B0502040400020003" pitchFamily="34" charset="0"/>
              <a:cs typeface="Quire Sans" panose="020B0502040400020003" pitchFamily="34" charset="0"/>
            </a:endParaRPr>
          </a:p>
        </p:txBody>
      </p:sp>
      <p:cxnSp>
        <p:nvCxnSpPr>
          <p:cNvPr id="10" name="Straight Connector 9">
            <a:extLst>
              <a:ext uri="{FF2B5EF4-FFF2-40B4-BE49-F238E27FC236}">
                <a16:creationId xmlns:a16="http://schemas.microsoft.com/office/drawing/2014/main" id="{19804CC6-DBC3-2279-50CB-C95F3757DEDA}"/>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8FAB5DB-28A1-3A0B-EAEB-43E6FF7A9570}"/>
              </a:ext>
            </a:extLst>
          </p:cNvPr>
          <p:cNvSpPr>
            <a:spLocks noGrp="1"/>
          </p:cNvSpPr>
          <p:nvPr>
            <p:ph idx="1"/>
          </p:nvPr>
        </p:nvSpPr>
        <p:spPr>
          <a:xfrm>
            <a:off x="197175" y="1616473"/>
            <a:ext cx="11683714" cy="4567427"/>
          </a:xfrm>
        </p:spPr>
        <p:txBody>
          <a:bodyPr vert="horz" lIns="91440" tIns="45720" rIns="91440" bIns="45720" rtlCol="0" anchor="t">
            <a:noAutofit/>
          </a:bodyPr>
          <a:lstStyle/>
          <a:p>
            <a:pPr marL="457200" indent="0" algn="ctr">
              <a:buNone/>
            </a:pPr>
            <a:r>
              <a:rPr lang="en-US" sz="2400" b="1" dirty="0">
                <a:solidFill>
                  <a:srgbClr val="212529"/>
                </a:solidFill>
                <a:highlight>
                  <a:srgbClr val="FFFFFF"/>
                </a:highlight>
                <a:latin typeface="Quire Sans"/>
                <a:cs typeface="Quire Sans"/>
              </a:rPr>
              <a:t>Acquiring a new RAVBM system</a:t>
            </a:r>
          </a:p>
          <a:p>
            <a:pPr marL="457200" indent="-457200">
              <a:buFont typeface="Arial,Sans-Serif"/>
              <a:buChar char="•"/>
            </a:pPr>
            <a:r>
              <a:rPr lang="en-US" sz="2400">
                <a:solidFill>
                  <a:srgbClr val="212529"/>
                </a:solidFill>
                <a:highlight>
                  <a:srgbClr val="FFFFFF"/>
                </a:highlight>
                <a:latin typeface="Quire Sans"/>
                <a:cs typeface="Quire Sans"/>
              </a:rPr>
              <a:t>The NFB of Texas, and several NFBTX members, initially sued the Texas SOS but voluntarily dismissed after the SOS argued the counties, not the SOS, administered the absentee voting program. </a:t>
            </a:r>
            <a:endParaRPr lang="en-US" sz="2400" dirty="0">
              <a:solidFill>
                <a:srgbClr val="212529"/>
              </a:solidFill>
              <a:highlight>
                <a:srgbClr val="FFFFFF"/>
              </a:highlight>
              <a:latin typeface="Quire Sans"/>
              <a:cs typeface="Quire Sans"/>
            </a:endParaRPr>
          </a:p>
          <a:p>
            <a:pPr marL="457200" indent="-457200">
              <a:buFont typeface="Arial,Sans-Serif"/>
              <a:buChar char="•"/>
            </a:pPr>
            <a:r>
              <a:rPr lang="en-US" sz="2400">
                <a:solidFill>
                  <a:srgbClr val="212529"/>
                </a:solidFill>
                <a:highlight>
                  <a:srgbClr val="FFFFFF"/>
                </a:highlight>
                <a:latin typeface="Quire Sans"/>
                <a:cs typeface="Quire Sans"/>
              </a:rPr>
              <a:t>Sued Bexar County instead, which has a county elections manager who was open to creating accessible absentee voting options. </a:t>
            </a:r>
            <a:endParaRPr lang="en-US" sz="2400" dirty="0">
              <a:solidFill>
                <a:srgbClr val="212529"/>
              </a:solidFill>
              <a:highlight>
                <a:srgbClr val="FFFFFF"/>
              </a:highlight>
              <a:latin typeface="Quire Sans"/>
              <a:cs typeface="Quire Sans"/>
            </a:endParaRPr>
          </a:p>
          <a:p>
            <a:pPr marL="457200" indent="-457200">
              <a:buFont typeface="Arial,Sans-Serif"/>
              <a:buChar char="•"/>
            </a:pPr>
            <a:r>
              <a:rPr lang="en-US" sz="2400">
                <a:solidFill>
                  <a:srgbClr val="212529"/>
                </a:solidFill>
                <a:highlight>
                  <a:srgbClr val="FFFFFF"/>
                </a:highlight>
                <a:latin typeface="Quire Sans"/>
                <a:cs typeface="Quire Sans"/>
              </a:rPr>
              <a:t>The parties agreed regarding the accessibility issues; the remaining issue was the County's argument that the Texas Elections Code prevented it from distributing non-paper absentee ballots. </a:t>
            </a:r>
            <a:endParaRPr lang="en-US" sz="2400">
              <a:solidFill>
                <a:srgbClr val="000000"/>
              </a:solidFill>
              <a:latin typeface="Quire Sans"/>
              <a:cs typeface="Quire Sans"/>
            </a:endParaRPr>
          </a:p>
          <a:p>
            <a:pPr marL="457200" indent="-457200">
              <a:buFont typeface="Arial,Sans-Serif"/>
              <a:buChar char="•"/>
            </a:pPr>
            <a:r>
              <a:rPr lang="en-US" sz="2400">
                <a:solidFill>
                  <a:srgbClr val="212529"/>
                </a:solidFill>
                <a:highlight>
                  <a:srgbClr val="FFFFFF"/>
                </a:highlight>
                <a:latin typeface="Quire Sans"/>
                <a:cs typeface="Quire Sans"/>
              </a:rPr>
              <a:t>Won at summary judgment under Title II of the ADA, which the court found preempted any state law.  Got a permanent injunction ordering the implementation of a RAVBM system in Bexar County. </a:t>
            </a:r>
            <a:endParaRPr lang="en-US" sz="2400" dirty="0">
              <a:solidFill>
                <a:srgbClr val="212529"/>
              </a:solidFill>
              <a:highlight>
                <a:srgbClr val="FFFFFF"/>
              </a:highlight>
              <a:latin typeface="Quire Sans"/>
              <a:cs typeface="Quire Sans"/>
            </a:endParaRPr>
          </a:p>
          <a:p>
            <a:pPr marL="457200" indent="-457200">
              <a:buFont typeface="Arial,Sans-Serif"/>
              <a:buChar char="•"/>
            </a:pPr>
            <a:r>
              <a:rPr lang="en-US" sz="2400">
                <a:solidFill>
                  <a:srgbClr val="212529"/>
                </a:solidFill>
                <a:highlight>
                  <a:srgbClr val="FFFFFF"/>
                </a:highlight>
                <a:latin typeface="Quire Sans"/>
                <a:cs typeface="Quire Sans"/>
              </a:rPr>
              <a:t>Time for other Texas counties to follow suit!</a:t>
            </a:r>
            <a:endParaRPr lang="en-US" sz="2400">
              <a:cs typeface="Times New Roman"/>
            </a:endParaRPr>
          </a:p>
        </p:txBody>
      </p:sp>
      <p:pic>
        <p:nvPicPr>
          <p:cNvPr id="3" name="Picture 2">
            <a:extLst>
              <a:ext uri="{FF2B5EF4-FFF2-40B4-BE49-F238E27FC236}">
                <a16:creationId xmlns:a16="http://schemas.microsoft.com/office/drawing/2014/main" id="{493B6BD0-B2B5-838B-3EA2-841F5CF289C1}"/>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180292"/>
            <a:ext cx="936383" cy="678121"/>
          </a:xfrm>
          <a:prstGeom prst="rect">
            <a:avLst/>
          </a:prstGeom>
        </p:spPr>
      </p:pic>
    </p:spTree>
    <p:extLst>
      <p:ext uri="{BB962C8B-B14F-4D97-AF65-F5344CB8AC3E}">
        <p14:creationId xmlns:p14="http://schemas.microsoft.com/office/powerpoint/2010/main" val="109067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00AE-FC80-3844-9591-825276F2814C}"/>
              </a:ext>
            </a:extLst>
          </p:cNvPr>
          <p:cNvSpPr>
            <a:spLocks noGrp="1"/>
          </p:cNvSpPr>
          <p:nvPr>
            <p:ph type="title"/>
          </p:nvPr>
        </p:nvSpPr>
        <p:spPr>
          <a:xfrm>
            <a:off x="527406" y="365125"/>
            <a:ext cx="10515600" cy="1325563"/>
          </a:xfrm>
        </p:spPr>
        <p:txBody>
          <a:bodyPr/>
          <a:lstStyle/>
          <a:p>
            <a:r>
              <a:rPr lang="en-US" b="1">
                <a:latin typeface="Quire Sans" panose="020B0502040400020003" pitchFamily="34" charset="0"/>
                <a:cs typeface="Quire Sans" panose="020B0502040400020003" pitchFamily="34" charset="0"/>
              </a:rPr>
              <a:t>Introductions</a:t>
            </a:r>
          </a:p>
        </p:txBody>
      </p:sp>
      <p:cxnSp>
        <p:nvCxnSpPr>
          <p:cNvPr id="10" name="Straight Connector 9">
            <a:extLst>
              <a:ext uri="{FF2B5EF4-FFF2-40B4-BE49-F238E27FC236}">
                <a16:creationId xmlns:a16="http://schemas.microsoft.com/office/drawing/2014/main" id="{F1C25535-32AF-4396-BBB2-73142D373E6A}"/>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74BAAAC-D8C3-9592-2CEE-F35D7DDBE580}"/>
              </a:ext>
            </a:extLst>
          </p:cNvPr>
          <p:cNvSpPr>
            <a:spLocks noGrp="1"/>
          </p:cNvSpPr>
          <p:nvPr>
            <p:ph idx="1"/>
          </p:nvPr>
        </p:nvSpPr>
        <p:spPr>
          <a:xfrm>
            <a:off x="672101" y="1892962"/>
            <a:ext cx="10370905" cy="4351338"/>
          </a:xfrm>
        </p:spPr>
        <p:txBody>
          <a:bodyPr vert="horz" lIns="91440" tIns="45720" rIns="91440" bIns="45720" rtlCol="0" anchor="t">
            <a:normAutofit lnSpcReduction="10000"/>
          </a:bodyPr>
          <a:lstStyle/>
          <a:p>
            <a:r>
              <a:rPr lang="en-US" b="1">
                <a:latin typeface="Quire Sans"/>
                <a:cs typeface="Quire Sans"/>
              </a:rPr>
              <a:t>The Arc </a:t>
            </a:r>
            <a:r>
              <a:rPr lang="en-US">
                <a:latin typeface="Quire Sans"/>
                <a:cs typeface="Quire Sans"/>
              </a:rPr>
              <a:t>is the largest member organization for individuals with intellectual and developmental disabilities and their families. The Arc of the United States is the national office. The Legal Advocacy team often represents over 600 state and local chapters in litigation</a:t>
            </a:r>
          </a:p>
          <a:p>
            <a:endParaRPr lang="en-US">
              <a:latin typeface="Quire Sans" panose="020B0502040400020003" pitchFamily="34" charset="0"/>
              <a:cs typeface="Quire Sans" panose="020B0502040400020003" pitchFamily="34" charset="0"/>
            </a:endParaRPr>
          </a:p>
          <a:p>
            <a:r>
              <a:rPr lang="en-US" b="1">
                <a:latin typeface="Quire Sans" panose="020B0502040400020003" pitchFamily="34" charset="0"/>
                <a:cs typeface="Quire Sans" panose="020B0502040400020003" pitchFamily="34" charset="0"/>
              </a:rPr>
              <a:t>Brown, Goldstein &amp; Levy (BGL) </a:t>
            </a:r>
            <a:r>
              <a:rPr lang="en-US">
                <a:latin typeface="Quire Sans" panose="020B0502040400020003" pitchFamily="34" charset="0"/>
                <a:cs typeface="Quire Sans" panose="020B0502040400020003" pitchFamily="34" charset="0"/>
              </a:rPr>
              <a:t>is a client-centered law firm that brings decades of experience and passionate, effective advocacy to the fight for justice. Attorneys at BGL practice around the country and have a wide depth of experience in disability rights and voting rights lawsuits.</a:t>
            </a:r>
          </a:p>
          <a:p>
            <a:pPr marL="0" indent="0">
              <a:buNone/>
            </a:pPr>
            <a:endParaRPr lang="en-US">
              <a:latin typeface="Quire Sans" panose="020B0502040400020003" pitchFamily="34" charset="0"/>
              <a:cs typeface="Quire Sans" panose="020B0502040400020003" pitchFamily="34" charset="0"/>
            </a:endParaRPr>
          </a:p>
          <a:p>
            <a:pPr marL="0" indent="0">
              <a:buNone/>
            </a:pPr>
            <a:endParaRPr lang="en-US">
              <a:latin typeface="Quire Sans" panose="020B0502040400020003" pitchFamily="34" charset="0"/>
              <a:cs typeface="Quire Sans" panose="020B0502040400020003" pitchFamily="34" charset="0"/>
            </a:endParaRPr>
          </a:p>
        </p:txBody>
      </p:sp>
      <p:pic>
        <p:nvPicPr>
          <p:cNvPr id="3" name="Picture 2">
            <a:extLst>
              <a:ext uri="{FF2B5EF4-FFF2-40B4-BE49-F238E27FC236}">
                <a16:creationId xmlns:a16="http://schemas.microsoft.com/office/drawing/2014/main" id="{E51E06B1-325C-D02D-283C-EDFD772BC43C}"/>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232722" y="6180292"/>
            <a:ext cx="936383" cy="720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3522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79B25-ED07-0987-1DB2-D8E62D335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55572-5D01-CAE3-49AD-869CA50A8EFB}"/>
              </a:ext>
            </a:extLst>
          </p:cNvPr>
          <p:cNvSpPr>
            <a:spLocks noGrp="1"/>
          </p:cNvSpPr>
          <p:nvPr>
            <p:ph type="title"/>
          </p:nvPr>
        </p:nvSpPr>
        <p:spPr>
          <a:xfrm>
            <a:off x="527406" y="365125"/>
            <a:ext cx="10515600" cy="1325563"/>
          </a:xfrm>
        </p:spPr>
        <p:txBody>
          <a:bodyPr/>
          <a:lstStyle/>
          <a:p>
            <a:r>
              <a:rPr lang="en-US" i="1">
                <a:latin typeface="Quire Sans" panose="020B0502040400020003" pitchFamily="34" charset="0"/>
                <a:cs typeface="Quire Sans" panose="020B0502040400020003" pitchFamily="34" charset="0"/>
              </a:rPr>
              <a:t>NFBTX v. Harris County</a:t>
            </a:r>
          </a:p>
        </p:txBody>
      </p:sp>
      <p:cxnSp>
        <p:nvCxnSpPr>
          <p:cNvPr id="10" name="Straight Connector 9">
            <a:extLst>
              <a:ext uri="{FF2B5EF4-FFF2-40B4-BE49-F238E27FC236}">
                <a16:creationId xmlns:a16="http://schemas.microsoft.com/office/drawing/2014/main" id="{153211B0-BFD9-46C6-D4A2-43F011343D3B}"/>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EAF0ED4-A216-6F51-99FC-4930E8ADF4D6}"/>
              </a:ext>
            </a:extLst>
          </p:cNvPr>
          <p:cNvSpPr>
            <a:spLocks noGrp="1"/>
          </p:cNvSpPr>
          <p:nvPr>
            <p:ph idx="1"/>
          </p:nvPr>
        </p:nvSpPr>
        <p:spPr>
          <a:xfrm>
            <a:off x="672101" y="1892962"/>
            <a:ext cx="4980517" cy="4287838"/>
          </a:xfrm>
        </p:spPr>
        <p:txBody>
          <a:bodyPr vert="horz" lIns="91440" tIns="45720" rIns="91440" bIns="45720" rtlCol="0" anchor="t">
            <a:noAutofit/>
          </a:bodyPr>
          <a:lstStyle/>
          <a:p>
            <a:pPr marL="457200" indent="-457200"/>
            <a:r>
              <a:rPr lang="en-US" sz="2000">
                <a:latin typeface="Quire Sans"/>
                <a:cs typeface="Quire Sans"/>
              </a:rPr>
              <a:t>Our newest lawsuit, again on behalf of NFBTX, one of its members and other Texas voters with print disabilities against Harris County and the county clerk. </a:t>
            </a:r>
            <a:endParaRPr lang="en-US" sz="2000">
              <a:latin typeface="Times New Roman" panose="02020603050405020304"/>
              <a:cs typeface="Times New Roman" panose="02020603050405020304"/>
            </a:endParaRPr>
          </a:p>
          <a:p>
            <a:pPr marL="457200" indent="-457200"/>
            <a:r>
              <a:rPr lang="en-US" sz="2000">
                <a:latin typeface="Quire Sans"/>
                <a:cs typeface="Quire Sans"/>
              </a:rPr>
              <a:t>Co-counseling again with Disability Rights Texas. </a:t>
            </a:r>
          </a:p>
          <a:p>
            <a:pPr marL="457200" indent="-457200"/>
            <a:r>
              <a:rPr lang="en-US" sz="2000">
                <a:latin typeface="Quire Sans"/>
                <a:cs typeface="Quire Sans"/>
              </a:rPr>
              <a:t>Seeking same relief under the same theory as the Johnson v. Bexar County case. </a:t>
            </a:r>
            <a:endParaRPr lang="en-US" sz="2000">
              <a:latin typeface="Times New Roman" panose="02020603050405020304"/>
              <a:cs typeface="Times New Roman"/>
            </a:endParaRPr>
          </a:p>
          <a:p>
            <a:pPr marL="457200" indent="-457200"/>
            <a:r>
              <a:rPr lang="en-US" sz="2000">
                <a:latin typeface="Quire Sans"/>
                <a:cs typeface="Quire Sans"/>
              </a:rPr>
              <a:t>Complaint filed on February 3, 2026. Waiting on formal response but hopeful that we can work collaboratively with the county. </a:t>
            </a:r>
          </a:p>
          <a:p>
            <a:pPr marL="0" indent="0">
              <a:buNone/>
            </a:pPr>
            <a:endParaRPr lang="en-US" sz="2000">
              <a:latin typeface="Quire Sans"/>
              <a:cs typeface="Quire Sans"/>
            </a:endParaRPr>
          </a:p>
          <a:p>
            <a:pPr marL="0" indent="0">
              <a:buNone/>
            </a:pPr>
            <a:endParaRPr lang="en-US" sz="2000">
              <a:latin typeface="Quire Sans" panose="020B0502040400020003" pitchFamily="34" charset="0"/>
              <a:cs typeface="Quire Sans" panose="020B0502040400020003" pitchFamily="34" charset="0"/>
            </a:endParaRPr>
          </a:p>
        </p:txBody>
      </p:sp>
      <p:pic>
        <p:nvPicPr>
          <p:cNvPr id="3" name="Picture 2">
            <a:extLst>
              <a:ext uri="{FF2B5EF4-FFF2-40B4-BE49-F238E27FC236}">
                <a16:creationId xmlns:a16="http://schemas.microsoft.com/office/drawing/2014/main" id="{4BC78CD6-4488-7429-DDF2-1556D4EDD376}"/>
              </a:ext>
              <a:ext uri="{C183D7F6-B498-43B3-948B-1728B52AA6E4}">
                <adec:decorative xmlns:adec="http://schemas.microsoft.com/office/drawing/2017/decorative" val="1"/>
              </a:ext>
            </a:extLst>
          </p:cNvPr>
          <p:cNvPicPr>
            <a:picLocks noChangeAspect="1"/>
          </p:cNvPicPr>
          <p:nvPr/>
        </p:nvPicPr>
        <p:blipFill>
          <a:blip r:embed="rId4"/>
          <a:srcRect t="8159"/>
          <a:stretch>
            <a:fillRect/>
          </a:stretch>
        </p:blipFill>
        <p:spPr>
          <a:xfrm>
            <a:off x="10346453" y="6180292"/>
            <a:ext cx="936383" cy="678121"/>
          </a:xfrm>
          <a:prstGeom prst="rect">
            <a:avLst/>
          </a:prstGeom>
        </p:spPr>
      </p:pic>
      <p:pic>
        <p:nvPicPr>
          <p:cNvPr id="4" name="Picture 3" descr="A photo of newspaper coverage of the NFBTX v. Harris County lawsuit in the Houston Chronicle. The article title reads &quot;Group of blind voters sue Harris County alleging mail-in ballots violate privacy&quot; By: John Lomax V., Staff Writer, Feb. 4, 2026. Underneath the title is a photo of a yellow manila envelope with the label &quot;Ballot Box&quot; on it.">
            <a:extLst>
              <a:ext uri="{FF2B5EF4-FFF2-40B4-BE49-F238E27FC236}">
                <a16:creationId xmlns:a16="http://schemas.microsoft.com/office/drawing/2014/main" id="{0885B32E-93C3-FCAA-3FF3-38969F514526}"/>
              </a:ext>
            </a:extLst>
          </p:cNvPr>
          <p:cNvPicPr>
            <a:picLocks noChangeAspect="1"/>
          </p:cNvPicPr>
          <p:nvPr/>
        </p:nvPicPr>
        <p:blipFill>
          <a:blip r:embed="rId5"/>
          <a:stretch>
            <a:fillRect/>
          </a:stretch>
        </p:blipFill>
        <p:spPr>
          <a:xfrm>
            <a:off x="6099238" y="1894416"/>
            <a:ext cx="5719106" cy="3905250"/>
          </a:xfrm>
          <a:prstGeom prst="rect">
            <a:avLst/>
          </a:prstGeom>
        </p:spPr>
      </p:pic>
    </p:spTree>
    <p:extLst>
      <p:ext uri="{BB962C8B-B14F-4D97-AF65-F5344CB8AC3E}">
        <p14:creationId xmlns:p14="http://schemas.microsoft.com/office/powerpoint/2010/main" val="213743972"/>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89252-BB2F-7CD3-25F6-D0171111C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D6A69-EBB4-55E1-3137-E3B831FBEDEC}"/>
              </a:ext>
            </a:extLst>
          </p:cNvPr>
          <p:cNvSpPr>
            <a:spLocks noGrp="1"/>
          </p:cNvSpPr>
          <p:nvPr>
            <p:ph type="title"/>
          </p:nvPr>
        </p:nvSpPr>
        <p:spPr>
          <a:xfrm>
            <a:off x="527406" y="365125"/>
            <a:ext cx="10515600" cy="1325563"/>
          </a:xfrm>
        </p:spPr>
        <p:txBody>
          <a:bodyPr/>
          <a:lstStyle/>
          <a:p>
            <a:r>
              <a:rPr lang="en-US" i="1" err="1">
                <a:latin typeface="Quire Sans" panose="020B0502040400020003" pitchFamily="34" charset="0"/>
                <a:cs typeface="Quire Sans" panose="020B0502040400020003" pitchFamily="34" charset="0"/>
              </a:rPr>
              <a:t>Rissling</a:t>
            </a:r>
            <a:r>
              <a:rPr lang="en-US" i="1">
                <a:latin typeface="Quire Sans" panose="020B0502040400020003" pitchFamily="34" charset="0"/>
                <a:cs typeface="Quire Sans" panose="020B0502040400020003" pitchFamily="34" charset="0"/>
              </a:rPr>
              <a:t> v. Bobo</a:t>
            </a:r>
          </a:p>
        </p:txBody>
      </p:sp>
      <p:cxnSp>
        <p:nvCxnSpPr>
          <p:cNvPr id="10" name="Straight Connector 9">
            <a:extLst>
              <a:ext uri="{FF2B5EF4-FFF2-40B4-BE49-F238E27FC236}">
                <a16:creationId xmlns:a16="http://schemas.microsoft.com/office/drawing/2014/main" id="{B81B9B0F-FBC7-9E40-DF37-4F0A223A029B}"/>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F2973303-3AAD-AB2C-5A75-005102CC1457}"/>
              </a:ext>
            </a:extLst>
          </p:cNvPr>
          <p:cNvSpPr>
            <a:spLocks noGrp="1"/>
          </p:cNvSpPr>
          <p:nvPr>
            <p:ph idx="1"/>
          </p:nvPr>
        </p:nvSpPr>
        <p:spPr>
          <a:xfrm>
            <a:off x="672101" y="1690555"/>
            <a:ext cx="10515600" cy="4351338"/>
          </a:xfrm>
        </p:spPr>
        <p:txBody>
          <a:bodyPr vert="horz" lIns="91440" tIns="45720" rIns="91440" bIns="45720" rtlCol="0" anchor="t">
            <a:normAutofit/>
          </a:bodyPr>
          <a:lstStyle/>
          <a:p>
            <a:pPr marL="0" indent="0" algn="ctr">
              <a:buNone/>
            </a:pPr>
            <a:r>
              <a:rPr lang="en-US" b="1">
                <a:latin typeface="Quire Sans"/>
                <a:cs typeface="Quire Sans"/>
              </a:rPr>
              <a:t>Alabama and E-Return</a:t>
            </a:r>
          </a:p>
          <a:p>
            <a:pPr marL="457200" indent="-457200"/>
            <a:r>
              <a:rPr lang="en-US" sz="2400">
                <a:latin typeface="Quire Sans"/>
                <a:cs typeface="Quire Sans"/>
              </a:rPr>
              <a:t>Another case initially brought against the SOS. Was dismissed by the Court and refiled against the three most Alabama Counties: Jefferson, Mobile, and Tuscaloosa.</a:t>
            </a:r>
            <a:endParaRPr lang="en-US" sz="2400" dirty="0">
              <a:latin typeface="Quire Sans"/>
              <a:cs typeface="Quire Sans"/>
            </a:endParaRPr>
          </a:p>
          <a:p>
            <a:pPr marL="457200" indent="-457200"/>
            <a:r>
              <a:rPr lang="en-US" sz="2400" dirty="0">
                <a:latin typeface="Quire Sans"/>
                <a:cs typeface="Quire Sans"/>
              </a:rPr>
              <a:t>In previous cases, asked for electronic delivery to voters; here, asking for electronic return as well. </a:t>
            </a:r>
          </a:p>
          <a:p>
            <a:pPr marL="457200" indent="-457200"/>
            <a:r>
              <a:rPr lang="en-US" sz="2400">
                <a:latin typeface="Quire Sans"/>
                <a:cs typeface="Quire Sans"/>
              </a:rPr>
              <a:t>Accessible system that includes e-return already in use for Alabama military and overseas voters. </a:t>
            </a:r>
            <a:endParaRPr lang="en-US" sz="2400" dirty="0">
              <a:latin typeface="Quire Sans"/>
              <a:cs typeface="Quire Sans"/>
            </a:endParaRPr>
          </a:p>
          <a:p>
            <a:pPr marL="457200" indent="-457200"/>
            <a:r>
              <a:rPr lang="en-US" sz="2400">
                <a:latin typeface="Quire Sans"/>
                <a:cs typeface="Quire Sans"/>
              </a:rPr>
              <a:t>The counties have argued that in person early voting accessible devices suffices under the ADA and that offering electronic return to voters with print disabilities would pose security risks.</a:t>
            </a:r>
          </a:p>
          <a:p>
            <a:pPr marL="0" indent="0">
              <a:buNone/>
            </a:pPr>
            <a:endParaRPr lang="en-US">
              <a:latin typeface="Quire Sans" panose="020B0502040400020003" pitchFamily="34" charset="0"/>
              <a:cs typeface="Quire Sans" panose="020B0502040400020003" pitchFamily="34" charset="0"/>
            </a:endParaRPr>
          </a:p>
        </p:txBody>
      </p:sp>
      <p:pic>
        <p:nvPicPr>
          <p:cNvPr id="3" name="Picture 2">
            <a:extLst>
              <a:ext uri="{FF2B5EF4-FFF2-40B4-BE49-F238E27FC236}">
                <a16:creationId xmlns:a16="http://schemas.microsoft.com/office/drawing/2014/main" id="{07E6B529-D2A7-ECDB-33B9-779A1DBEBB21}"/>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243792"/>
            <a:ext cx="936383" cy="614621"/>
          </a:xfrm>
          <a:prstGeom prst="rect">
            <a:avLst/>
          </a:prstGeom>
        </p:spPr>
      </p:pic>
    </p:spTree>
    <p:extLst>
      <p:ext uri="{BB962C8B-B14F-4D97-AF65-F5344CB8AC3E}">
        <p14:creationId xmlns:p14="http://schemas.microsoft.com/office/powerpoint/2010/main" val="1050630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79691-ABE3-D791-710C-10F1C0DD5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DBFA0-8E8E-CF37-27A8-04E7534AD8A3}"/>
              </a:ext>
            </a:extLst>
          </p:cNvPr>
          <p:cNvSpPr>
            <a:spLocks noGrp="1"/>
          </p:cNvSpPr>
          <p:nvPr>
            <p:ph type="title"/>
          </p:nvPr>
        </p:nvSpPr>
        <p:spPr>
          <a:xfrm>
            <a:off x="527406" y="365125"/>
            <a:ext cx="10515600" cy="1325563"/>
          </a:xfrm>
        </p:spPr>
        <p:txBody>
          <a:bodyPr/>
          <a:lstStyle/>
          <a:p>
            <a:r>
              <a:rPr lang="en-US" i="1">
                <a:latin typeface="Quire Sans" panose="020B0502040400020003" pitchFamily="34" charset="0"/>
                <a:cs typeface="Quire Sans" panose="020B0502040400020003" pitchFamily="34" charset="0"/>
              </a:rPr>
              <a:t>CA Council of the Blind v. Weber </a:t>
            </a:r>
          </a:p>
        </p:txBody>
      </p:sp>
      <p:cxnSp>
        <p:nvCxnSpPr>
          <p:cNvPr id="10" name="Straight Connector 9">
            <a:extLst>
              <a:ext uri="{FF2B5EF4-FFF2-40B4-BE49-F238E27FC236}">
                <a16:creationId xmlns:a16="http://schemas.microsoft.com/office/drawing/2014/main" id="{78353F89-8710-ADC5-C0A7-F37633C77C41}"/>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BA69734-4365-332C-B2E5-15B58292B93B}"/>
              </a:ext>
            </a:extLst>
          </p:cNvPr>
          <p:cNvSpPr>
            <a:spLocks noGrp="1"/>
          </p:cNvSpPr>
          <p:nvPr>
            <p:ph idx="1"/>
          </p:nvPr>
        </p:nvSpPr>
        <p:spPr>
          <a:xfrm>
            <a:off x="672101" y="1690556"/>
            <a:ext cx="10515600" cy="4351338"/>
          </a:xfrm>
        </p:spPr>
        <p:txBody>
          <a:bodyPr vert="horz" lIns="91440" tIns="45720" rIns="91440" bIns="45720" rtlCol="0" anchor="t">
            <a:normAutofit lnSpcReduction="10000"/>
          </a:bodyPr>
          <a:lstStyle/>
          <a:p>
            <a:pPr marL="0" indent="0" algn="ctr">
              <a:buNone/>
            </a:pPr>
            <a:r>
              <a:rPr lang="en-US" b="1">
                <a:latin typeface="Quire Sans"/>
                <a:cs typeface="Quire Sans"/>
              </a:rPr>
              <a:t>E-Return, Again</a:t>
            </a:r>
            <a:endParaRPr lang="en-US"/>
          </a:p>
          <a:p>
            <a:pPr marL="457200" indent="-457200"/>
            <a:r>
              <a:rPr lang="en-US" sz="2400">
                <a:latin typeface="Quire Sans"/>
                <a:cs typeface="Quire Sans"/>
              </a:rPr>
              <a:t>California already has RAVBM voting available in any county to any registered voter, thanks to prior litigation.</a:t>
            </a:r>
          </a:p>
          <a:p>
            <a:pPr marL="457200" indent="-457200"/>
            <a:r>
              <a:rPr lang="en-US" sz="2400" dirty="0">
                <a:latin typeface="Quire Sans"/>
                <a:cs typeface="Quire Sans"/>
              </a:rPr>
              <a:t>In 2024 NFBCA along with CCB and several individual plaintiffs—and represented by Disability Rights California, Disability Rights Advocates, and </a:t>
            </a:r>
            <a:r>
              <a:rPr lang="en-US" sz="2400">
                <a:latin typeface="Quire Sans"/>
                <a:cs typeface="Quire Sans"/>
              </a:rPr>
              <a:t>BGL—sued the California SOS, challenging its failure </a:t>
            </a:r>
            <a:r>
              <a:rPr lang="en-US" sz="2400" dirty="0">
                <a:latin typeface="Quire Sans"/>
                <a:cs typeface="Quire Sans"/>
              </a:rPr>
              <a:t>to provide accessible, electronic return for individuals under federal (ADA, Rehabilitation Act) and state anti-discrimination laws. </a:t>
            </a:r>
          </a:p>
          <a:p>
            <a:pPr marL="457200" indent="-457200"/>
            <a:r>
              <a:rPr lang="en-US" sz="2400">
                <a:latin typeface="Quire Sans"/>
                <a:cs typeface="Quire Sans"/>
              </a:rPr>
              <a:t>Paper return presents many of the same challenges as voting a paper absentee ballot.</a:t>
            </a:r>
          </a:p>
          <a:p>
            <a:pPr marL="457200" indent="-457200"/>
            <a:r>
              <a:rPr lang="en-US" sz="2400">
                <a:latin typeface="Quire Sans"/>
                <a:cs typeface="Quire Sans"/>
              </a:rPr>
              <a:t>Proceeding on behalf of a class of all registered voters with print disabilities across the state. </a:t>
            </a:r>
            <a:endParaRPr lang="en-US" sz="2400">
              <a:latin typeface="Quire Sans" panose="020B0502040400020003" pitchFamily="34" charset="0"/>
              <a:cs typeface="Quire Sans" panose="020B0502040400020003" pitchFamily="34" charset="0"/>
            </a:endParaRPr>
          </a:p>
        </p:txBody>
      </p:sp>
      <p:pic>
        <p:nvPicPr>
          <p:cNvPr id="3" name="Picture 2">
            <a:extLst>
              <a:ext uri="{FF2B5EF4-FFF2-40B4-BE49-F238E27FC236}">
                <a16:creationId xmlns:a16="http://schemas.microsoft.com/office/drawing/2014/main" id="{3ED52B89-FCFF-FFDE-662D-5627004F5A74}"/>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180292"/>
            <a:ext cx="936383" cy="720454"/>
          </a:xfrm>
          <a:prstGeom prst="rect">
            <a:avLst/>
          </a:prstGeom>
        </p:spPr>
      </p:pic>
    </p:spTree>
    <p:extLst>
      <p:ext uri="{BB962C8B-B14F-4D97-AF65-F5344CB8AC3E}">
        <p14:creationId xmlns:p14="http://schemas.microsoft.com/office/powerpoint/2010/main" val="26235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9CEF8-E068-6B68-536B-5193478814BD}"/>
            </a:ext>
          </a:extLst>
        </p:cNvPr>
        <p:cNvGrpSpPr/>
        <p:nvPr/>
      </p:nvGrpSpPr>
      <p:grpSpPr>
        <a:xfrm>
          <a:off x="0" y="0"/>
          <a:ext cx="0" cy="0"/>
          <a:chOff x="0" y="0"/>
          <a:chExt cx="0" cy="0"/>
        </a:xfrm>
      </p:grpSpPr>
      <p:pic>
        <p:nvPicPr>
          <p:cNvPr id="9" name="Picture 8" descr="A blue and white paper with text that reads &quot;Electronic Ballot Return Is Dangerously Insecure&quot;&#10;">
            <a:extLst>
              <a:ext uri="{FF2B5EF4-FFF2-40B4-BE49-F238E27FC236}">
                <a16:creationId xmlns:a16="http://schemas.microsoft.com/office/drawing/2014/main" id="{2C3A7ED9-3F5A-829A-5AD1-8587339FC2E4}"/>
              </a:ext>
            </a:extLst>
          </p:cNvPr>
          <p:cNvPicPr>
            <a:picLocks noChangeAspect="1"/>
          </p:cNvPicPr>
          <p:nvPr/>
        </p:nvPicPr>
        <p:blipFill>
          <a:blip r:embed="rId3"/>
          <a:stretch>
            <a:fillRect/>
          </a:stretch>
        </p:blipFill>
        <p:spPr>
          <a:xfrm>
            <a:off x="8526023" y="2709042"/>
            <a:ext cx="2996435" cy="3463159"/>
          </a:xfrm>
          <a:prstGeom prst="rect">
            <a:avLst/>
          </a:prstGeom>
        </p:spPr>
      </p:pic>
      <p:sp>
        <p:nvSpPr>
          <p:cNvPr id="2" name="Title 1">
            <a:extLst>
              <a:ext uri="{FF2B5EF4-FFF2-40B4-BE49-F238E27FC236}">
                <a16:creationId xmlns:a16="http://schemas.microsoft.com/office/drawing/2014/main" id="{DAF77A3C-697D-A3C0-A2F0-94C4778934F4}"/>
              </a:ext>
            </a:extLst>
          </p:cNvPr>
          <p:cNvSpPr>
            <a:spLocks noGrp="1"/>
          </p:cNvSpPr>
          <p:nvPr>
            <p:ph type="title"/>
          </p:nvPr>
        </p:nvSpPr>
        <p:spPr>
          <a:xfrm>
            <a:off x="305156" y="492124"/>
            <a:ext cx="11584516" cy="1113897"/>
          </a:xfrm>
        </p:spPr>
        <p:txBody>
          <a:bodyPr>
            <a:normAutofit/>
          </a:bodyPr>
          <a:lstStyle/>
          <a:p>
            <a:pPr>
              <a:spcBef>
                <a:spcPts val="1000"/>
              </a:spcBef>
            </a:pPr>
            <a:r>
              <a:rPr lang="en-US" sz="3600">
                <a:latin typeface="Quire Sans"/>
                <a:cs typeface="Quire Sans"/>
              </a:rPr>
              <a:t>Organizational and Academic Opposition to E-Return</a:t>
            </a:r>
          </a:p>
        </p:txBody>
      </p:sp>
      <p:cxnSp>
        <p:nvCxnSpPr>
          <p:cNvPr id="10" name="Straight Connector 9">
            <a:extLst>
              <a:ext uri="{FF2B5EF4-FFF2-40B4-BE49-F238E27FC236}">
                <a16:creationId xmlns:a16="http://schemas.microsoft.com/office/drawing/2014/main" id="{EF3AD22C-0156-12A7-0E52-A949BE192FD5}"/>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C4232DF-3388-7155-EA5C-A88A0CAF65C0}"/>
              </a:ext>
              <a:ext uri="{C183D7F6-B498-43B3-948B-1728B52AA6E4}">
                <adec:decorative xmlns:adec="http://schemas.microsoft.com/office/drawing/2017/decorative" val="1"/>
              </a:ext>
            </a:extLst>
          </p:cNvPr>
          <p:cNvPicPr>
            <a:picLocks noChangeAspect="1"/>
          </p:cNvPicPr>
          <p:nvPr/>
        </p:nvPicPr>
        <p:blipFill>
          <a:blip r:embed="rId4"/>
          <a:srcRect t="8159"/>
          <a:stretch>
            <a:fillRect/>
          </a:stretch>
        </p:blipFill>
        <p:spPr>
          <a:xfrm>
            <a:off x="10388786" y="6180292"/>
            <a:ext cx="862300" cy="678121"/>
          </a:xfrm>
          <a:prstGeom prst="rect">
            <a:avLst/>
          </a:prstGeom>
        </p:spPr>
      </p:pic>
      <p:pic>
        <p:nvPicPr>
          <p:cNvPr id="4" name="Picture 3" descr="Title page of an academic article titled &quot;Security Analysis of the Democracy Live Online Voting System&quot; By Michael A. Specter (MIT, specter@mit.edu) and J. Alex Halderman (University of Michigan, jhalderm@eecs.umich.edu). June 7, 2020. Abstract. Democracy Live's OmniBallor platform is a web-based system for blank ballot delivery, ballot marking, and (optional) online voting. Three states- Delaware, West Virginia, and New Jersey- recently announced that they will allow certain voters to cast votes online using OmniBallot, but, despite the well established risks of Internet voting, the system has never been the subject of a public, independent security review. ">
            <a:extLst>
              <a:ext uri="{FF2B5EF4-FFF2-40B4-BE49-F238E27FC236}">
                <a16:creationId xmlns:a16="http://schemas.microsoft.com/office/drawing/2014/main" id="{DF4794C2-C8D4-88D1-26D0-6A8708CC77E6}"/>
              </a:ext>
            </a:extLst>
          </p:cNvPr>
          <p:cNvPicPr>
            <a:picLocks noChangeAspect="1"/>
          </p:cNvPicPr>
          <p:nvPr/>
        </p:nvPicPr>
        <p:blipFill>
          <a:blip r:embed="rId5"/>
          <a:stretch>
            <a:fillRect/>
          </a:stretch>
        </p:blipFill>
        <p:spPr>
          <a:xfrm>
            <a:off x="101732" y="2269063"/>
            <a:ext cx="4483148" cy="3324652"/>
          </a:xfrm>
          <a:prstGeom prst="rect">
            <a:avLst/>
          </a:prstGeom>
        </p:spPr>
      </p:pic>
      <p:pic>
        <p:nvPicPr>
          <p:cNvPr id="7" name="Picture 6" descr="A red and blue text that reads &quot;Verified Voting&quot; with the &quot;V's&quot; stylized to look like check marks.">
            <a:extLst>
              <a:ext uri="{FF2B5EF4-FFF2-40B4-BE49-F238E27FC236}">
                <a16:creationId xmlns:a16="http://schemas.microsoft.com/office/drawing/2014/main" id="{702D3253-3EDD-0103-7761-0B99B861F545}"/>
              </a:ext>
            </a:extLst>
          </p:cNvPr>
          <p:cNvPicPr>
            <a:picLocks noChangeAspect="1"/>
          </p:cNvPicPr>
          <p:nvPr/>
        </p:nvPicPr>
        <p:blipFill>
          <a:blip r:embed="rId6"/>
          <a:stretch>
            <a:fillRect/>
          </a:stretch>
        </p:blipFill>
        <p:spPr>
          <a:xfrm>
            <a:off x="8280637" y="1843125"/>
            <a:ext cx="3381375" cy="866775"/>
          </a:xfrm>
          <a:prstGeom prst="rect">
            <a:avLst/>
          </a:prstGeom>
        </p:spPr>
      </p:pic>
      <p:sp>
        <p:nvSpPr>
          <p:cNvPr id="17" name="Content Placeholder 5">
            <a:extLst>
              <a:ext uri="{FF2B5EF4-FFF2-40B4-BE49-F238E27FC236}">
                <a16:creationId xmlns:a16="http://schemas.microsoft.com/office/drawing/2014/main" id="{6DEC6EF6-AD42-13C9-1690-5B7E7AF4D917}"/>
              </a:ext>
            </a:extLst>
          </p:cNvPr>
          <p:cNvSpPr txBox="1">
            <a:spLocks/>
          </p:cNvSpPr>
          <p:nvPr/>
        </p:nvSpPr>
        <p:spPr>
          <a:xfrm>
            <a:off x="4673915" y="2028939"/>
            <a:ext cx="4117429" cy="21967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latin typeface="Quire Sans"/>
                <a:cs typeface="Quire Sans"/>
              </a:rPr>
              <a:t>"Internet voting"</a:t>
            </a:r>
          </a:p>
          <a:p>
            <a:pPr marL="457200" indent="-457200"/>
            <a:r>
              <a:rPr lang="en-US" sz="2400">
                <a:latin typeface="Quire Sans"/>
                <a:cs typeface="Quire Sans"/>
              </a:rPr>
              <a:t>Secure and verifiable elections and public confidence in results.</a:t>
            </a:r>
          </a:p>
          <a:p>
            <a:pPr marL="457200" indent="-457200"/>
            <a:r>
              <a:rPr lang="en-US" sz="2400">
                <a:latin typeface="Quire Sans"/>
                <a:cs typeface="Quire Sans"/>
              </a:rPr>
              <a:t>Paper trail </a:t>
            </a:r>
          </a:p>
          <a:p>
            <a:pPr marL="0" indent="0">
              <a:buFont typeface="Arial" panose="020B0604020202020204" pitchFamily="34" charset="0"/>
              <a:buNone/>
            </a:pPr>
            <a:endParaRPr lang="en-US" b="1">
              <a:latin typeface="Quire Sans" panose="020B0502040400020003" pitchFamily="34" charset="0"/>
              <a:cs typeface="Quire Sans" panose="020B0502040400020003" pitchFamily="34" charset="0"/>
            </a:endParaRPr>
          </a:p>
          <a:p>
            <a:pPr marL="0" indent="0">
              <a:buFont typeface="Arial" panose="020B0604020202020204" pitchFamily="34" charset="0"/>
              <a:buNone/>
            </a:pPr>
            <a:endParaRPr lang="en-US" b="1">
              <a:latin typeface="Quire Sans" panose="020B0502040400020003" pitchFamily="34" charset="0"/>
              <a:cs typeface="Quire Sans" panose="020B0502040400020003" pitchFamily="34" charset="0"/>
            </a:endParaRPr>
          </a:p>
          <a:p>
            <a:pPr marL="0" indent="0">
              <a:buNone/>
            </a:pPr>
            <a:endParaRPr lang="en-US">
              <a:latin typeface="Quire Sans" panose="020B0502040400020003" pitchFamily="34" charset="0"/>
              <a:cs typeface="Quire Sans" panose="020B0502040400020003" pitchFamily="34" charset="0"/>
            </a:endParaRPr>
          </a:p>
        </p:txBody>
      </p:sp>
      <p:sp>
        <p:nvSpPr>
          <p:cNvPr id="19" name="Content Placeholder 5">
            <a:extLst>
              <a:ext uri="{FF2B5EF4-FFF2-40B4-BE49-F238E27FC236}">
                <a16:creationId xmlns:a16="http://schemas.microsoft.com/office/drawing/2014/main" id="{21CC90EC-BC7B-8E4D-8040-CA3D741C0177}"/>
              </a:ext>
            </a:extLst>
          </p:cNvPr>
          <p:cNvSpPr txBox="1">
            <a:spLocks/>
          </p:cNvSpPr>
          <p:nvPr/>
        </p:nvSpPr>
        <p:spPr>
          <a:xfrm>
            <a:off x="3599161" y="1616555"/>
            <a:ext cx="5378667" cy="8303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Quire Sans"/>
                <a:cs typeface="Quire Sans"/>
              </a:rPr>
              <a:t>Stated Concerns</a:t>
            </a:r>
            <a:endParaRPr lang="en-US" sz="3200">
              <a:cs typeface="Times New Roman" panose="02020603050405020304"/>
            </a:endParaRPr>
          </a:p>
          <a:p>
            <a:pPr marL="0" indent="0">
              <a:buFont typeface="Arial" panose="020B0604020202020204" pitchFamily="34" charset="0"/>
              <a:buNone/>
            </a:pPr>
            <a:endParaRPr lang="en-US" b="1">
              <a:latin typeface="Quire Sans" panose="020B0502040400020003" pitchFamily="34" charset="0"/>
              <a:cs typeface="Quire Sans" panose="020B0502040400020003" pitchFamily="34" charset="0"/>
            </a:endParaRPr>
          </a:p>
          <a:p>
            <a:pPr marL="0" indent="0">
              <a:buFont typeface="Arial" panose="020B0604020202020204" pitchFamily="34" charset="0"/>
              <a:buNone/>
            </a:pPr>
            <a:endParaRPr lang="en-US" b="1">
              <a:latin typeface="Quire Sans"/>
              <a:cs typeface="Quire Sans"/>
            </a:endParaRPr>
          </a:p>
          <a:p>
            <a:pPr marL="0" indent="0">
              <a:buFont typeface="Arial" panose="020B0604020202020204" pitchFamily="34" charset="0"/>
              <a:buNone/>
            </a:pPr>
            <a:endParaRPr lang="en-US">
              <a:latin typeface="Quire Sans" panose="020B0502040400020003" pitchFamily="34" charset="0"/>
              <a:cs typeface="Quire Sans" panose="020B0502040400020003" pitchFamily="34" charset="0"/>
            </a:endParaRPr>
          </a:p>
        </p:txBody>
      </p:sp>
      <p:sp>
        <p:nvSpPr>
          <p:cNvPr id="20" name="Content Placeholder 5">
            <a:extLst>
              <a:ext uri="{FF2B5EF4-FFF2-40B4-BE49-F238E27FC236}">
                <a16:creationId xmlns:a16="http://schemas.microsoft.com/office/drawing/2014/main" id="{C6CB133F-4197-A5D5-2709-F0C6840EA4D9}"/>
              </a:ext>
            </a:extLst>
          </p:cNvPr>
          <p:cNvSpPr txBox="1">
            <a:spLocks/>
          </p:cNvSpPr>
          <p:nvPr/>
        </p:nvSpPr>
        <p:spPr>
          <a:xfrm>
            <a:off x="4240364" y="4297057"/>
            <a:ext cx="4104288" cy="4493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Quire Sans"/>
                <a:cs typeface="Quire Sans"/>
              </a:rPr>
              <a:t>Advocacy</a:t>
            </a:r>
            <a:endParaRPr lang="en-US" sz="2400"/>
          </a:p>
          <a:p>
            <a:pPr marL="0" indent="0">
              <a:buFont typeface="Arial" panose="020B0604020202020204" pitchFamily="34" charset="0"/>
              <a:buNone/>
            </a:pPr>
            <a:endParaRPr lang="en-US" b="1">
              <a:latin typeface="Quire Sans" panose="020B0502040400020003" pitchFamily="34" charset="0"/>
              <a:cs typeface="Quire Sans" panose="020B0502040400020003" pitchFamily="34" charset="0"/>
            </a:endParaRPr>
          </a:p>
          <a:p>
            <a:pPr marL="0" indent="0">
              <a:buFont typeface="Arial" panose="020B0604020202020204" pitchFamily="34" charset="0"/>
              <a:buNone/>
            </a:pPr>
            <a:endParaRPr lang="en-US" b="1">
              <a:latin typeface="Quire Sans"/>
              <a:cs typeface="Quire Sans"/>
            </a:endParaRPr>
          </a:p>
          <a:p>
            <a:pPr marL="0" indent="0">
              <a:buFont typeface="Arial" panose="020B0604020202020204" pitchFamily="34" charset="0"/>
              <a:buNone/>
            </a:pPr>
            <a:endParaRPr lang="en-US">
              <a:latin typeface="Quire Sans" panose="020B0502040400020003" pitchFamily="34" charset="0"/>
              <a:cs typeface="Quire Sans" panose="020B0502040400020003" pitchFamily="34" charset="0"/>
            </a:endParaRPr>
          </a:p>
        </p:txBody>
      </p:sp>
      <p:sp>
        <p:nvSpPr>
          <p:cNvPr id="22" name="Content Placeholder 5">
            <a:extLst>
              <a:ext uri="{FF2B5EF4-FFF2-40B4-BE49-F238E27FC236}">
                <a16:creationId xmlns:a16="http://schemas.microsoft.com/office/drawing/2014/main" id="{E5DD29A3-BB61-B038-523D-FD044132D8D0}"/>
              </a:ext>
            </a:extLst>
          </p:cNvPr>
          <p:cNvSpPr txBox="1">
            <a:spLocks/>
          </p:cNvSpPr>
          <p:nvPr/>
        </p:nvSpPr>
        <p:spPr>
          <a:xfrm>
            <a:off x="4673916" y="4743746"/>
            <a:ext cx="4117429" cy="14347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latin typeface="Quire Sans"/>
                <a:cs typeface="Quire Sans"/>
              </a:rPr>
              <a:t>Academic papers</a:t>
            </a:r>
          </a:p>
          <a:p>
            <a:pPr marL="457200" indent="-457200"/>
            <a:r>
              <a:rPr lang="en-US" sz="2400">
                <a:latin typeface="Quire Sans"/>
                <a:cs typeface="Quire Sans"/>
              </a:rPr>
              <a:t>Expert witnesses</a:t>
            </a:r>
          </a:p>
          <a:p>
            <a:pPr marL="457200" indent="-457200"/>
            <a:r>
              <a:rPr lang="en-US" sz="2400">
                <a:latin typeface="Quire Sans"/>
                <a:cs typeface="Quire Sans"/>
              </a:rPr>
              <a:t>Amicus briefs </a:t>
            </a:r>
          </a:p>
          <a:p>
            <a:pPr marL="457200" indent="-457200"/>
            <a:endParaRPr lang="en-US" sz="2400">
              <a:latin typeface="Quire Sans"/>
              <a:cs typeface="Quire Sans"/>
            </a:endParaRPr>
          </a:p>
          <a:p>
            <a:pPr marL="0" indent="0">
              <a:buFont typeface="Arial" panose="020B0604020202020204" pitchFamily="34" charset="0"/>
              <a:buNone/>
            </a:pPr>
            <a:endParaRPr lang="en-US" b="1">
              <a:latin typeface="Quire Sans" panose="020B0502040400020003" pitchFamily="34" charset="0"/>
              <a:cs typeface="Quire Sans" panose="020B0502040400020003" pitchFamily="34" charset="0"/>
            </a:endParaRPr>
          </a:p>
          <a:p>
            <a:pPr marL="0" indent="0">
              <a:buFont typeface="Arial" panose="020B0604020202020204" pitchFamily="34" charset="0"/>
              <a:buNone/>
            </a:pPr>
            <a:endParaRPr lang="en-US" b="1">
              <a:latin typeface="Quire Sans" panose="020B0502040400020003" pitchFamily="34" charset="0"/>
              <a:cs typeface="Quire Sans" panose="020B0502040400020003" pitchFamily="34" charset="0"/>
            </a:endParaRPr>
          </a:p>
          <a:p>
            <a:pPr marL="0" indent="0">
              <a:buNone/>
            </a:pPr>
            <a:endParaRPr lang="en-US">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54586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5C800-30B8-0676-4A34-5839155C8F5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33606FA-F8CD-381F-95C9-FA113ED44A61}"/>
              </a:ext>
            </a:extLst>
          </p:cNvPr>
          <p:cNvSpPr txBox="1">
            <a:spLocks/>
          </p:cNvSpPr>
          <p:nvPr/>
        </p:nvSpPr>
        <p:spPr>
          <a:xfrm>
            <a:off x="216408" y="2399792"/>
            <a:ext cx="11759184" cy="238760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Part 3: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Challenges to Injunctive Relief</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 &amp; Class Actions</a:t>
            </a:r>
          </a:p>
        </p:txBody>
      </p:sp>
      <p:pic>
        <p:nvPicPr>
          <p:cNvPr id="2" name="Picture 1">
            <a:extLst>
              <a:ext uri="{FF2B5EF4-FFF2-40B4-BE49-F238E27FC236}">
                <a16:creationId xmlns:a16="http://schemas.microsoft.com/office/drawing/2014/main" id="{E698E6B4-2D5C-A222-37BB-DCAB62EAC7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02902" y="-509"/>
            <a:ext cx="2066723" cy="1588591"/>
          </a:xfrm>
          <a:prstGeom prst="rect">
            <a:avLst/>
          </a:prstGeom>
        </p:spPr>
      </p:pic>
    </p:spTree>
    <p:extLst>
      <p:ext uri="{BB962C8B-B14F-4D97-AF65-F5344CB8AC3E}">
        <p14:creationId xmlns:p14="http://schemas.microsoft.com/office/powerpoint/2010/main" val="350909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EDA0-52EC-DECF-36C1-DED7F131C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BF594-8A66-22F2-5163-466E060654D2}"/>
              </a:ext>
            </a:extLst>
          </p:cNvPr>
          <p:cNvSpPr>
            <a:spLocks noGrp="1"/>
          </p:cNvSpPr>
          <p:nvPr>
            <p:ph type="title"/>
          </p:nvPr>
        </p:nvSpPr>
        <p:spPr>
          <a:xfrm>
            <a:off x="527406" y="365125"/>
            <a:ext cx="10515600" cy="1325563"/>
          </a:xfrm>
        </p:spPr>
        <p:txBody>
          <a:bodyPr/>
          <a:lstStyle/>
          <a:p>
            <a:r>
              <a:rPr lang="en-US" i="1">
                <a:latin typeface="Quire Sans" panose="020B0502040400020003" pitchFamily="34" charset="0"/>
                <a:cs typeface="Quire Sans" panose="020B0502040400020003" pitchFamily="34" charset="0"/>
              </a:rPr>
              <a:t>Trump v. CASA</a:t>
            </a:r>
            <a:endParaRPr lang="en-US" b="1" i="1">
              <a:latin typeface="Quire Sans" panose="020B0502040400020003" pitchFamily="34" charset="0"/>
              <a:cs typeface="Quire Sans" panose="020B0502040400020003" pitchFamily="34" charset="0"/>
            </a:endParaRPr>
          </a:p>
        </p:txBody>
      </p:sp>
      <p:cxnSp>
        <p:nvCxnSpPr>
          <p:cNvPr id="10" name="Straight Connector 9">
            <a:extLst>
              <a:ext uri="{FF2B5EF4-FFF2-40B4-BE49-F238E27FC236}">
                <a16:creationId xmlns:a16="http://schemas.microsoft.com/office/drawing/2014/main" id="{E5440FCA-4792-1488-7905-5383F0013C2A}"/>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5E17297-4ED6-AA68-1CA6-0BEC2F4DCFD1}"/>
              </a:ext>
            </a:extLst>
          </p:cNvPr>
          <p:cNvSpPr>
            <a:spLocks noGrp="1"/>
          </p:cNvSpPr>
          <p:nvPr>
            <p:ph idx="1"/>
          </p:nvPr>
        </p:nvSpPr>
        <p:spPr>
          <a:xfrm>
            <a:off x="672101" y="1699619"/>
            <a:ext cx="10515600" cy="4351338"/>
          </a:xfrm>
        </p:spPr>
        <p:txBody>
          <a:bodyPr vert="horz" lIns="91440" tIns="45720" rIns="91440" bIns="45720" rtlCol="0" anchor="t">
            <a:normAutofit/>
          </a:bodyPr>
          <a:lstStyle/>
          <a:p>
            <a:pPr marL="0" indent="0" algn="ctr">
              <a:spcAft>
                <a:spcPts val="500"/>
              </a:spcAft>
              <a:buNone/>
            </a:pPr>
            <a:r>
              <a:rPr lang="en-US" b="1">
                <a:latin typeface="Quire Sans"/>
                <a:cs typeface="Quire Sans"/>
              </a:rPr>
              <a:t>What about statewide injunctive relief?</a:t>
            </a:r>
            <a:endParaRPr lang="en-US" b="1" dirty="0">
              <a:latin typeface="Quire Sans"/>
              <a:cs typeface="Quire Sans"/>
            </a:endParaRPr>
          </a:p>
          <a:p>
            <a:pPr indent="0">
              <a:spcBef>
                <a:spcPts val="0"/>
              </a:spcBef>
            </a:pPr>
            <a:r>
              <a:rPr lang="en-US" sz="2400" dirty="0">
                <a:latin typeface="Quire Sans"/>
                <a:cs typeface="Quire Sans"/>
              </a:rPr>
              <a:t>2025 Supreme Court case that held that use of “universal injunctions” exceed the equitable authority granted to the federal courts by the Judiciary Act of 1789. </a:t>
            </a:r>
          </a:p>
          <a:p>
            <a:pPr indent="0">
              <a:spcBef>
                <a:spcPts val="0"/>
              </a:spcBef>
            </a:pPr>
            <a:endParaRPr lang="en-US" sz="2400" dirty="0">
              <a:latin typeface="Quire Sans"/>
              <a:cs typeface="Quire Sans"/>
            </a:endParaRPr>
          </a:p>
          <a:p>
            <a:pPr indent="0">
              <a:spcBef>
                <a:spcPts val="0"/>
              </a:spcBef>
            </a:pPr>
            <a:r>
              <a:rPr lang="en-US" sz="2400">
                <a:latin typeface="Quire Sans"/>
                <a:cs typeface="Quire Sans"/>
              </a:rPr>
              <a:t>A universal injunction as any injunction that “prohibit[s] enforcement of a law or policy against </a:t>
            </a:r>
            <a:r>
              <a:rPr lang="en-US" sz="2400" i="1">
                <a:latin typeface="Quire Sans"/>
                <a:cs typeface="Quire Sans"/>
              </a:rPr>
              <a:t>anyone</a:t>
            </a:r>
            <a:r>
              <a:rPr lang="en-US" sz="2400">
                <a:latin typeface="Quire Sans"/>
                <a:cs typeface="Quire Sans"/>
              </a:rPr>
              <a:t>.”</a:t>
            </a:r>
          </a:p>
          <a:p>
            <a:pPr marL="0" indent="0">
              <a:spcBef>
                <a:spcPts val="0"/>
              </a:spcBef>
              <a:buNone/>
            </a:pPr>
            <a:endParaRPr lang="en-US" sz="2400" dirty="0">
              <a:latin typeface="Quire Sans"/>
              <a:cs typeface="Quire Sans"/>
            </a:endParaRPr>
          </a:p>
          <a:p>
            <a:pPr indent="0">
              <a:spcBef>
                <a:spcPts val="0"/>
              </a:spcBef>
            </a:pPr>
            <a:r>
              <a:rPr lang="en-US" sz="2400">
                <a:latin typeface="Quire Sans"/>
                <a:cs typeface="Quire Sans"/>
              </a:rPr>
              <a:t>While universal injunctions are unacceptable, injunctions that prohibit enforcement of law or policy as to specific plaintiffs with standing and that fashion relief narrowly to those parties, are allowed. </a:t>
            </a:r>
          </a:p>
        </p:txBody>
      </p:sp>
      <p:pic>
        <p:nvPicPr>
          <p:cNvPr id="3" name="Picture 2">
            <a:extLst>
              <a:ext uri="{FF2B5EF4-FFF2-40B4-BE49-F238E27FC236}">
                <a16:creationId xmlns:a16="http://schemas.microsoft.com/office/drawing/2014/main" id="{1619D50E-FD04-6A88-E701-B8985CE2911C}"/>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243792"/>
            <a:ext cx="936383" cy="614621"/>
          </a:xfrm>
          <a:prstGeom prst="rect">
            <a:avLst/>
          </a:prstGeom>
        </p:spPr>
      </p:pic>
    </p:spTree>
    <p:extLst>
      <p:ext uri="{BB962C8B-B14F-4D97-AF65-F5344CB8AC3E}">
        <p14:creationId xmlns:p14="http://schemas.microsoft.com/office/powerpoint/2010/main" val="3792007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4016A-523F-A91D-9554-CCA205AF1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CFC90-44F0-185F-94FB-EAD333D90449}"/>
              </a:ext>
            </a:extLst>
          </p:cNvPr>
          <p:cNvSpPr>
            <a:spLocks noGrp="1"/>
          </p:cNvSpPr>
          <p:nvPr>
            <p:ph type="title"/>
          </p:nvPr>
        </p:nvSpPr>
        <p:spPr>
          <a:xfrm>
            <a:off x="527406" y="365125"/>
            <a:ext cx="10515600" cy="1325563"/>
          </a:xfrm>
        </p:spPr>
        <p:txBody>
          <a:bodyPr/>
          <a:lstStyle/>
          <a:p>
            <a:r>
              <a:rPr lang="en-US" i="1">
                <a:latin typeface="Quire Sans"/>
                <a:cs typeface="Quire Sans"/>
              </a:rPr>
              <a:t>Trump v. CASA (con.)</a:t>
            </a:r>
            <a:endParaRPr lang="en-US" b="1" i="1">
              <a:latin typeface="Quire Sans" panose="020B0502040400020003" pitchFamily="34" charset="0"/>
              <a:cs typeface="Quire Sans" panose="020B0502040400020003" pitchFamily="34" charset="0"/>
            </a:endParaRPr>
          </a:p>
        </p:txBody>
      </p:sp>
      <p:cxnSp>
        <p:nvCxnSpPr>
          <p:cNvPr id="10" name="Straight Connector 9">
            <a:extLst>
              <a:ext uri="{FF2B5EF4-FFF2-40B4-BE49-F238E27FC236}">
                <a16:creationId xmlns:a16="http://schemas.microsoft.com/office/drawing/2014/main" id="{94381B4E-A413-68BC-D39E-168B8258488F}"/>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EDA795D8-63C2-D625-401D-7DB0BA75A877}"/>
              </a:ext>
            </a:extLst>
          </p:cNvPr>
          <p:cNvSpPr>
            <a:spLocks noGrp="1"/>
          </p:cNvSpPr>
          <p:nvPr>
            <p:ph idx="1"/>
          </p:nvPr>
        </p:nvSpPr>
        <p:spPr>
          <a:xfrm>
            <a:off x="672101" y="1892962"/>
            <a:ext cx="10515600" cy="4351338"/>
          </a:xfrm>
        </p:spPr>
        <p:txBody>
          <a:bodyPr vert="horz" lIns="91440" tIns="45720" rIns="91440" bIns="45720" rtlCol="0" anchor="t">
            <a:noAutofit/>
          </a:bodyPr>
          <a:lstStyle/>
          <a:p>
            <a:r>
              <a:rPr lang="en-US" sz="2400">
                <a:latin typeface="Quire Sans"/>
                <a:cs typeface="Quire Sans"/>
              </a:rPr>
              <a:t>Statewide injunctions are also not safe under </a:t>
            </a:r>
            <a:r>
              <a:rPr lang="en-US" sz="2400" i="1">
                <a:latin typeface="Quire Sans"/>
                <a:cs typeface="Quire Sans"/>
              </a:rPr>
              <a:t>CASA’s</a:t>
            </a:r>
            <a:r>
              <a:rPr lang="en-US" sz="2400">
                <a:latin typeface="Quire Sans"/>
                <a:cs typeface="Quire Sans"/>
              </a:rPr>
              <a:t> ban on the universal injunction. Though different lower courts have interpreted </a:t>
            </a:r>
            <a:r>
              <a:rPr lang="en-US" sz="2400" i="1">
                <a:latin typeface="Quire Sans"/>
                <a:cs typeface="Quire Sans"/>
              </a:rPr>
              <a:t>CASA</a:t>
            </a:r>
            <a:r>
              <a:rPr lang="en-US" sz="2400">
                <a:latin typeface="Quire Sans"/>
                <a:cs typeface="Quire Sans"/>
              </a:rPr>
              <a:t> differently.</a:t>
            </a:r>
            <a:endParaRPr lang="en-US" sz="2400" dirty="0">
              <a:latin typeface="Quire Sans"/>
              <a:cs typeface="Quire Sans"/>
            </a:endParaRPr>
          </a:p>
          <a:p>
            <a:r>
              <a:rPr lang="en-US" sz="2400" dirty="0">
                <a:latin typeface="Quire Sans"/>
                <a:cs typeface="Quire Sans"/>
              </a:rPr>
              <a:t>Some lower courts have interpreted </a:t>
            </a:r>
            <a:r>
              <a:rPr lang="en-US" sz="2400" i="1" dirty="0">
                <a:latin typeface="Quire Sans"/>
                <a:cs typeface="Quire Sans"/>
              </a:rPr>
              <a:t>CASA</a:t>
            </a:r>
            <a:r>
              <a:rPr lang="en-US" sz="2400" dirty="0">
                <a:latin typeface="Quire Sans"/>
                <a:cs typeface="Quire Sans"/>
              </a:rPr>
              <a:t> to prohibit any injunction of the type that attempt to “enjoin anyone,” even if that “anyone” is bound by state lines and therefore is not national in scope. </a:t>
            </a:r>
            <a:r>
              <a:rPr lang="en-US" sz="2400" i="1" dirty="0">
                <a:latin typeface="Quire Sans"/>
                <a:cs typeface="Quire Sans"/>
              </a:rPr>
              <a:t>See</a:t>
            </a:r>
            <a:r>
              <a:rPr lang="en-US" sz="2400" dirty="0">
                <a:latin typeface="Quire Sans"/>
                <a:cs typeface="Quire Sans"/>
              </a:rPr>
              <a:t> </a:t>
            </a:r>
            <a:r>
              <a:rPr lang="en-US" sz="2400" i="1" dirty="0" err="1">
                <a:latin typeface="Quire Sans"/>
                <a:cs typeface="Quire Sans"/>
              </a:rPr>
              <a:t>Nat'l</a:t>
            </a:r>
            <a:r>
              <a:rPr lang="en-US" sz="2400" i="1" dirty="0">
                <a:latin typeface="Quire Sans"/>
                <a:cs typeface="Quire Sans"/>
              </a:rPr>
              <a:t> Educ. </a:t>
            </a:r>
            <a:r>
              <a:rPr lang="en-US" sz="2400" i="1" dirty="0" err="1">
                <a:latin typeface="Quire Sans"/>
                <a:cs typeface="Quire Sans"/>
              </a:rPr>
              <a:t>Ass'n</a:t>
            </a:r>
            <a:r>
              <a:rPr lang="en-US" sz="2400" i="1" dirty="0">
                <a:latin typeface="Quire Sans"/>
                <a:cs typeface="Quire Sans"/>
              </a:rPr>
              <a:t>-New Hampshire v. NH </a:t>
            </a:r>
            <a:r>
              <a:rPr lang="en-US" sz="2400" i="1" dirty="0" err="1">
                <a:latin typeface="Quire Sans"/>
                <a:cs typeface="Quire Sans"/>
              </a:rPr>
              <a:t>Att'y</a:t>
            </a:r>
            <a:r>
              <a:rPr lang="en-US" sz="2400" i="1" dirty="0">
                <a:latin typeface="Quire Sans"/>
                <a:cs typeface="Quire Sans"/>
              </a:rPr>
              <a:t> Gen. </a:t>
            </a:r>
            <a:r>
              <a:rPr lang="en-US" sz="2400" dirty="0">
                <a:latin typeface="Quire Sans"/>
                <a:cs typeface="Quire Sans"/>
              </a:rPr>
              <a:t>(D.N.H. Oct. 2, 2025).</a:t>
            </a:r>
          </a:p>
          <a:p>
            <a:r>
              <a:rPr lang="en-US" sz="2400">
                <a:latin typeface="Quire Sans"/>
                <a:cs typeface="Quire Sans"/>
              </a:rPr>
              <a:t>Other lower courts have decided that statewide injunction by virtue of its limits to a particular state cannot be universal. </a:t>
            </a:r>
            <a:r>
              <a:rPr lang="en-US" sz="2400" i="1">
                <a:latin typeface="Quire Sans"/>
                <a:cs typeface="Quire Sans"/>
              </a:rPr>
              <a:t>See Welty v. Dunaway </a:t>
            </a:r>
            <a:r>
              <a:rPr lang="en-US" sz="2400">
                <a:latin typeface="Quire Sans"/>
                <a:cs typeface="Quire Sans"/>
              </a:rPr>
              <a:t>(M.D. Tenn. July 18, 2025).</a:t>
            </a:r>
            <a:endParaRPr lang="en-US" sz="2400" dirty="0">
              <a:latin typeface="Quire Sans"/>
              <a:cs typeface="Quire Sans"/>
            </a:endParaRPr>
          </a:p>
          <a:p>
            <a:r>
              <a:rPr lang="en-US" sz="2400" dirty="0">
                <a:latin typeface="Quire Sans"/>
                <a:cs typeface="Quire Sans"/>
              </a:rPr>
              <a:t>Other courts will grant a narrower injunction than one requested, only providing complete relief to the directly injured plaintiffs, but will not issue universal relief. </a:t>
            </a:r>
            <a:r>
              <a:rPr lang="en-US" sz="2400" i="1" dirty="0">
                <a:latin typeface="Quire Sans"/>
                <a:cs typeface="Quire Sans"/>
              </a:rPr>
              <a:t>See Farmworker </a:t>
            </a:r>
            <a:r>
              <a:rPr lang="en-US" sz="2400" i="1" dirty="0" err="1">
                <a:latin typeface="Quire Sans"/>
                <a:cs typeface="Quire Sans"/>
              </a:rPr>
              <a:t>Ass'n</a:t>
            </a:r>
            <a:r>
              <a:rPr lang="en-US" sz="2400" i="1" dirty="0">
                <a:latin typeface="Quire Sans"/>
                <a:cs typeface="Quire Sans"/>
              </a:rPr>
              <a:t> of Fla., Inc. v. </a:t>
            </a:r>
            <a:r>
              <a:rPr lang="en-US" sz="2400" i="1" dirty="0" err="1">
                <a:latin typeface="Quire Sans"/>
                <a:cs typeface="Quire Sans"/>
              </a:rPr>
              <a:t>Uthmeier</a:t>
            </a:r>
            <a:r>
              <a:rPr lang="en-US" sz="2400" i="1" dirty="0">
                <a:latin typeface="Quire Sans"/>
                <a:cs typeface="Quire Sans"/>
              </a:rPr>
              <a:t> </a:t>
            </a:r>
            <a:r>
              <a:rPr lang="en-US" sz="2400" dirty="0">
                <a:latin typeface="Quire Sans"/>
                <a:cs typeface="Quire Sans"/>
              </a:rPr>
              <a:t>(S.D. Fla. Mar. 11, 2025).</a:t>
            </a:r>
          </a:p>
        </p:txBody>
      </p:sp>
      <p:pic>
        <p:nvPicPr>
          <p:cNvPr id="3" name="Picture 2">
            <a:extLst>
              <a:ext uri="{FF2B5EF4-FFF2-40B4-BE49-F238E27FC236}">
                <a16:creationId xmlns:a16="http://schemas.microsoft.com/office/drawing/2014/main" id="{AC5FEB5F-DD5B-ACAD-8FAB-6AFD4C3532BC}"/>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243792"/>
            <a:ext cx="936383" cy="614621"/>
          </a:xfrm>
          <a:prstGeom prst="rect">
            <a:avLst/>
          </a:prstGeom>
        </p:spPr>
      </p:pic>
    </p:spTree>
    <p:extLst>
      <p:ext uri="{BB962C8B-B14F-4D97-AF65-F5344CB8AC3E}">
        <p14:creationId xmlns:p14="http://schemas.microsoft.com/office/powerpoint/2010/main" val="221524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311CE-CC51-E6D3-C677-5388B8CC4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BE99F-929F-A592-CF1F-C0A65A1B4746}"/>
              </a:ext>
            </a:extLst>
          </p:cNvPr>
          <p:cNvSpPr>
            <a:spLocks noGrp="1"/>
          </p:cNvSpPr>
          <p:nvPr>
            <p:ph type="title"/>
          </p:nvPr>
        </p:nvSpPr>
        <p:spPr>
          <a:xfrm>
            <a:off x="527406" y="365125"/>
            <a:ext cx="10515600" cy="1325563"/>
          </a:xfrm>
        </p:spPr>
        <p:txBody>
          <a:bodyPr/>
          <a:lstStyle/>
          <a:p>
            <a:r>
              <a:rPr lang="en-US" dirty="0">
                <a:latin typeface="Quire Sans"/>
                <a:cs typeface="Quire Sans"/>
              </a:rPr>
              <a:t> Post </a:t>
            </a:r>
            <a:r>
              <a:rPr lang="en-US" i="1">
                <a:latin typeface="Quire Sans"/>
                <a:cs typeface="Quire Sans"/>
              </a:rPr>
              <a:t>Trump v. CASA </a:t>
            </a:r>
            <a:r>
              <a:rPr lang="en-US">
                <a:latin typeface="Quire Sans"/>
                <a:cs typeface="Quire Sans"/>
              </a:rPr>
              <a:t>Outlook</a:t>
            </a:r>
            <a:r>
              <a:rPr lang="en-US" i="1" dirty="0">
                <a:latin typeface="Quire Sans"/>
                <a:cs typeface="Quire Sans"/>
              </a:rPr>
              <a:t> </a:t>
            </a:r>
            <a:endParaRPr lang="en-US" b="1" i="1" dirty="0">
              <a:latin typeface="Quire Sans"/>
              <a:cs typeface="Quire Sans"/>
            </a:endParaRPr>
          </a:p>
        </p:txBody>
      </p:sp>
      <p:cxnSp>
        <p:nvCxnSpPr>
          <p:cNvPr id="10" name="Straight Connector 9">
            <a:extLst>
              <a:ext uri="{FF2B5EF4-FFF2-40B4-BE49-F238E27FC236}">
                <a16:creationId xmlns:a16="http://schemas.microsoft.com/office/drawing/2014/main" id="{74E84B27-DDCA-8680-DD17-5EA4F4AE4161}"/>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EFB202C0-6B53-D805-98DE-3B61220DBC1A}"/>
              </a:ext>
            </a:extLst>
          </p:cNvPr>
          <p:cNvSpPr>
            <a:spLocks noGrp="1"/>
          </p:cNvSpPr>
          <p:nvPr>
            <p:ph idx="1"/>
          </p:nvPr>
        </p:nvSpPr>
        <p:spPr>
          <a:xfrm>
            <a:off x="672101" y="1892962"/>
            <a:ext cx="10515600" cy="4351338"/>
          </a:xfrm>
        </p:spPr>
        <p:txBody>
          <a:bodyPr vert="horz" lIns="91440" tIns="45720" rIns="91440" bIns="45720" rtlCol="0" anchor="t">
            <a:normAutofit/>
          </a:bodyPr>
          <a:lstStyle/>
          <a:p>
            <a:pPr indent="0" algn="ctr">
              <a:spcBef>
                <a:spcPts val="0"/>
              </a:spcBef>
              <a:spcAft>
                <a:spcPts val="500"/>
              </a:spcAft>
              <a:buNone/>
            </a:pPr>
            <a:r>
              <a:rPr lang="en-US" sz="2400" b="1">
                <a:latin typeface="Quire Sans"/>
                <a:cs typeface="Quire Sans"/>
              </a:rPr>
              <a:t>Class Certification</a:t>
            </a:r>
            <a:endParaRPr lang="en-US" sz="2400" b="1" dirty="0">
              <a:latin typeface="Quire Sans"/>
              <a:cs typeface="Quire Sans"/>
            </a:endParaRPr>
          </a:p>
          <a:p>
            <a:pPr indent="0">
              <a:spcBef>
                <a:spcPts val="0"/>
              </a:spcBef>
            </a:pPr>
            <a:r>
              <a:rPr lang="en-US" sz="2400" dirty="0">
                <a:latin typeface="Quire Sans"/>
                <a:cs typeface="Quire Sans"/>
              </a:rPr>
              <a:t>A universal injunction prohibited by </a:t>
            </a:r>
            <a:r>
              <a:rPr lang="en-US" sz="2400" i="1" dirty="0">
                <a:latin typeface="Quire Sans"/>
                <a:cs typeface="Quire Sans"/>
              </a:rPr>
              <a:t>CASA</a:t>
            </a:r>
            <a:r>
              <a:rPr lang="en-US" sz="2400" dirty="0">
                <a:latin typeface="Quire Sans"/>
                <a:cs typeface="Quire Sans"/>
              </a:rPr>
              <a:t> may be able to proceed via class action. In asking for an injunction as it applied to a particular class of Plaintiffs, injunctive relief may be available statewide, regionwide, or nationwide.</a:t>
            </a:r>
          </a:p>
          <a:p>
            <a:pPr marL="0" indent="0">
              <a:spcBef>
                <a:spcPts val="0"/>
              </a:spcBef>
              <a:buNone/>
            </a:pPr>
            <a:endParaRPr lang="en-US" sz="2400" dirty="0">
              <a:latin typeface="Quire Sans" panose="020B0502040400020003" pitchFamily="34" charset="0"/>
              <a:cs typeface="Quire Sans" panose="020B0502040400020003" pitchFamily="34" charset="0"/>
            </a:endParaRPr>
          </a:p>
          <a:p>
            <a:pPr indent="0">
              <a:spcBef>
                <a:spcPts val="0"/>
              </a:spcBef>
            </a:pPr>
            <a:r>
              <a:rPr lang="en-US" sz="2400" dirty="0">
                <a:latin typeface="Quire Sans"/>
                <a:cs typeface="Quire Sans"/>
              </a:rPr>
              <a:t>A class action lawsuit sufficiently tailors the injunctive relief so as to not apply to just “</a:t>
            </a:r>
            <a:r>
              <a:rPr lang="en-US" sz="2400" i="1" dirty="0">
                <a:latin typeface="Quire Sans"/>
                <a:cs typeface="Quire Sans"/>
              </a:rPr>
              <a:t>anyone.</a:t>
            </a:r>
            <a:r>
              <a:rPr lang="en-US" sz="2400" dirty="0">
                <a:latin typeface="Quire Sans"/>
                <a:cs typeface="Quire Sans"/>
              </a:rPr>
              <a:t>”</a:t>
            </a:r>
          </a:p>
          <a:p>
            <a:pPr indent="0">
              <a:spcBef>
                <a:spcPts val="0"/>
              </a:spcBef>
            </a:pPr>
            <a:endParaRPr lang="en-US" sz="2400" dirty="0">
              <a:latin typeface="Quire Sans" panose="020B0502040400020003" pitchFamily="34" charset="0"/>
              <a:cs typeface="Quire Sans" panose="020B0502040400020003" pitchFamily="34" charset="0"/>
            </a:endParaRPr>
          </a:p>
          <a:p>
            <a:pPr indent="0">
              <a:spcBef>
                <a:spcPts val="0"/>
              </a:spcBef>
            </a:pPr>
            <a:r>
              <a:rPr lang="en-US" sz="2400">
                <a:latin typeface="Quire Sans"/>
                <a:cs typeface="Quire Sans"/>
              </a:rPr>
              <a:t>Lower Courts applying </a:t>
            </a:r>
            <a:r>
              <a:rPr lang="en-US" sz="2400" i="1">
                <a:latin typeface="Quire Sans"/>
                <a:cs typeface="Quire Sans"/>
              </a:rPr>
              <a:t>CASA</a:t>
            </a:r>
            <a:r>
              <a:rPr lang="en-US" sz="2400">
                <a:latin typeface="Quire Sans"/>
                <a:cs typeface="Quire Sans"/>
              </a:rPr>
              <a:t> have interpreted this to means that a class does not need to be certified before an injunction is granted. A common injury is sufficient. </a:t>
            </a:r>
            <a:r>
              <a:rPr lang="en-US" sz="2400" i="1">
                <a:latin typeface="Quire Sans"/>
                <a:cs typeface="Quire Sans"/>
              </a:rPr>
              <a:t>See</a:t>
            </a:r>
            <a:r>
              <a:rPr lang="en-US" sz="2400" dirty="0">
                <a:latin typeface="Quire Sans"/>
                <a:cs typeface="Quire Sans"/>
              </a:rPr>
              <a:t> </a:t>
            </a:r>
            <a:r>
              <a:rPr lang="en-US" sz="2400" i="1">
                <a:latin typeface="Quire Sans"/>
                <a:cs typeface="Quire Sans"/>
              </a:rPr>
              <a:t>Am. Council of Learned Societies v. McDonald </a:t>
            </a:r>
            <a:r>
              <a:rPr lang="en-US" sz="2400">
                <a:latin typeface="Quire Sans"/>
                <a:cs typeface="Quire Sans"/>
              </a:rPr>
              <a:t>(S.D.N.Y. July 25, 2025); </a:t>
            </a:r>
            <a:r>
              <a:rPr lang="en-US" sz="2400" i="1">
                <a:latin typeface="Quire Sans"/>
                <a:cs typeface="Quire Sans"/>
              </a:rPr>
              <a:t>Barbara v. Trump </a:t>
            </a:r>
            <a:r>
              <a:rPr lang="en-US" sz="2400">
                <a:latin typeface="Quire Sans"/>
                <a:cs typeface="Quire Sans"/>
              </a:rPr>
              <a:t>(D.N.H. July 10, 2025).</a:t>
            </a:r>
          </a:p>
        </p:txBody>
      </p:sp>
      <p:pic>
        <p:nvPicPr>
          <p:cNvPr id="3" name="Picture 2">
            <a:extLst>
              <a:ext uri="{FF2B5EF4-FFF2-40B4-BE49-F238E27FC236}">
                <a16:creationId xmlns:a16="http://schemas.microsoft.com/office/drawing/2014/main" id="{492511B4-6CFF-DFBD-374F-992777B06955}"/>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243792"/>
            <a:ext cx="936383" cy="614621"/>
          </a:xfrm>
          <a:prstGeom prst="rect">
            <a:avLst/>
          </a:prstGeom>
        </p:spPr>
      </p:pic>
    </p:spTree>
    <p:extLst>
      <p:ext uri="{BB962C8B-B14F-4D97-AF65-F5344CB8AC3E}">
        <p14:creationId xmlns:p14="http://schemas.microsoft.com/office/powerpoint/2010/main" val="3414272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6B650-8F8A-C30D-A788-4E0115F0D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11A7C-3C17-0525-6523-3F3C5909721B}"/>
              </a:ext>
            </a:extLst>
          </p:cNvPr>
          <p:cNvSpPr>
            <a:spLocks noGrp="1"/>
          </p:cNvSpPr>
          <p:nvPr>
            <p:ph type="title"/>
          </p:nvPr>
        </p:nvSpPr>
        <p:spPr>
          <a:xfrm>
            <a:off x="527406" y="365125"/>
            <a:ext cx="10515600" cy="1325563"/>
          </a:xfrm>
        </p:spPr>
        <p:txBody>
          <a:bodyPr/>
          <a:lstStyle/>
          <a:p>
            <a:r>
              <a:rPr lang="en-US" i="1">
                <a:latin typeface="Quire Sans" panose="020B0502040400020003" pitchFamily="34" charset="0"/>
                <a:cs typeface="Quire Sans" panose="020B0502040400020003" pitchFamily="34" charset="0"/>
              </a:rPr>
              <a:t>Watson v. Republican National Committee</a:t>
            </a:r>
          </a:p>
        </p:txBody>
      </p:sp>
      <p:cxnSp>
        <p:nvCxnSpPr>
          <p:cNvPr id="10" name="Straight Connector 9">
            <a:extLst>
              <a:ext uri="{FF2B5EF4-FFF2-40B4-BE49-F238E27FC236}">
                <a16:creationId xmlns:a16="http://schemas.microsoft.com/office/drawing/2014/main" id="{96D5916B-AA94-7C08-7C84-C101959E7DAB}"/>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546A726-9ACC-1441-E0C8-5041AFEE15E8}"/>
              </a:ext>
            </a:extLst>
          </p:cNvPr>
          <p:cNvSpPr>
            <a:spLocks noGrp="1"/>
          </p:cNvSpPr>
          <p:nvPr>
            <p:ph idx="1"/>
          </p:nvPr>
        </p:nvSpPr>
        <p:spPr>
          <a:xfrm>
            <a:off x="672101" y="1534452"/>
            <a:ext cx="10515600" cy="636588"/>
          </a:xfrm>
        </p:spPr>
        <p:txBody>
          <a:bodyPr vert="horz" lIns="91440" tIns="45720" rIns="91440" bIns="45720" rtlCol="0" anchor="t">
            <a:normAutofit/>
          </a:bodyPr>
          <a:lstStyle/>
          <a:p>
            <a:pPr marL="0" indent="0" algn="ctr">
              <a:spcAft>
                <a:spcPts val="500"/>
              </a:spcAft>
              <a:buNone/>
            </a:pPr>
            <a:r>
              <a:rPr lang="en-US" sz="2400" b="1">
                <a:latin typeface="Quire Sans"/>
                <a:cs typeface="Quire Sans"/>
              </a:rPr>
              <a:t>Absentee/Mail-In Voting Faces Other Challenges</a:t>
            </a:r>
            <a:endParaRPr lang="en-US" sz="2400" b="1" dirty="0">
              <a:latin typeface="Quire Sans"/>
              <a:cs typeface="Quire Sans"/>
            </a:endParaRPr>
          </a:p>
        </p:txBody>
      </p:sp>
      <p:pic>
        <p:nvPicPr>
          <p:cNvPr id="3" name="Picture 2">
            <a:extLst>
              <a:ext uri="{FF2B5EF4-FFF2-40B4-BE49-F238E27FC236}">
                <a16:creationId xmlns:a16="http://schemas.microsoft.com/office/drawing/2014/main" id="{795410CF-C640-BB62-57AD-6D5637B7B1C4}"/>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25286" y="6222625"/>
            <a:ext cx="936383" cy="635788"/>
          </a:xfrm>
          <a:prstGeom prst="rect">
            <a:avLst/>
          </a:prstGeom>
        </p:spPr>
      </p:pic>
      <p:sp>
        <p:nvSpPr>
          <p:cNvPr id="5" name="TextBox 4">
            <a:extLst>
              <a:ext uri="{FF2B5EF4-FFF2-40B4-BE49-F238E27FC236}">
                <a16:creationId xmlns:a16="http://schemas.microsoft.com/office/drawing/2014/main" id="{701825D5-10A8-B03E-FFC0-F822E74EE4C0}"/>
              </a:ext>
            </a:extLst>
          </p:cNvPr>
          <p:cNvSpPr txBox="1"/>
          <p:nvPr/>
        </p:nvSpPr>
        <p:spPr>
          <a:xfrm>
            <a:off x="196861" y="1993598"/>
            <a:ext cx="7542300" cy="4989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Arial"/>
              <a:buChar char="•"/>
            </a:pPr>
            <a:r>
              <a:rPr lang="en-US" sz="2000">
                <a:solidFill>
                  <a:srgbClr val="090C0F"/>
                </a:solidFill>
                <a:latin typeface="Quire Sans"/>
                <a:ea typeface="gamuthregular"/>
                <a:cs typeface="Quire Sans"/>
              </a:rPr>
              <a:t>In 2020, Mississippi became the nineteenth state to accept mail-in ballots postmarked by Election Day.</a:t>
            </a:r>
          </a:p>
          <a:p>
            <a:pPr marL="228600" indent="-228600">
              <a:buFont typeface="Arial"/>
              <a:buChar char="•"/>
            </a:pPr>
            <a:endParaRPr lang="en-US" sz="2000" dirty="0">
              <a:solidFill>
                <a:srgbClr val="090C0F"/>
              </a:solidFill>
              <a:latin typeface="Quire Sans"/>
              <a:ea typeface="+mn-lt"/>
              <a:cs typeface="Quire Sans"/>
            </a:endParaRPr>
          </a:p>
          <a:p>
            <a:pPr marL="228600" indent="-228600">
              <a:buFont typeface="Arial"/>
              <a:buChar char="•"/>
            </a:pPr>
            <a:r>
              <a:rPr lang="en-US" sz="2000">
                <a:solidFill>
                  <a:srgbClr val="090C0F"/>
                </a:solidFill>
                <a:highlight>
                  <a:srgbClr val="FFFFFF"/>
                </a:highlight>
                <a:latin typeface="Quire Sans"/>
                <a:ea typeface="+mn-lt"/>
                <a:cs typeface="Quire Sans"/>
              </a:rPr>
              <a:t>In January 2024, the Republican National Committee and the Mississippi Republican Party sued the Mississippi SOS and local election officials challenging this law as impermissibly “holding voting open beyond the federal Election Day."</a:t>
            </a:r>
          </a:p>
          <a:p>
            <a:pPr marL="228600" indent="-228600">
              <a:buFont typeface="Arial"/>
              <a:buChar char="•"/>
            </a:pPr>
            <a:endParaRPr lang="en-US" sz="2000" dirty="0">
              <a:solidFill>
                <a:srgbClr val="090C0F"/>
              </a:solidFill>
              <a:highlight>
                <a:srgbClr val="FFFFFF"/>
              </a:highlight>
              <a:latin typeface="Quire Sans"/>
              <a:ea typeface="+mn-lt"/>
              <a:cs typeface="Quire Sans"/>
            </a:endParaRPr>
          </a:p>
          <a:p>
            <a:pPr marL="228600" indent="-228600">
              <a:buFont typeface="Arial"/>
              <a:buChar char="•"/>
            </a:pPr>
            <a:r>
              <a:rPr lang="en-US" sz="2000" dirty="0">
                <a:solidFill>
                  <a:srgbClr val="090C0F"/>
                </a:solidFill>
                <a:highlight>
                  <a:srgbClr val="FFFFFF"/>
                </a:highlight>
                <a:latin typeface="Quire Sans"/>
                <a:ea typeface="+mn-lt"/>
                <a:cs typeface="Quire Sans"/>
              </a:rPr>
              <a:t>Plaintiffs lost at the district court and appealed to and won </a:t>
            </a:r>
            <a:r>
              <a:rPr lang="en-US" sz="2000">
                <a:solidFill>
                  <a:srgbClr val="090C0F"/>
                </a:solidFill>
                <a:highlight>
                  <a:srgbClr val="FFFFFF"/>
                </a:highlight>
                <a:latin typeface="Quire Sans"/>
                <a:ea typeface="+mn-lt"/>
                <a:cs typeface="Quire Sans"/>
              </a:rPr>
              <a:t>at the Fifth Circuit. Mississippi appealed to the </a:t>
            </a:r>
            <a:r>
              <a:rPr lang="en-US" sz="2000" dirty="0">
                <a:solidFill>
                  <a:srgbClr val="090C0F"/>
                </a:solidFill>
                <a:highlight>
                  <a:srgbClr val="FFFFFF"/>
                </a:highlight>
                <a:latin typeface="Quire Sans"/>
                <a:ea typeface="+mn-lt"/>
                <a:cs typeface="Quire Sans"/>
              </a:rPr>
              <a:t>Supreme Court, which heard argument this week. </a:t>
            </a:r>
          </a:p>
          <a:p>
            <a:pPr marL="228600" indent="-228600">
              <a:buFont typeface="Arial"/>
              <a:buChar char="•"/>
            </a:pPr>
            <a:endParaRPr lang="en-US" sz="2000" dirty="0">
              <a:solidFill>
                <a:srgbClr val="090C0F"/>
              </a:solidFill>
              <a:highlight>
                <a:srgbClr val="FFFFFF"/>
              </a:highlight>
              <a:latin typeface="Quire Sans"/>
              <a:cs typeface="Quire Sans"/>
            </a:endParaRPr>
          </a:p>
          <a:p>
            <a:pPr marL="228600" indent="-228600">
              <a:buFont typeface="Arial"/>
              <a:buChar char="•"/>
            </a:pPr>
            <a:r>
              <a:rPr lang="en-US" sz="2000" dirty="0">
                <a:solidFill>
                  <a:srgbClr val="090C0F"/>
                </a:solidFill>
                <a:highlight>
                  <a:srgbClr val="FFFFFF"/>
                </a:highlight>
                <a:latin typeface="Quire Sans"/>
                <a:cs typeface="Quire Sans"/>
              </a:rPr>
              <a:t>A decision in favor of the plaintiffs would curtail absentee </a:t>
            </a:r>
            <a:r>
              <a:rPr lang="en-US" sz="2000">
                <a:solidFill>
                  <a:srgbClr val="090C0F"/>
                </a:solidFill>
                <a:highlight>
                  <a:srgbClr val="FFFFFF"/>
                </a:highlight>
                <a:latin typeface="Quire Sans"/>
                <a:cs typeface="Quire Sans"/>
              </a:rPr>
              <a:t>voting across the country and disproportionately harm voters, including voters with disabilities, who rely on absentee voting.</a:t>
            </a:r>
            <a:endParaRPr lang="en-US" sz="2000" dirty="0">
              <a:solidFill>
                <a:srgbClr val="090C0F"/>
              </a:solidFill>
              <a:highlight>
                <a:srgbClr val="FFFFFF"/>
              </a:highlight>
              <a:latin typeface="Quire Sans"/>
              <a:cs typeface="Quire Sans"/>
            </a:endParaRPr>
          </a:p>
          <a:p>
            <a:pPr marL="285750" indent="-285750">
              <a:buFont typeface="Arial"/>
              <a:buChar char="•"/>
            </a:pPr>
            <a:endParaRPr lang="en-US" sz="1600">
              <a:solidFill>
                <a:srgbClr val="090C0F"/>
              </a:solidFill>
              <a:highlight>
                <a:srgbClr val="FFFFFF"/>
              </a:highlight>
              <a:cs typeface="Times New Roman" panose="02020603050405020304"/>
            </a:endParaRPr>
          </a:p>
        </p:txBody>
      </p:sp>
      <p:pic>
        <p:nvPicPr>
          <p:cNvPr id="7" name="Picture 6" descr="United States Supreme Court Building ">
            <a:extLst>
              <a:ext uri="{FF2B5EF4-FFF2-40B4-BE49-F238E27FC236}">
                <a16:creationId xmlns:a16="http://schemas.microsoft.com/office/drawing/2014/main" id="{76DA599A-128B-D1F3-E3B6-B4D9A1702F8C}"/>
              </a:ext>
            </a:extLst>
          </p:cNvPr>
          <p:cNvPicPr>
            <a:picLocks noChangeAspect="1"/>
          </p:cNvPicPr>
          <p:nvPr/>
        </p:nvPicPr>
        <p:blipFill>
          <a:blip r:embed="rId4"/>
          <a:stretch>
            <a:fillRect/>
          </a:stretch>
        </p:blipFill>
        <p:spPr>
          <a:xfrm>
            <a:off x="7753847" y="2650935"/>
            <a:ext cx="4206390" cy="2660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6227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88090-CB6B-C4DE-DFEE-8BA8E2992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22062-6492-164B-2413-2DAB123FE9E0}"/>
              </a:ext>
            </a:extLst>
          </p:cNvPr>
          <p:cNvSpPr>
            <a:spLocks noGrp="1"/>
          </p:cNvSpPr>
          <p:nvPr>
            <p:ph type="title"/>
          </p:nvPr>
        </p:nvSpPr>
        <p:spPr>
          <a:xfrm>
            <a:off x="527406" y="365125"/>
            <a:ext cx="10515600" cy="1325563"/>
          </a:xfrm>
        </p:spPr>
        <p:txBody>
          <a:bodyPr/>
          <a:lstStyle/>
          <a:p>
            <a:r>
              <a:rPr lang="en-US" i="1">
                <a:latin typeface="Quire Sans" panose="020B0502040400020003" pitchFamily="34" charset="0"/>
                <a:cs typeface="Quire Sans" panose="020B0502040400020003" pitchFamily="34" charset="0"/>
              </a:rPr>
              <a:t>Bost v. Illinois</a:t>
            </a:r>
          </a:p>
        </p:txBody>
      </p:sp>
      <p:cxnSp>
        <p:nvCxnSpPr>
          <p:cNvPr id="10" name="Straight Connector 9">
            <a:extLst>
              <a:ext uri="{FF2B5EF4-FFF2-40B4-BE49-F238E27FC236}">
                <a16:creationId xmlns:a16="http://schemas.microsoft.com/office/drawing/2014/main" id="{B7686A7D-9649-11EF-C486-455293DC604B}"/>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8DBDE6D-98E3-45A0-8586-B423148C654E}"/>
              </a:ext>
            </a:extLst>
          </p:cNvPr>
          <p:cNvSpPr>
            <a:spLocks noGrp="1"/>
          </p:cNvSpPr>
          <p:nvPr>
            <p:ph idx="1"/>
          </p:nvPr>
        </p:nvSpPr>
        <p:spPr>
          <a:xfrm>
            <a:off x="200115" y="1691090"/>
            <a:ext cx="6328707" cy="4728388"/>
          </a:xfrm>
        </p:spPr>
        <p:txBody>
          <a:bodyPr vert="horz" lIns="91440" tIns="45720" rIns="91440" bIns="45720" rtlCol="0" anchor="t">
            <a:noAutofit/>
          </a:bodyPr>
          <a:lstStyle/>
          <a:p>
            <a:pPr marL="0" indent="0">
              <a:buNone/>
            </a:pPr>
            <a:r>
              <a:rPr lang="en-US" sz="2400" b="1">
                <a:latin typeface="Quire Sans"/>
                <a:cs typeface="Quire Sans"/>
              </a:rPr>
              <a:t>Other Potential Challenges to Mail-In Voting</a:t>
            </a:r>
          </a:p>
          <a:p>
            <a:r>
              <a:rPr lang="en-US" sz="2200">
                <a:latin typeface="Quire Sans"/>
                <a:cs typeface="Quire Sans"/>
              </a:rPr>
              <a:t>Supreme Court decision creating new form of standing for candidates who want to challenge voting laws in their state. </a:t>
            </a:r>
            <a:endParaRPr lang="en-US" sz="2200" dirty="0">
              <a:latin typeface="Quire Sans"/>
              <a:cs typeface="Quire Sans"/>
            </a:endParaRPr>
          </a:p>
          <a:p>
            <a:r>
              <a:rPr lang="en-US" sz="2200">
                <a:latin typeface="Quire Sans"/>
                <a:cs typeface="Quire Sans"/>
              </a:rPr>
              <a:t>Categorical rule upholding candidate standing based on a candidate’s inherent interest in the integrity of elections. No monetary or other injury needed. </a:t>
            </a:r>
            <a:endParaRPr lang="en-US" sz="2200" dirty="0">
              <a:latin typeface="Quire Sans"/>
              <a:cs typeface="Quire Sans"/>
            </a:endParaRPr>
          </a:p>
          <a:p>
            <a:r>
              <a:rPr lang="en-US" sz="2200" dirty="0">
                <a:latin typeface="Quire Sans"/>
                <a:cs typeface="Quire Sans"/>
              </a:rPr>
              <a:t>Will allow candidates to challenge mail-in voting laws more easily. Ballot counting laws will be targeted most frequently</a:t>
            </a:r>
          </a:p>
          <a:p>
            <a:r>
              <a:rPr lang="en-US" sz="2200" dirty="0">
                <a:latin typeface="Quire Sans"/>
                <a:cs typeface="Quire Sans"/>
              </a:rPr>
              <a:t>Could create new avenues to expand </a:t>
            </a:r>
            <a:r>
              <a:rPr lang="en-US" sz="2200">
                <a:latin typeface="Quire Sans"/>
                <a:cs typeface="Quire Sans"/>
              </a:rPr>
              <a:t>voting laws even if</a:t>
            </a:r>
            <a:r>
              <a:rPr lang="en-US" sz="2200" dirty="0">
                <a:latin typeface="Quire Sans"/>
                <a:cs typeface="Quire Sans"/>
              </a:rPr>
              <a:t> not the intention of the Supreme Court.</a:t>
            </a:r>
          </a:p>
        </p:txBody>
      </p:sp>
      <p:pic>
        <p:nvPicPr>
          <p:cNvPr id="3" name="Picture 2">
            <a:extLst>
              <a:ext uri="{FF2B5EF4-FFF2-40B4-BE49-F238E27FC236}">
                <a16:creationId xmlns:a16="http://schemas.microsoft.com/office/drawing/2014/main" id="{B728178A-6C68-A34A-FE7C-41EBD9432E05}"/>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180292"/>
            <a:ext cx="936383" cy="678121"/>
          </a:xfrm>
          <a:prstGeom prst="rect">
            <a:avLst/>
          </a:prstGeom>
        </p:spPr>
      </p:pic>
      <p:pic>
        <p:nvPicPr>
          <p:cNvPr id="4" name="Picture 3" descr="Photo of the entrance to the Supreme Court">
            <a:extLst>
              <a:ext uri="{FF2B5EF4-FFF2-40B4-BE49-F238E27FC236}">
                <a16:creationId xmlns:a16="http://schemas.microsoft.com/office/drawing/2014/main" id="{FF98E341-EC42-CDB6-CB85-6B2413173987}"/>
              </a:ext>
            </a:extLst>
          </p:cNvPr>
          <p:cNvPicPr>
            <a:picLocks noChangeAspect="1"/>
          </p:cNvPicPr>
          <p:nvPr/>
        </p:nvPicPr>
        <p:blipFill>
          <a:blip r:embed="rId4"/>
          <a:stretch>
            <a:fillRect/>
          </a:stretch>
        </p:blipFill>
        <p:spPr>
          <a:xfrm>
            <a:off x="6688666" y="2084916"/>
            <a:ext cx="4889500" cy="330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6866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B31F1-1E00-D1ED-4630-4437B8424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7AD6E-9696-0DED-D87E-E3C8012826F0}"/>
              </a:ext>
            </a:extLst>
          </p:cNvPr>
          <p:cNvSpPr>
            <a:spLocks noGrp="1"/>
          </p:cNvSpPr>
          <p:nvPr>
            <p:ph type="title"/>
          </p:nvPr>
        </p:nvSpPr>
        <p:spPr>
          <a:xfrm>
            <a:off x="527406" y="365125"/>
            <a:ext cx="10515600" cy="1325563"/>
          </a:xfrm>
        </p:spPr>
        <p:txBody>
          <a:bodyPr/>
          <a:lstStyle/>
          <a:p>
            <a:r>
              <a:rPr lang="en-US" b="1">
                <a:latin typeface="Quire Sans" panose="020B0502040400020003" pitchFamily="34" charset="0"/>
                <a:cs typeface="Quire Sans" panose="020B0502040400020003" pitchFamily="34" charset="0"/>
              </a:rPr>
              <a:t>Presentation Overview</a:t>
            </a:r>
          </a:p>
        </p:txBody>
      </p:sp>
      <p:cxnSp>
        <p:nvCxnSpPr>
          <p:cNvPr id="10" name="Straight Connector 9">
            <a:extLst>
              <a:ext uri="{FF2B5EF4-FFF2-40B4-BE49-F238E27FC236}">
                <a16:creationId xmlns:a16="http://schemas.microsoft.com/office/drawing/2014/main" id="{490A9A53-94DE-4756-80C6-7C8C182CF9CC}"/>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365DAF6-D37A-E9A1-5015-C207D580DE6D}"/>
              </a:ext>
            </a:extLst>
          </p:cNvPr>
          <p:cNvSpPr>
            <a:spLocks noGrp="1"/>
          </p:cNvSpPr>
          <p:nvPr>
            <p:ph idx="1"/>
          </p:nvPr>
        </p:nvSpPr>
        <p:spPr>
          <a:xfrm>
            <a:off x="672101" y="1892962"/>
            <a:ext cx="6999715" cy="4351338"/>
          </a:xfrm>
        </p:spPr>
        <p:txBody>
          <a:bodyPr/>
          <a:lstStyle/>
          <a:p>
            <a:r>
              <a:rPr lang="en-US">
                <a:latin typeface="Quire Sans" panose="020B0502040400020003" pitchFamily="34" charset="0"/>
                <a:cs typeface="Quire Sans" panose="020B0502040400020003" pitchFamily="34" charset="0"/>
              </a:rPr>
              <a:t>Part 1: Challenges to In-Person Voting</a:t>
            </a:r>
          </a:p>
          <a:p>
            <a:pPr marL="0" indent="0">
              <a:buNone/>
            </a:pPr>
            <a:endParaRPr lang="en-US">
              <a:latin typeface="Quire Sans" panose="020B0502040400020003" pitchFamily="34" charset="0"/>
              <a:cs typeface="Quire Sans" panose="020B0502040400020003" pitchFamily="34" charset="0"/>
            </a:endParaRPr>
          </a:p>
          <a:p>
            <a:r>
              <a:rPr lang="en-US">
                <a:latin typeface="Quire Sans" panose="020B0502040400020003" pitchFamily="34" charset="0"/>
                <a:cs typeface="Quire Sans" panose="020B0502040400020003" pitchFamily="34" charset="0"/>
              </a:rPr>
              <a:t>Part 2: Challenges to Absentee Voting</a:t>
            </a:r>
          </a:p>
          <a:p>
            <a:pPr marL="0" indent="0">
              <a:buNone/>
            </a:pPr>
            <a:endParaRPr lang="en-US">
              <a:latin typeface="Quire Sans" panose="020B0502040400020003" pitchFamily="34" charset="0"/>
              <a:cs typeface="Quire Sans" panose="020B0502040400020003" pitchFamily="34" charset="0"/>
            </a:endParaRPr>
          </a:p>
          <a:p>
            <a:r>
              <a:rPr lang="en-US">
                <a:latin typeface="Quire Sans" panose="020B0502040400020003" pitchFamily="34" charset="0"/>
                <a:cs typeface="Quire Sans" panose="020B0502040400020003" pitchFamily="34" charset="0"/>
              </a:rPr>
              <a:t>Part 3: Challenges to Injunctive Relief &amp; Class Actions</a:t>
            </a:r>
          </a:p>
          <a:p>
            <a:pPr marL="0" indent="0">
              <a:buNone/>
            </a:pPr>
            <a:endParaRPr lang="en-US">
              <a:latin typeface="Quire Sans" panose="020B0502040400020003" pitchFamily="34" charset="0"/>
              <a:cs typeface="Quire Sans" panose="020B0502040400020003" pitchFamily="34" charset="0"/>
            </a:endParaRPr>
          </a:p>
          <a:p>
            <a:r>
              <a:rPr lang="en-US">
                <a:latin typeface="Quire Sans" panose="020B0502040400020003" pitchFamily="34" charset="0"/>
                <a:cs typeface="Quire Sans" panose="020B0502040400020003" pitchFamily="34" charset="0"/>
              </a:rPr>
              <a:t>Questions?</a:t>
            </a:r>
          </a:p>
          <a:p>
            <a:pPr marL="0" indent="0">
              <a:buNone/>
            </a:pPr>
            <a:endParaRPr lang="en-US">
              <a:latin typeface="Quire Sans" panose="020B0502040400020003" pitchFamily="34" charset="0"/>
              <a:cs typeface="Quire Sans" panose="020B0502040400020003" pitchFamily="34" charset="0"/>
            </a:endParaRPr>
          </a:p>
          <a:p>
            <a:pPr marL="0" indent="0">
              <a:buNone/>
            </a:pPr>
            <a:endParaRPr lang="en-US">
              <a:latin typeface="Quire Sans" panose="020B0502040400020003" pitchFamily="34" charset="0"/>
              <a:cs typeface="Quire Sans" panose="020B0502040400020003" pitchFamily="34" charset="0"/>
            </a:endParaRPr>
          </a:p>
        </p:txBody>
      </p:sp>
      <p:pic>
        <p:nvPicPr>
          <p:cNvPr id="3" name="Picture 2">
            <a:extLst>
              <a:ext uri="{FF2B5EF4-FFF2-40B4-BE49-F238E27FC236}">
                <a16:creationId xmlns:a16="http://schemas.microsoft.com/office/drawing/2014/main" id="{24C5409E-689F-A28D-5591-0295E76055A7}"/>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180292"/>
            <a:ext cx="936383" cy="720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7185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04A40B-7E65-8AF4-7DE9-D54C4773E0B7}"/>
              </a:ext>
            </a:extLst>
          </p:cNvPr>
          <p:cNvSpPr txBox="1">
            <a:spLocks/>
          </p:cNvSpPr>
          <p:nvPr/>
        </p:nvSpPr>
        <p:spPr>
          <a:xfrm>
            <a:off x="1676400" y="1734815"/>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Questions?</a:t>
            </a:r>
          </a:p>
        </p:txBody>
      </p:sp>
      <p:pic>
        <p:nvPicPr>
          <p:cNvPr id="2" name="Picture 1">
            <a:extLst>
              <a:ext uri="{FF2B5EF4-FFF2-40B4-BE49-F238E27FC236}">
                <a16:creationId xmlns:a16="http://schemas.microsoft.com/office/drawing/2014/main" id="{284543E8-A60E-65A2-53A0-0408BBBCF8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02902" y="-509"/>
            <a:ext cx="2066723" cy="1588591"/>
          </a:xfrm>
          <a:prstGeom prst="rect">
            <a:avLst/>
          </a:prstGeom>
        </p:spPr>
      </p:pic>
    </p:spTree>
    <p:extLst>
      <p:ext uri="{BB962C8B-B14F-4D97-AF65-F5344CB8AC3E}">
        <p14:creationId xmlns:p14="http://schemas.microsoft.com/office/powerpoint/2010/main" val="4063001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04A40B-7E65-8AF4-7DE9-D54C4773E0B7}"/>
              </a:ext>
            </a:extLst>
          </p:cNvPr>
          <p:cNvSpPr txBox="1">
            <a:spLocks/>
          </p:cNvSpPr>
          <p:nvPr/>
        </p:nvSpPr>
        <p:spPr>
          <a:xfrm>
            <a:off x="1386840" y="2275336"/>
            <a:ext cx="9144000" cy="10408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Thank you!</a:t>
            </a:r>
          </a:p>
        </p:txBody>
      </p:sp>
      <p:pic>
        <p:nvPicPr>
          <p:cNvPr id="2" name="Picture 1">
            <a:extLst>
              <a:ext uri="{FF2B5EF4-FFF2-40B4-BE49-F238E27FC236}">
                <a16:creationId xmlns:a16="http://schemas.microsoft.com/office/drawing/2014/main" id="{DA546133-DA0D-461E-8C14-67A1AC6A39CA}"/>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2599929" y="1058"/>
            <a:ext cx="2063511" cy="1602837"/>
          </a:xfrm>
          <a:prstGeom prst="rect">
            <a:avLst/>
          </a:prstGeom>
        </p:spPr>
      </p:pic>
      <p:sp>
        <p:nvSpPr>
          <p:cNvPr id="3" name="Title 1">
            <a:extLst>
              <a:ext uri="{FF2B5EF4-FFF2-40B4-BE49-F238E27FC236}">
                <a16:creationId xmlns:a16="http://schemas.microsoft.com/office/drawing/2014/main" id="{C3203571-2903-8D18-1199-669A97408EC9}"/>
              </a:ext>
            </a:extLst>
          </p:cNvPr>
          <p:cNvSpPr txBox="1">
            <a:spLocks/>
          </p:cNvSpPr>
          <p:nvPr/>
        </p:nvSpPr>
        <p:spPr>
          <a:xfrm>
            <a:off x="3432048" y="3316223"/>
            <a:ext cx="5327904" cy="153924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Presenter Contact Information: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Evan Monod: </a:t>
            </a:r>
            <a:r>
              <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hlinkClick r:id="rId4"/>
              </a:rPr>
              <a:t>monod@thearc.org</a:t>
            </a:r>
            <a:r>
              <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Lauren Kelleher: </a:t>
            </a:r>
            <a:r>
              <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hlinkClick r:id="rId5"/>
              </a:rPr>
              <a:t>lkelleher@browngold.com</a:t>
            </a:r>
            <a:r>
              <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Marisa Leib-Neri: </a:t>
            </a:r>
            <a:r>
              <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hlinkClick r:id="rId6"/>
              </a:rPr>
              <a:t>mleibneri@browngold.com</a:t>
            </a:r>
            <a:r>
              <a:rPr kumimoji="0" lang="en-US" sz="1800" b="1" i="0" u="none" strike="noStrike" kern="1200" cap="none" spc="0" normalizeH="0" baseline="0" noProof="0">
                <a:ln>
                  <a:noFill/>
                </a:ln>
                <a:solidFill>
                  <a:srgbClr val="000000"/>
                </a:solidFill>
                <a:effectLst/>
                <a:uLnTx/>
                <a:uFillTx/>
                <a:latin typeface="Quire Sans" panose="020B0502040400020003" pitchFamily="34" charset="0"/>
                <a:ea typeface="+mj-ea"/>
                <a:cs typeface="Quire Sans" panose="020B0502040400020003" pitchFamily="34" charset="0"/>
              </a:rPr>
              <a:t> </a:t>
            </a:r>
          </a:p>
        </p:txBody>
      </p:sp>
    </p:spTree>
    <p:extLst>
      <p:ext uri="{BB962C8B-B14F-4D97-AF65-F5344CB8AC3E}">
        <p14:creationId xmlns:p14="http://schemas.microsoft.com/office/powerpoint/2010/main" val="2871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B3004-BF7E-203A-8DC5-EF7A5C8E084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86132ED-0F9C-F328-3D72-3EA48191C703}"/>
              </a:ext>
            </a:extLst>
          </p:cNvPr>
          <p:cNvSpPr txBox="1">
            <a:spLocks/>
          </p:cNvSpPr>
          <p:nvPr/>
        </p:nvSpPr>
        <p:spPr>
          <a:xfrm>
            <a:off x="1524000" y="2235200"/>
            <a:ext cx="9144000" cy="23876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latin typeface="Quire Sans" panose="020B0502040400020003" pitchFamily="34" charset="0"/>
                <a:cs typeface="Quire Sans" panose="020B0502040400020003" pitchFamily="34" charset="0"/>
              </a:rPr>
              <a:t>Part 1: </a:t>
            </a:r>
          </a:p>
          <a:p>
            <a:endParaRPr lang="en-US" b="1">
              <a:latin typeface="Quire Sans" panose="020B0502040400020003" pitchFamily="34" charset="0"/>
              <a:cs typeface="Quire Sans" panose="020B0502040400020003" pitchFamily="34" charset="0"/>
            </a:endParaRPr>
          </a:p>
          <a:p>
            <a:r>
              <a:rPr lang="en-US" b="1">
                <a:latin typeface="Quire Sans" panose="020B0502040400020003" pitchFamily="34" charset="0"/>
                <a:cs typeface="Quire Sans" panose="020B0502040400020003" pitchFamily="34" charset="0"/>
              </a:rPr>
              <a:t>Challenges to In-Person Voting</a:t>
            </a:r>
          </a:p>
        </p:txBody>
      </p:sp>
      <p:pic>
        <p:nvPicPr>
          <p:cNvPr id="2" name="Picture 1">
            <a:extLst>
              <a:ext uri="{FF2B5EF4-FFF2-40B4-BE49-F238E27FC236}">
                <a16:creationId xmlns:a16="http://schemas.microsoft.com/office/drawing/2014/main" id="{C839D896-9318-2705-B843-88138135C4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30365" y="4230"/>
            <a:ext cx="1939723" cy="1546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157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2AAA3-180A-D341-4485-5BB8C56A8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A32C5-831E-0AB4-3570-0F444BF0AA95}"/>
              </a:ext>
            </a:extLst>
          </p:cNvPr>
          <p:cNvSpPr>
            <a:spLocks noGrp="1"/>
          </p:cNvSpPr>
          <p:nvPr>
            <p:ph type="title"/>
          </p:nvPr>
        </p:nvSpPr>
        <p:spPr>
          <a:xfrm>
            <a:off x="527406" y="365125"/>
            <a:ext cx="10515600" cy="1325563"/>
          </a:xfrm>
        </p:spPr>
        <p:txBody>
          <a:bodyPr/>
          <a:lstStyle/>
          <a:p>
            <a:r>
              <a:rPr lang="en-US" i="1">
                <a:latin typeface="Quire Sans" panose="020B0502040400020003" pitchFamily="34" charset="0"/>
                <a:cs typeface="Quire Sans" panose="020B0502040400020003" pitchFamily="34" charset="0"/>
              </a:rPr>
              <a:t>La Union del Pueblo </a:t>
            </a:r>
            <a:r>
              <a:rPr lang="en-US" i="1" err="1">
                <a:latin typeface="Quire Sans" panose="020B0502040400020003" pitchFamily="34" charset="0"/>
                <a:cs typeface="Quire Sans" panose="020B0502040400020003" pitchFamily="34" charset="0"/>
              </a:rPr>
              <a:t>Entero</a:t>
            </a:r>
            <a:r>
              <a:rPr lang="en-US" i="1">
                <a:latin typeface="Quire Sans" panose="020B0502040400020003" pitchFamily="34" charset="0"/>
                <a:cs typeface="Quire Sans" panose="020B0502040400020003" pitchFamily="34" charset="0"/>
              </a:rPr>
              <a:t> v. Abbott (LUPE)</a:t>
            </a:r>
          </a:p>
        </p:txBody>
      </p:sp>
      <p:cxnSp>
        <p:nvCxnSpPr>
          <p:cNvPr id="10" name="Straight Connector 9">
            <a:extLst>
              <a:ext uri="{FF2B5EF4-FFF2-40B4-BE49-F238E27FC236}">
                <a16:creationId xmlns:a16="http://schemas.microsoft.com/office/drawing/2014/main" id="{65845051-9BAB-6D62-2E3A-2BA6A8EBC04E}"/>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E1D5BA7F-E2EF-C947-9099-C0903D091917}"/>
              </a:ext>
            </a:extLst>
          </p:cNvPr>
          <p:cNvSpPr>
            <a:spLocks noGrp="1"/>
          </p:cNvSpPr>
          <p:nvPr>
            <p:ph idx="1"/>
          </p:nvPr>
        </p:nvSpPr>
        <p:spPr>
          <a:xfrm>
            <a:off x="672101" y="1795270"/>
            <a:ext cx="10515600" cy="3950800"/>
          </a:xfrm>
        </p:spPr>
        <p:txBody>
          <a:bodyPr vert="horz" lIns="91440" tIns="45720" rIns="91440" bIns="45720" rtlCol="0" anchor="t">
            <a:normAutofit/>
          </a:bodyPr>
          <a:lstStyle/>
          <a:p>
            <a:pPr marL="457200" indent="-457200"/>
            <a:r>
              <a:rPr lang="en-US" dirty="0">
                <a:latin typeface="Quire Sans"/>
                <a:cs typeface="Quire Sans"/>
              </a:rPr>
              <a:t>The Arc National Office represents The Arc of Texas in </a:t>
            </a:r>
            <a:r>
              <a:rPr lang="en-US" i="1" dirty="0">
                <a:latin typeface="Quire Sans"/>
                <a:cs typeface="Quire Sans"/>
              </a:rPr>
              <a:t>LUPE</a:t>
            </a:r>
            <a:endParaRPr lang="en-US" dirty="0">
              <a:latin typeface="Times New Roman"/>
              <a:cs typeface="Times New Roman"/>
            </a:endParaRPr>
          </a:p>
          <a:p>
            <a:pPr marL="457200" indent="-457200"/>
            <a:r>
              <a:rPr lang="en-US" dirty="0">
                <a:latin typeface="Quire Sans"/>
                <a:cs typeface="Quire Sans"/>
              </a:rPr>
              <a:t>Lawsuit was filed back in 2021 on the heels of Texas Senate Bill 1. Three separate cases were consolidated into one, with more than fifteen organizational plaintiffs representing a broad coalition of racial, ethnic, voting rights, and disability organizations, including The Arc of Texas. </a:t>
            </a:r>
            <a:endParaRPr lang="en-US">
              <a:latin typeface="Times New Roman" panose="02020603050405020304"/>
              <a:cs typeface="Times New Roman"/>
            </a:endParaRPr>
          </a:p>
          <a:p>
            <a:pPr marL="457200" indent="-457200"/>
            <a:r>
              <a:rPr lang="en-US">
                <a:latin typeface="Quire Sans"/>
                <a:cs typeface="Quire Sans"/>
              </a:rPr>
              <a:t>There have been seven interlocutory and merits appeals in this case. We will only be talking about two of them today.</a:t>
            </a:r>
            <a:endParaRPr lang="en-US">
              <a:latin typeface="Times New Roman" panose="02020603050405020304"/>
              <a:cs typeface="Times New Roman"/>
            </a:endParaRPr>
          </a:p>
          <a:p>
            <a:endParaRPr lang="en-US">
              <a:latin typeface="Quire Sans" panose="020B0502040400020003" pitchFamily="34" charset="0"/>
              <a:cs typeface="Quire Sans" panose="020B0502040400020003" pitchFamily="34" charset="0"/>
            </a:endParaRPr>
          </a:p>
          <a:p>
            <a:endParaRPr lang="en-US">
              <a:latin typeface="Quire Sans" panose="020B0502040400020003" pitchFamily="34" charset="0"/>
              <a:cs typeface="Quire Sans" panose="020B0502040400020003" pitchFamily="34" charset="0"/>
            </a:endParaRPr>
          </a:p>
          <a:p>
            <a:endParaRPr lang="en-US">
              <a:latin typeface="Quire Sans" panose="020B0502040400020003" pitchFamily="34" charset="0"/>
              <a:cs typeface="Quire Sans" panose="020B0502040400020003" pitchFamily="34" charset="0"/>
            </a:endParaRPr>
          </a:p>
        </p:txBody>
      </p:sp>
      <p:pic>
        <p:nvPicPr>
          <p:cNvPr id="3" name="Picture 2">
            <a:extLst>
              <a:ext uri="{FF2B5EF4-FFF2-40B4-BE49-F238E27FC236}">
                <a16:creationId xmlns:a16="http://schemas.microsoft.com/office/drawing/2014/main" id="{FD1B0548-FFA7-E4D1-62A2-D65BB28D9405}"/>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95300" y="6180291"/>
            <a:ext cx="858230" cy="681378"/>
          </a:xfrm>
          <a:prstGeom prst="rect">
            <a:avLst/>
          </a:prstGeom>
        </p:spPr>
      </p:pic>
    </p:spTree>
    <p:extLst>
      <p:ext uri="{BB962C8B-B14F-4D97-AF65-F5344CB8AC3E}">
        <p14:creationId xmlns:p14="http://schemas.microsoft.com/office/powerpoint/2010/main" val="4269503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01BC2-5AFC-956B-65AF-C6194BC21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BE13E-AAF6-F062-1E20-0DC76231F658}"/>
              </a:ext>
            </a:extLst>
          </p:cNvPr>
          <p:cNvSpPr>
            <a:spLocks noGrp="1"/>
          </p:cNvSpPr>
          <p:nvPr>
            <p:ph type="title"/>
          </p:nvPr>
        </p:nvSpPr>
        <p:spPr>
          <a:xfrm>
            <a:off x="527406" y="365125"/>
            <a:ext cx="10515600" cy="1325563"/>
          </a:xfrm>
        </p:spPr>
        <p:txBody>
          <a:bodyPr/>
          <a:lstStyle/>
          <a:p>
            <a:r>
              <a:rPr lang="en-US" i="1">
                <a:latin typeface="Quire Sans" panose="020B0502040400020003" pitchFamily="34" charset="0"/>
                <a:cs typeface="Quire Sans" panose="020B0502040400020003" pitchFamily="34" charset="0"/>
              </a:rPr>
              <a:t>Overview of SB 1 Assistor Provisions</a:t>
            </a:r>
          </a:p>
        </p:txBody>
      </p:sp>
      <p:cxnSp>
        <p:nvCxnSpPr>
          <p:cNvPr id="10" name="Straight Connector 9">
            <a:extLst>
              <a:ext uri="{FF2B5EF4-FFF2-40B4-BE49-F238E27FC236}">
                <a16:creationId xmlns:a16="http://schemas.microsoft.com/office/drawing/2014/main" id="{C7C77579-3FD7-0229-6331-8DE3FD4E4C80}"/>
              </a:ext>
              <a:ext uri="{C183D7F6-B498-43B3-948B-1728B52AA6E4}">
                <adec:decorative xmlns:adec="http://schemas.microsoft.com/office/drawing/2017/decorative" val="1"/>
              </a:ext>
            </a:extLst>
          </p:cNvPr>
          <p:cNvCxnSpPr>
            <a:cxnSpLocks/>
          </p:cNvCxnSpPr>
          <p:nvPr/>
        </p:nvCxnSpPr>
        <p:spPr>
          <a:xfrm>
            <a:off x="195209" y="1424936"/>
            <a:ext cx="114693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E829C626-61F0-4FA7-0AE8-E46E909FE441}"/>
              </a:ext>
            </a:extLst>
          </p:cNvPr>
          <p:cNvSpPr>
            <a:spLocks noGrp="1"/>
          </p:cNvSpPr>
          <p:nvPr>
            <p:ph idx="1"/>
          </p:nvPr>
        </p:nvSpPr>
        <p:spPr>
          <a:xfrm>
            <a:off x="672101" y="1746319"/>
            <a:ext cx="10515600" cy="4644092"/>
          </a:xfrm>
        </p:spPr>
        <p:txBody>
          <a:bodyPr vert="horz" lIns="91440" tIns="45720" rIns="91440" bIns="45720" rtlCol="0" anchor="t">
            <a:noAutofit/>
          </a:bodyPr>
          <a:lstStyle/>
          <a:p>
            <a:pPr marL="571500" indent="-342900">
              <a:spcBef>
                <a:spcPts val="0"/>
              </a:spcBef>
              <a:spcAft>
                <a:spcPts val="500"/>
              </a:spcAft>
            </a:pPr>
            <a:r>
              <a:rPr lang="en-US" sz="2400" b="1" dirty="0">
                <a:latin typeface="Quire Sans"/>
                <a:cs typeface="Quire Sans"/>
              </a:rPr>
              <a:t>Pre SB 1</a:t>
            </a:r>
            <a:r>
              <a:rPr lang="en-US" sz="2400" dirty="0">
                <a:latin typeface="Quire Sans"/>
                <a:cs typeface="Quire Sans"/>
              </a:rPr>
              <a:t>: Texas allowed people with physical disabilities or those with limited English proficiency to receive assistance at a polling place. Assistors had to swear a basic oath and disclosure form in order to serve.</a:t>
            </a:r>
            <a:endParaRPr lang="en-US" dirty="0">
              <a:latin typeface="Times New Roman" panose="02020603050405020304"/>
              <a:cs typeface="Times New Roman" panose="02020603050405020304"/>
            </a:endParaRPr>
          </a:p>
          <a:p>
            <a:pPr marL="571500" indent="-342900">
              <a:spcBef>
                <a:spcPts val="0"/>
              </a:spcBef>
            </a:pPr>
            <a:endParaRPr lang="en-US" sz="2400" dirty="0">
              <a:latin typeface="Quire Sans"/>
              <a:cs typeface="Quire Sans"/>
            </a:endParaRPr>
          </a:p>
          <a:p>
            <a:pPr marL="571500" indent="-342900">
              <a:spcBef>
                <a:spcPts val="0"/>
              </a:spcBef>
            </a:pPr>
            <a:r>
              <a:rPr lang="en-US" sz="2400" b="1">
                <a:latin typeface="Quire Sans"/>
                <a:cs typeface="Quire Sans"/>
              </a:rPr>
              <a:t>Post SB 1</a:t>
            </a:r>
            <a:r>
              <a:rPr lang="en-US" sz="2400">
                <a:latin typeface="Quire Sans"/>
                <a:cs typeface="Quire Sans"/>
              </a:rPr>
              <a:t>: </a:t>
            </a:r>
            <a:endParaRPr lang="en-US">
              <a:latin typeface="Times New Roman" panose="02020603050405020304"/>
              <a:cs typeface="Times New Roman" panose="02020603050405020304"/>
            </a:endParaRPr>
          </a:p>
          <a:p>
            <a:pPr marL="1028700" lvl="1" indent="-342900">
              <a:spcBef>
                <a:spcPts val="0"/>
              </a:spcBef>
              <a:spcAft>
                <a:spcPts val="500"/>
              </a:spcAft>
              <a:buFont typeface="Courier New" panose="020B0604020202020204" pitchFamily="34" charset="0"/>
              <a:buChar char="o"/>
            </a:pPr>
            <a:r>
              <a:rPr lang="en-US">
                <a:latin typeface="Quire Sans"/>
                <a:cs typeface="Quire Sans"/>
              </a:rPr>
              <a:t>Assistors swear a new oath under penalty of perjury, which is punishable by a fine and up to two years in prison. No time limit on threat of criminal penalty.</a:t>
            </a:r>
          </a:p>
          <a:p>
            <a:pPr marL="1028700" lvl="1" indent="-342900">
              <a:spcBef>
                <a:spcPts val="0"/>
              </a:spcBef>
              <a:spcAft>
                <a:spcPts val="500"/>
              </a:spcAft>
              <a:buFont typeface="Courier New" panose="020B0604020202020204" pitchFamily="34" charset="0"/>
              <a:buChar char="o"/>
            </a:pPr>
            <a:r>
              <a:rPr lang="en-US" sz="2400" dirty="0">
                <a:latin typeface="Quire Sans"/>
                <a:cs typeface="Quire Sans"/>
              </a:rPr>
              <a:t>Assistors also must fill out new disclosure forms. These disclosures include the penalty of perjury, which again carries a two-year prison sentence and a fine. More information must be disclosed.</a:t>
            </a:r>
            <a:endParaRPr lang="en-US" dirty="0">
              <a:latin typeface="Quire Sans"/>
              <a:cs typeface="Quire Sans"/>
            </a:endParaRPr>
          </a:p>
          <a:p>
            <a:pPr marL="1028700" lvl="1" indent="-342900">
              <a:spcBef>
                <a:spcPts val="0"/>
              </a:spcBef>
              <a:spcAft>
                <a:spcPts val="500"/>
              </a:spcAft>
              <a:buFont typeface="Courier New" panose="020B0604020202020204" pitchFamily="34" charset="0"/>
              <a:buChar char="o"/>
            </a:pPr>
            <a:r>
              <a:rPr lang="en-US" sz="2400">
                <a:latin typeface="Quire Sans"/>
                <a:cs typeface="Quire Sans"/>
              </a:rPr>
              <a:t>Poll workers who serve as assistors are subject to none of these requirements.</a:t>
            </a:r>
            <a:endParaRPr lang="en-US" sz="2400">
              <a:latin typeface="Times New Roman" panose="02020603050405020304"/>
              <a:cs typeface="Times New Roman" panose="02020603050405020304"/>
            </a:endParaRPr>
          </a:p>
          <a:p>
            <a:endParaRPr lang="en-US">
              <a:latin typeface="Quire Sans" panose="020B0502040400020003" pitchFamily="34" charset="0"/>
              <a:cs typeface="Quire Sans" panose="020B0502040400020003" pitchFamily="34" charset="0"/>
            </a:endParaRPr>
          </a:p>
        </p:txBody>
      </p:sp>
      <p:pic>
        <p:nvPicPr>
          <p:cNvPr id="3" name="Picture 2">
            <a:extLst>
              <a:ext uri="{FF2B5EF4-FFF2-40B4-BE49-F238E27FC236}">
                <a16:creationId xmlns:a16="http://schemas.microsoft.com/office/drawing/2014/main" id="{BAFCD78D-11A2-FD14-3CD5-666BC4379A00}"/>
              </a:ext>
              <a:ext uri="{C183D7F6-B498-43B3-948B-1728B52AA6E4}">
                <adec:decorative xmlns:adec="http://schemas.microsoft.com/office/drawing/2017/decorative" val="1"/>
              </a:ext>
            </a:extLst>
          </p:cNvPr>
          <p:cNvPicPr>
            <a:picLocks noChangeAspect="1"/>
          </p:cNvPicPr>
          <p:nvPr/>
        </p:nvPicPr>
        <p:blipFill>
          <a:blip r:embed="rId3"/>
          <a:srcRect t="8159"/>
          <a:stretch>
            <a:fillRect/>
          </a:stretch>
        </p:blipFill>
        <p:spPr>
          <a:xfrm>
            <a:off x="10346453" y="6180292"/>
            <a:ext cx="936383" cy="678121"/>
          </a:xfrm>
          <a:prstGeom prst="rect">
            <a:avLst/>
          </a:prstGeom>
        </p:spPr>
      </p:pic>
    </p:spTree>
    <p:extLst>
      <p:ext uri="{BB962C8B-B14F-4D97-AF65-F5344CB8AC3E}">
        <p14:creationId xmlns:p14="http://schemas.microsoft.com/office/powerpoint/2010/main" val="19714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7210-1C55-0BD8-452A-5111368E345C}"/>
              </a:ext>
            </a:extLst>
          </p:cNvPr>
          <p:cNvSpPr>
            <a:spLocks noGrp="1"/>
          </p:cNvSpPr>
          <p:nvPr>
            <p:ph type="title"/>
          </p:nvPr>
        </p:nvSpPr>
        <p:spPr/>
        <p:txBody>
          <a:bodyPr/>
          <a:lstStyle/>
          <a:p>
            <a:r>
              <a:rPr lang="en-US" i="1">
                <a:latin typeface="Quire Sans" panose="020B0502040400020003" pitchFamily="34" charset="0"/>
                <a:cs typeface="Quire Sans" panose="020B0502040400020003" pitchFamily="34" charset="0"/>
              </a:rPr>
              <a:t>Overview of Mail-in Ballot Provisions</a:t>
            </a:r>
            <a:endParaRPr lang="en-US"/>
          </a:p>
        </p:txBody>
      </p:sp>
      <p:sp>
        <p:nvSpPr>
          <p:cNvPr id="3" name="Content Placeholder 2">
            <a:extLst>
              <a:ext uri="{FF2B5EF4-FFF2-40B4-BE49-F238E27FC236}">
                <a16:creationId xmlns:a16="http://schemas.microsoft.com/office/drawing/2014/main" id="{9EAE3EE9-2EFC-4CD6-5AF5-A9FAEC59CF69}"/>
              </a:ext>
            </a:extLst>
          </p:cNvPr>
          <p:cNvSpPr>
            <a:spLocks noGrp="1"/>
          </p:cNvSpPr>
          <p:nvPr>
            <p:ph idx="1"/>
          </p:nvPr>
        </p:nvSpPr>
        <p:spPr>
          <a:xfrm>
            <a:off x="448056" y="1690688"/>
            <a:ext cx="10978896" cy="4351338"/>
          </a:xfrm>
        </p:spPr>
        <p:txBody>
          <a:bodyPr vert="horz" lIns="91440" tIns="45720" rIns="91440" bIns="45720" rtlCol="0" anchor="t">
            <a:normAutofit/>
          </a:bodyPr>
          <a:lstStyle/>
          <a:p>
            <a:pPr marL="342900" lvl="1" indent="-342900">
              <a:spcBef>
                <a:spcPts val="0"/>
              </a:spcBef>
            </a:pPr>
            <a:r>
              <a:rPr lang="en-US" b="1" dirty="0">
                <a:latin typeface="Quire Sans"/>
                <a:cs typeface="Quire Sans"/>
              </a:rPr>
              <a:t>Pre SB 1</a:t>
            </a:r>
            <a:r>
              <a:rPr lang="en-US" dirty="0">
                <a:latin typeface="Quire Sans"/>
                <a:cs typeface="Quire Sans"/>
              </a:rPr>
              <a:t>: Only allowed mail-in ballots for voters over age 65, disabled voters who cannot vote in person without assistance or injury to their health. Limited numbers of non-disabled voters can vote by mail. Voters must apply to vote by mail.</a:t>
            </a:r>
            <a:endParaRPr lang="en-US" dirty="0">
              <a:latin typeface="Quire Sans" panose="020B0502040400020003" pitchFamily="34" charset="0"/>
              <a:cs typeface="Quire Sans" panose="020B0502040400020003" pitchFamily="34" charset="0"/>
            </a:endParaRPr>
          </a:p>
          <a:p>
            <a:pPr marL="342900" lvl="1" indent="-342900">
              <a:spcBef>
                <a:spcPts val="0"/>
              </a:spcBef>
            </a:pPr>
            <a:endParaRPr lang="en-US" dirty="0">
              <a:latin typeface="Quire Sans"/>
              <a:cs typeface="Quire Sans"/>
            </a:endParaRPr>
          </a:p>
          <a:p>
            <a:pPr marL="342900" lvl="1" indent="-342900">
              <a:spcBef>
                <a:spcPts val="0"/>
              </a:spcBef>
            </a:pPr>
            <a:r>
              <a:rPr lang="en-US" b="1">
                <a:latin typeface="Quire Sans"/>
                <a:cs typeface="Quire Sans"/>
              </a:rPr>
              <a:t>Post SB 1</a:t>
            </a:r>
            <a:r>
              <a:rPr lang="en-US">
                <a:latin typeface="Quire Sans"/>
                <a:cs typeface="Quire Sans"/>
              </a:rPr>
              <a:t>: </a:t>
            </a:r>
            <a:endParaRPr lang="en-US">
              <a:latin typeface="Quire Sans" panose="020B0502040400020003" pitchFamily="34" charset="0"/>
              <a:cs typeface="Quire Sans" panose="020B0502040400020003" pitchFamily="34" charset="0"/>
            </a:endParaRPr>
          </a:p>
          <a:p>
            <a:pPr marL="800100" lvl="2">
              <a:spcBef>
                <a:spcPts val="0"/>
              </a:spcBef>
              <a:spcAft>
                <a:spcPts val="500"/>
              </a:spcAft>
            </a:pPr>
            <a:r>
              <a:rPr lang="en-US" sz="2400">
                <a:latin typeface="Quire Sans"/>
                <a:cs typeface="Quire Sans"/>
              </a:rPr>
              <a:t>New identification requirement matching requirement at the application and voting stages. </a:t>
            </a:r>
            <a:endParaRPr lang="en-US" sz="2400">
              <a:latin typeface="Quire Sans" panose="020B0502040400020003" pitchFamily="34" charset="0"/>
              <a:cs typeface="Quire Sans" panose="020B0502040400020003" pitchFamily="34" charset="0"/>
            </a:endParaRPr>
          </a:p>
          <a:p>
            <a:pPr marL="800100" lvl="2">
              <a:spcBef>
                <a:spcPts val="0"/>
              </a:spcBef>
              <a:spcAft>
                <a:spcPts val="500"/>
              </a:spcAft>
            </a:pPr>
            <a:r>
              <a:rPr lang="en-US" sz="2400">
                <a:latin typeface="Quire Sans"/>
                <a:cs typeface="Quire Sans"/>
              </a:rPr>
              <a:t>New disclosure forms that carry penalty of perjury. </a:t>
            </a:r>
            <a:endParaRPr lang="en-US" sz="2400" dirty="0">
              <a:latin typeface="Quire Sans" panose="020B0502040400020003" pitchFamily="34" charset="0"/>
              <a:cs typeface="Quire Sans" panose="020B0502040400020003" pitchFamily="34" charset="0"/>
            </a:endParaRPr>
          </a:p>
          <a:p>
            <a:pPr marL="800100" lvl="2">
              <a:spcBef>
                <a:spcPts val="0"/>
              </a:spcBef>
              <a:spcAft>
                <a:spcPts val="500"/>
              </a:spcAft>
            </a:pPr>
            <a:r>
              <a:rPr lang="en-US" sz="2400" dirty="0">
                <a:latin typeface="Quire Sans"/>
                <a:cs typeface="Quire Sans"/>
              </a:rPr>
              <a:t>Ban on compensated assistance for mail-in balloting.</a:t>
            </a:r>
            <a:endParaRPr lang="en-US" sz="2400">
              <a:latin typeface="Quire Sans" panose="020B0502040400020003" pitchFamily="34" charset="0"/>
              <a:cs typeface="Quire Sans" panose="020B0502040400020003" pitchFamily="34" charset="0"/>
            </a:endParaRPr>
          </a:p>
          <a:p>
            <a:endParaRPr lang="en-US"/>
          </a:p>
        </p:txBody>
      </p:sp>
      <p:pic>
        <p:nvPicPr>
          <p:cNvPr id="4" name="Picture 3">
            <a:extLst>
              <a:ext uri="{FF2B5EF4-FFF2-40B4-BE49-F238E27FC236}">
                <a16:creationId xmlns:a16="http://schemas.microsoft.com/office/drawing/2014/main" id="{7141E5BA-669C-6549-B118-3EEC4E97954C}"/>
              </a:ext>
              <a:ext uri="{C183D7F6-B498-43B3-948B-1728B52AA6E4}">
                <adec:decorative xmlns:adec="http://schemas.microsoft.com/office/drawing/2017/decorative" val="1"/>
              </a:ext>
            </a:extLst>
          </p:cNvPr>
          <p:cNvPicPr>
            <a:picLocks noChangeAspect="1"/>
          </p:cNvPicPr>
          <p:nvPr/>
        </p:nvPicPr>
        <p:blipFill>
          <a:blip r:embed="rId2"/>
          <a:srcRect t="8159"/>
          <a:stretch>
            <a:fillRect/>
          </a:stretch>
        </p:blipFill>
        <p:spPr>
          <a:xfrm>
            <a:off x="10346453" y="6180292"/>
            <a:ext cx="936383" cy="678121"/>
          </a:xfrm>
          <a:prstGeom prst="rect">
            <a:avLst/>
          </a:prstGeom>
        </p:spPr>
      </p:pic>
    </p:spTree>
    <p:extLst>
      <p:ext uri="{BB962C8B-B14F-4D97-AF65-F5344CB8AC3E}">
        <p14:creationId xmlns:p14="http://schemas.microsoft.com/office/powerpoint/2010/main" val="67176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4CC9-8EAE-6F45-5BF5-DC84416EA5E4}"/>
              </a:ext>
            </a:extLst>
          </p:cNvPr>
          <p:cNvSpPr>
            <a:spLocks noGrp="1"/>
          </p:cNvSpPr>
          <p:nvPr>
            <p:ph type="title"/>
          </p:nvPr>
        </p:nvSpPr>
        <p:spPr>
          <a:xfrm>
            <a:off x="552450" y="460375"/>
            <a:ext cx="10515600" cy="965730"/>
          </a:xfrm>
        </p:spPr>
        <p:txBody>
          <a:bodyPr/>
          <a:lstStyle/>
          <a:p>
            <a:r>
              <a:rPr lang="en-US" sz="4000" i="1" dirty="0">
                <a:latin typeface="Quire Sans"/>
                <a:cs typeface="Quire Sans"/>
              </a:rPr>
              <a:t>How do these Provisions Affect </a:t>
            </a:r>
            <a:r>
              <a:rPr lang="en-US" sz="4000" i="1" dirty="0" err="1">
                <a:latin typeface="Quire Sans"/>
                <a:cs typeface="Quire Sans"/>
              </a:rPr>
              <a:t>PwDs</a:t>
            </a:r>
            <a:r>
              <a:rPr lang="en-US" sz="4000" i="1" dirty="0">
                <a:latin typeface="Quire Sans"/>
                <a:cs typeface="Quire Sans"/>
              </a:rPr>
              <a:t>?</a:t>
            </a:r>
            <a:endParaRPr lang="en-US" sz="4000" dirty="0">
              <a:latin typeface="Quire Sans"/>
              <a:cs typeface="Quire Sans"/>
            </a:endParaRPr>
          </a:p>
        </p:txBody>
      </p:sp>
      <p:sp>
        <p:nvSpPr>
          <p:cNvPr id="3" name="Content Placeholder 2">
            <a:extLst>
              <a:ext uri="{FF2B5EF4-FFF2-40B4-BE49-F238E27FC236}">
                <a16:creationId xmlns:a16="http://schemas.microsoft.com/office/drawing/2014/main" id="{9324C246-0CAC-E123-49D3-6BEE692ECDE2}"/>
              </a:ext>
            </a:extLst>
          </p:cNvPr>
          <p:cNvSpPr>
            <a:spLocks noGrp="1"/>
          </p:cNvSpPr>
          <p:nvPr>
            <p:ph idx="1"/>
          </p:nvPr>
        </p:nvSpPr>
        <p:spPr>
          <a:xfrm>
            <a:off x="105409" y="1418400"/>
            <a:ext cx="11594592" cy="4915789"/>
          </a:xfrm>
        </p:spPr>
        <p:txBody>
          <a:bodyPr>
            <a:normAutofit fontScale="85000" lnSpcReduction="20000"/>
          </a:bodyPr>
          <a:lstStyle/>
          <a:p>
            <a:pPr lvl="1"/>
            <a:r>
              <a:rPr lang="en-US">
                <a:latin typeface="Quire Sans" panose="020B0502040400020003" pitchFamily="34" charset="0"/>
                <a:cs typeface="Quire Sans" panose="020B0502040400020003" pitchFamily="34" charset="0"/>
              </a:rPr>
              <a:t>Voters with disabilities are four times more likely to vote by mail than voters without disabilities.</a:t>
            </a:r>
          </a:p>
          <a:p>
            <a:pPr marL="457200" lvl="1" indent="0">
              <a:buNone/>
            </a:pPr>
            <a:endParaRPr lang="en-US">
              <a:latin typeface="Quire Sans" panose="020B0502040400020003" pitchFamily="34" charset="0"/>
              <a:cs typeface="Quire Sans" panose="020B0502040400020003" pitchFamily="34" charset="0"/>
            </a:endParaRPr>
          </a:p>
          <a:p>
            <a:pPr lvl="1"/>
            <a:r>
              <a:rPr lang="en-US">
                <a:latin typeface="Quire Sans" panose="020B0502040400020003" pitchFamily="34" charset="0"/>
                <a:cs typeface="Quire Sans" panose="020B0502040400020003" pitchFamily="34" charset="0"/>
              </a:rPr>
              <a:t>SB 1’s mail ballot ID requirements led to skyrocketing rates of rejection. Online ballot cure process is inaccessible to many voters with disabilities.</a:t>
            </a:r>
          </a:p>
          <a:p>
            <a:pPr marL="457200" lvl="1" indent="0">
              <a:buNone/>
            </a:pPr>
            <a:endParaRPr lang="en-US">
              <a:latin typeface="Quire Sans" panose="020B0502040400020003" pitchFamily="34" charset="0"/>
              <a:cs typeface="Quire Sans" panose="020B0502040400020003" pitchFamily="34" charset="0"/>
            </a:endParaRPr>
          </a:p>
          <a:p>
            <a:pPr lvl="1"/>
            <a:r>
              <a:rPr lang="en-US">
                <a:latin typeface="Quire Sans" panose="020B0502040400020003" pitchFamily="34" charset="0"/>
                <a:cs typeface="Quire Sans" panose="020B0502040400020003" pitchFamily="34" charset="0"/>
              </a:rPr>
              <a:t>Texas election officials admitted that disabled voters are far more likely to vote by mail in Texas. Many older and disabled voters cannot remember or access the ID number associated with their voter registration record. </a:t>
            </a:r>
          </a:p>
          <a:p>
            <a:pPr lvl="1"/>
            <a:endParaRPr lang="en-US">
              <a:latin typeface="Quire Sans" panose="020B0502040400020003" pitchFamily="34" charset="0"/>
              <a:cs typeface="Quire Sans" panose="020B0502040400020003" pitchFamily="34" charset="0"/>
            </a:endParaRPr>
          </a:p>
          <a:p>
            <a:pPr lvl="1"/>
            <a:r>
              <a:rPr lang="en-US">
                <a:latin typeface="Quire Sans" panose="020B0502040400020003" pitchFamily="34" charset="0"/>
                <a:cs typeface="Quire Sans" panose="020B0502040400020003" pitchFamily="34" charset="0"/>
              </a:rPr>
              <a:t>Numerous election officials admitted that they have an affirmative obligation to accommodate voters with disabilities who require assistance when voting but also admitted that they have no idea how to actually accommodate voters with disabilities after SB 1.</a:t>
            </a:r>
          </a:p>
          <a:p>
            <a:pPr marL="457200" lvl="1" indent="0">
              <a:buNone/>
            </a:pPr>
            <a:endParaRPr lang="en-US">
              <a:latin typeface="Quire Sans" panose="020B0502040400020003" pitchFamily="34" charset="0"/>
              <a:cs typeface="Quire Sans" panose="020B0502040400020003" pitchFamily="34" charset="0"/>
            </a:endParaRPr>
          </a:p>
          <a:p>
            <a:pPr lvl="1"/>
            <a:r>
              <a:rPr lang="en-US">
                <a:latin typeface="Quire Sans" panose="020B0502040400020003" pitchFamily="34" charset="0"/>
                <a:cs typeface="Quire Sans" panose="020B0502040400020003" pitchFamily="34" charset="0"/>
              </a:rPr>
              <a:t>Many blind and low-vision voters reported being unable to see the ID requirement on the mail-ballot form. </a:t>
            </a:r>
          </a:p>
          <a:p>
            <a:pPr marL="457200" lvl="1" indent="0">
              <a:buNone/>
            </a:pPr>
            <a:endParaRPr lang="en-US">
              <a:latin typeface="Quire Sans" panose="020B0502040400020003" pitchFamily="34" charset="0"/>
              <a:cs typeface="Quire Sans" panose="020B0502040400020003" pitchFamily="34" charset="0"/>
            </a:endParaRPr>
          </a:p>
          <a:p>
            <a:pPr lvl="1"/>
            <a:r>
              <a:rPr lang="en-US">
                <a:latin typeface="Quire Sans" panose="020B0502040400020003" pitchFamily="34" charset="0"/>
                <a:cs typeface="Quire Sans" panose="020B0502040400020003" pitchFamily="34" charset="0"/>
              </a:rPr>
              <a:t>One-fifth of voters with disabilities receive voting assistance from non-family members. This includes more than 1,000,000 voting-eligible Texans with intellectual disabilities.</a:t>
            </a:r>
          </a:p>
          <a:p>
            <a:pPr marL="457200" lvl="1" indent="0">
              <a:buNone/>
            </a:pPr>
            <a:endParaRPr lang="en-US">
              <a:latin typeface="Quire Sans" panose="020B0502040400020003" pitchFamily="34" charset="0"/>
              <a:cs typeface="Quire Sans" panose="020B0502040400020003" pitchFamily="34" charset="0"/>
            </a:endParaRPr>
          </a:p>
          <a:p>
            <a:endParaRPr lang="en-US"/>
          </a:p>
        </p:txBody>
      </p:sp>
      <p:pic>
        <p:nvPicPr>
          <p:cNvPr id="4" name="Picture 3">
            <a:extLst>
              <a:ext uri="{FF2B5EF4-FFF2-40B4-BE49-F238E27FC236}">
                <a16:creationId xmlns:a16="http://schemas.microsoft.com/office/drawing/2014/main" id="{2E598F6A-FD90-9999-8533-2862EA9C4EE1}"/>
              </a:ext>
              <a:ext uri="{C183D7F6-B498-43B3-948B-1728B52AA6E4}">
                <adec:decorative xmlns:adec="http://schemas.microsoft.com/office/drawing/2017/decorative" val="1"/>
              </a:ext>
            </a:extLst>
          </p:cNvPr>
          <p:cNvPicPr>
            <a:picLocks noChangeAspect="1"/>
          </p:cNvPicPr>
          <p:nvPr/>
        </p:nvPicPr>
        <p:blipFill>
          <a:blip r:embed="rId2"/>
          <a:srcRect t="8159"/>
          <a:stretch>
            <a:fillRect/>
          </a:stretch>
        </p:blipFill>
        <p:spPr>
          <a:xfrm>
            <a:off x="10346453" y="6180292"/>
            <a:ext cx="936383" cy="678121"/>
          </a:xfrm>
          <a:prstGeom prst="rect">
            <a:avLst/>
          </a:prstGeom>
        </p:spPr>
      </p:pic>
    </p:spTree>
    <p:extLst>
      <p:ext uri="{BB962C8B-B14F-4D97-AF65-F5344CB8AC3E}">
        <p14:creationId xmlns:p14="http://schemas.microsoft.com/office/powerpoint/2010/main" val="402101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3D7F-53A6-745A-E8F5-CDACE552F7F9}"/>
              </a:ext>
            </a:extLst>
          </p:cNvPr>
          <p:cNvSpPr>
            <a:spLocks noGrp="1"/>
          </p:cNvSpPr>
          <p:nvPr>
            <p:ph type="title"/>
          </p:nvPr>
        </p:nvSpPr>
        <p:spPr>
          <a:xfrm>
            <a:off x="753533" y="439208"/>
            <a:ext cx="10515600" cy="986897"/>
          </a:xfrm>
        </p:spPr>
        <p:txBody>
          <a:bodyPr>
            <a:normAutofit/>
          </a:bodyPr>
          <a:lstStyle/>
          <a:p>
            <a:r>
              <a:rPr lang="en-US" sz="4000" i="1">
                <a:latin typeface="Quire Sans"/>
                <a:cs typeface="Quire Sans"/>
              </a:rPr>
              <a:t>SB 1’s Effects on Arc Members</a:t>
            </a:r>
            <a:endParaRPr lang="en-US" sz="4000">
              <a:latin typeface="Arial"/>
              <a:cs typeface="Arial"/>
            </a:endParaRPr>
          </a:p>
        </p:txBody>
      </p:sp>
      <p:sp>
        <p:nvSpPr>
          <p:cNvPr id="3" name="Content Placeholder 2">
            <a:extLst>
              <a:ext uri="{FF2B5EF4-FFF2-40B4-BE49-F238E27FC236}">
                <a16:creationId xmlns:a16="http://schemas.microsoft.com/office/drawing/2014/main" id="{9F83F77C-7C4D-3B38-8CB5-3DFA5704767B}"/>
              </a:ext>
            </a:extLst>
          </p:cNvPr>
          <p:cNvSpPr>
            <a:spLocks noGrp="1"/>
          </p:cNvSpPr>
          <p:nvPr>
            <p:ph idx="1"/>
          </p:nvPr>
        </p:nvSpPr>
        <p:spPr>
          <a:xfrm>
            <a:off x="0" y="1435608"/>
            <a:ext cx="11647932" cy="4659059"/>
          </a:xfrm>
        </p:spPr>
        <p:txBody>
          <a:bodyPr vert="horz" lIns="91440" tIns="45720" rIns="91440" bIns="45720" rtlCol="0" anchor="t">
            <a:noAutofit/>
          </a:bodyPr>
          <a:lstStyle/>
          <a:p>
            <a:pPr lvl="1" indent="0"/>
            <a:r>
              <a:rPr lang="en-US" sz="2200" b="1" dirty="0">
                <a:latin typeface="Quire Sans"/>
                <a:cs typeface="Quire Sans"/>
              </a:rPr>
              <a:t>Nancy Crowder </a:t>
            </a:r>
            <a:r>
              <a:rPr lang="en-US" sz="2200" dirty="0">
                <a:latin typeface="Quire Sans"/>
                <a:cs typeface="Quire Sans"/>
              </a:rPr>
              <a:t>has a progressive neuromuscular condition and needs an attendant to help her complete various activities of daily living. She usually votes with her attendant as her assistor. She elected not to after SB 1, for fear of criminal liability.</a:t>
            </a:r>
            <a:endParaRPr lang="en-US"/>
          </a:p>
          <a:p>
            <a:pPr lvl="1" indent="0"/>
            <a:endParaRPr lang="en-US" sz="2200" dirty="0">
              <a:latin typeface="Quire Sans"/>
              <a:cs typeface="Quire Sans"/>
            </a:endParaRPr>
          </a:p>
          <a:p>
            <a:pPr lvl="1" indent="0"/>
            <a:r>
              <a:rPr lang="en-US" sz="2200" b="1" dirty="0">
                <a:latin typeface="Quire Sans"/>
                <a:cs typeface="Quire Sans"/>
              </a:rPr>
              <a:t>Terri Saltzman </a:t>
            </a:r>
            <a:r>
              <a:rPr lang="en-US" sz="2200" dirty="0">
                <a:latin typeface="Quire Sans"/>
                <a:cs typeface="Quire Sans"/>
              </a:rPr>
              <a:t>is a blind member of The Arc whose mail in ballot was rejected under the ID rule due to her inability to see the ID requirement (which was placed under the ballot envelope flap). She could not cure her ballot due to the inaccessibility of the curing website. When she appealed to Travis County for help, they offered no assistance or modification of SB 1’s requirements.</a:t>
            </a:r>
          </a:p>
          <a:p>
            <a:pPr marL="457200" lvl="1" indent="0">
              <a:buNone/>
            </a:pPr>
            <a:r>
              <a:rPr lang="en-US" sz="2200" dirty="0">
                <a:latin typeface="Quire Sans"/>
                <a:cs typeface="Quire Sans"/>
              </a:rPr>
              <a:t>                      </a:t>
            </a:r>
            <a:endParaRPr lang="en-US">
              <a:cs typeface="Times New Roman" panose="02020603050405020304"/>
            </a:endParaRPr>
          </a:p>
          <a:p>
            <a:pPr lvl="1" indent="0"/>
            <a:r>
              <a:rPr lang="en-US" sz="2200" b="1" dirty="0">
                <a:latin typeface="Quire Sans"/>
                <a:cs typeface="Quire Sans"/>
              </a:rPr>
              <a:t>Lydia Nunez Landry </a:t>
            </a:r>
            <a:r>
              <a:rPr lang="en-US" sz="2200" dirty="0">
                <a:latin typeface="Quire Sans"/>
                <a:cs typeface="Quire Sans"/>
              </a:rPr>
              <a:t>is a member of The Arc with muscular dystrophy who votes with assistance. Again, she was wary of potential criminal penalty on her assistor. She has chosen to vote without assistance. Poll workers refused to help her. Instead, they simply watched her struggle to select her preferred candidate. It “made me really nervous. . . they all voted with me.”</a:t>
            </a:r>
          </a:p>
        </p:txBody>
      </p:sp>
      <p:pic>
        <p:nvPicPr>
          <p:cNvPr id="4" name="Picture 3">
            <a:extLst>
              <a:ext uri="{FF2B5EF4-FFF2-40B4-BE49-F238E27FC236}">
                <a16:creationId xmlns:a16="http://schemas.microsoft.com/office/drawing/2014/main" id="{22BEB67F-C7B9-2E4C-17C3-34277B09F654}"/>
              </a:ext>
              <a:ext uri="{C183D7F6-B498-43B3-948B-1728B52AA6E4}">
                <adec:decorative xmlns:adec="http://schemas.microsoft.com/office/drawing/2017/decorative" val="1"/>
              </a:ext>
            </a:extLst>
          </p:cNvPr>
          <p:cNvPicPr>
            <a:picLocks noChangeAspect="1"/>
          </p:cNvPicPr>
          <p:nvPr/>
        </p:nvPicPr>
        <p:blipFill>
          <a:blip r:embed="rId2"/>
          <a:srcRect t="8159"/>
          <a:stretch>
            <a:fillRect/>
          </a:stretch>
        </p:blipFill>
        <p:spPr>
          <a:xfrm>
            <a:off x="10346453" y="6180292"/>
            <a:ext cx="936383" cy="678121"/>
          </a:xfrm>
          <a:prstGeom prst="rect">
            <a:avLst/>
          </a:prstGeom>
        </p:spPr>
      </p:pic>
    </p:spTree>
    <p:extLst>
      <p:ext uri="{BB962C8B-B14F-4D97-AF65-F5344CB8AC3E}">
        <p14:creationId xmlns:p14="http://schemas.microsoft.com/office/powerpoint/2010/main" val="1766470464"/>
      </p:ext>
    </p:extLst>
  </p:cSld>
  <p:clrMapOvr>
    <a:masterClrMapping/>
  </p:clrMapOvr>
</p:sld>
</file>

<file path=ppt/theme/theme1.xml><?xml version="1.0" encoding="utf-8"?>
<a:theme xmlns:a="http://schemas.openxmlformats.org/drawingml/2006/main" name="Office Theme">
  <a:themeElements>
    <a:clrScheme name="BROWNGOLD">
      <a:dk1>
        <a:srgbClr val="000000"/>
      </a:dk1>
      <a:lt1>
        <a:srgbClr val="FFFFFF"/>
      </a:lt1>
      <a:dk2>
        <a:srgbClr val="9CBE41"/>
      </a:dk2>
      <a:lt2>
        <a:srgbClr val="E7E6E6"/>
      </a:lt2>
      <a:accent1>
        <a:srgbClr val="9CBE41"/>
      </a:accent1>
      <a:accent2>
        <a:srgbClr val="0B5101"/>
      </a:accent2>
      <a:accent3>
        <a:srgbClr val="333333"/>
      </a:accent3>
      <a:accent4>
        <a:srgbClr val="FFC000"/>
      </a:accent4>
      <a:accent5>
        <a:srgbClr val="5B9BD5"/>
      </a:accent5>
      <a:accent6>
        <a:srgbClr val="70AD47"/>
      </a:accent6>
      <a:hlink>
        <a:srgbClr val="9CBE41"/>
      </a:hlink>
      <a:folHlink>
        <a:srgbClr val="00520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WN_GOLD_PPT_TEMPLATE" id="{9D5FFFF2-E17A-1048-A4C3-C7B2611FCC58}" vid="{F7FD7776-B73E-8D4A-8BA1-3B883294C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BROWN_GOLD_PPT_TEMPLATE</Template>
  <TotalTime>0</TotalTime>
  <Words>2865</Words>
  <Application>Microsoft Office PowerPoint</Application>
  <PresentationFormat>Widescreen</PresentationFormat>
  <Paragraphs>244</Paragraphs>
  <Slides>31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Arial,Sans-Serif</vt:lpstr>
      <vt:lpstr>Calibri</vt:lpstr>
      <vt:lpstr>Courier New</vt:lpstr>
      <vt:lpstr>Quire Sans</vt:lpstr>
      <vt:lpstr>Times New Roman</vt:lpstr>
      <vt:lpstr>Wingdings</vt:lpstr>
      <vt:lpstr>Office Theme</vt:lpstr>
      <vt:lpstr>PowerPoint Presentation</vt:lpstr>
      <vt:lpstr>Introductions</vt:lpstr>
      <vt:lpstr>Presentation Overview</vt:lpstr>
      <vt:lpstr>PowerPoint Presentation</vt:lpstr>
      <vt:lpstr>La Union del Pueblo Entero v. Abbott (LUPE)</vt:lpstr>
      <vt:lpstr>Overview of SB 1 Assistor Provisions</vt:lpstr>
      <vt:lpstr>Overview of Mail-in Ballot Provisions</vt:lpstr>
      <vt:lpstr>How do these Provisions Affect PwDs?</vt:lpstr>
      <vt:lpstr>SB 1’s Effects on Arc Members</vt:lpstr>
      <vt:lpstr>Section 208 Claims/Appeal</vt:lpstr>
      <vt:lpstr>ADA Claims Decision</vt:lpstr>
      <vt:lpstr>Judge Rodriguez on SB 1:</vt:lpstr>
      <vt:lpstr>Pending Fifth Circuit Appeal</vt:lpstr>
      <vt:lpstr>PowerPoint Presentation</vt:lpstr>
      <vt:lpstr> Absentee Voting</vt:lpstr>
      <vt:lpstr> Challenges to Inaccessible Absentee Voting Programs</vt:lpstr>
      <vt:lpstr>NFB v. Lamone</vt:lpstr>
      <vt:lpstr>NFB v. Lamone (con.) </vt:lpstr>
      <vt:lpstr>Johnson v. Bexar County</vt:lpstr>
      <vt:lpstr>NFBTX v. Harris County</vt:lpstr>
      <vt:lpstr>Rissling v. Bobo</vt:lpstr>
      <vt:lpstr>CA Council of the Blind v. Weber </vt:lpstr>
      <vt:lpstr>Organizational and Academic Opposition to E-Return</vt:lpstr>
      <vt:lpstr>PowerPoint Presentation</vt:lpstr>
      <vt:lpstr>Trump v. CASA</vt:lpstr>
      <vt:lpstr>Trump v. CASA (con.)</vt:lpstr>
      <vt:lpstr> Post Trump v. CASA Outlook </vt:lpstr>
      <vt:lpstr>Watson v. Republican National Committee</vt:lpstr>
      <vt:lpstr>Bost v. Illinois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Hughes</dc:creator>
  <cp:lastModifiedBy>Lauren Kelleher</cp:lastModifiedBy>
  <cp:revision>1</cp:revision>
  <cp:lastPrinted>2021-08-20T14:16:34Z</cp:lastPrinted>
  <dcterms:created xsi:type="dcterms:W3CDTF">2021-04-07T15:04:38Z</dcterms:created>
  <dcterms:modified xsi:type="dcterms:W3CDTF">2026-02-26T04:13:23Z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984a2ab-60e8-4892-857e-d128821b0f06_Enabled">
    <vt:lpwstr>true</vt:lpwstr>
  </property>
  <property fmtid="{D5CDD505-2E9C-101B-9397-08002B2CF9AE}" pid="3" name="MSIP_Label_e984a2ab-60e8-4892-857e-d128821b0f06_SetDate">
    <vt:lpwstr>2024-06-18T18:16:50Z</vt:lpwstr>
  </property>
  <property fmtid="{D5CDD505-2E9C-101B-9397-08002B2CF9AE}" pid="4" name="MSIP_Label_e984a2ab-60e8-4892-857e-d128821b0f06_Method">
    <vt:lpwstr>Standard</vt:lpwstr>
  </property>
  <property fmtid="{D5CDD505-2E9C-101B-9397-08002B2CF9AE}" pid="5" name="MSIP_Label_e984a2ab-60e8-4892-857e-d128821b0f06_Name">
    <vt:lpwstr>defa4170-0d19-0005-0004-bc88714345d2</vt:lpwstr>
  </property>
  <property fmtid="{D5CDD505-2E9C-101B-9397-08002B2CF9AE}" pid="6" name="MSIP_Label_e984a2ab-60e8-4892-857e-d128821b0f06_SiteId">
    <vt:lpwstr>bd368896-c540-43a7-b8ff-1f5e3b1c5210</vt:lpwstr>
  </property>
  <property fmtid="{D5CDD505-2E9C-101B-9397-08002B2CF9AE}" pid="7" name="MSIP_Label_e984a2ab-60e8-4892-857e-d128821b0f06_ActionId">
    <vt:lpwstr>529a4973-4989-4779-ba94-852c15c5cf6f</vt:lpwstr>
  </property>
  <property fmtid="{D5CDD505-2E9C-101B-9397-08002B2CF9AE}" pid="8" name="MSIP_Label_e984a2ab-60e8-4892-857e-d128821b0f06_ContentBits">
    <vt:lpwstr>0</vt:lpwstr>
  </property>
</Properties>
</file>