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92" r:id="rId3"/>
    <p:sldId id="262" r:id="rId4"/>
    <p:sldId id="263" r:id="rId5"/>
    <p:sldId id="264" r:id="rId6"/>
    <p:sldId id="287" r:id="rId7"/>
    <p:sldId id="288" r:id="rId8"/>
    <p:sldId id="281" r:id="rId9"/>
    <p:sldId id="280" r:id="rId10"/>
    <p:sldId id="289" r:id="rId11"/>
    <p:sldId id="290" r:id="rId12"/>
    <p:sldId id="272" r:id="rId13"/>
    <p:sldId id="285" r:id="rId14"/>
    <p:sldId id="284" r:id="rId15"/>
    <p:sldId id="265" r:id="rId16"/>
    <p:sldId id="260" r:id="rId17"/>
    <p:sldId id="291" r:id="rId18"/>
    <p:sldId id="266" r:id="rId19"/>
    <p:sldId id="267" r:id="rId20"/>
    <p:sldId id="293" r:id="rId21"/>
    <p:sldId id="257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50" autoAdjust="0"/>
  </p:normalViewPr>
  <p:slideViewPr>
    <p:cSldViewPr snapToGrid="0">
      <p:cViewPr varScale="1">
        <p:scale>
          <a:sx n="62" d="100"/>
          <a:sy n="62" d="100"/>
        </p:scale>
        <p:origin x="4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0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210E8-D978-4538-9CFC-A4B6DACEC20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11524-1281-4470-B04E-D759EBEA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44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8F12C-0918-479B-A19B-5A9364C35CE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EC86C-57E1-4990-B8D6-1A64E2E9F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>
          <a:extLst>
            <a:ext uri="{FF2B5EF4-FFF2-40B4-BE49-F238E27FC236}">
              <a16:creationId xmlns:a16="http://schemas.microsoft.com/office/drawing/2014/main" id="{FDE1D847-0ABC-EB76-063A-526D46809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>
            <a:extLst>
              <a:ext uri="{FF2B5EF4-FFF2-40B4-BE49-F238E27FC236}">
                <a16:creationId xmlns:a16="http://schemas.microsoft.com/office/drawing/2014/main" id="{6A8EE682-6D46-9A77-BA9C-DE91D853B4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:notes">
            <a:extLst>
              <a:ext uri="{FF2B5EF4-FFF2-40B4-BE49-F238E27FC236}">
                <a16:creationId xmlns:a16="http://schemas.microsoft.com/office/drawing/2014/main" id="{E2053EA4-00AD-A8B8-AE44-F00DC69EDB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07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458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9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t" anchorCtr="0">
            <a:noAutofit/>
          </a:bodyPr>
          <a:lstStyle/>
          <a:p>
            <a:pPr marL="4445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/>
          </a:p>
        </p:txBody>
      </p:sp>
      <p:sp>
        <p:nvSpPr>
          <p:cNvPr id="167" name="Google Shape;167;p19:notes"/>
          <p:cNvSpPr txBox="1">
            <a:spLocks noGrp="1"/>
          </p:cNvSpPr>
          <p:nvPr>
            <p:ph type="sldNum" idx="12"/>
          </p:nvPr>
        </p:nvSpPr>
        <p:spPr>
          <a:xfrm>
            <a:off x="3884615" y="8685214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20"/>
              <a:t>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91" name="Google Shape;19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20"/>
          </a:p>
        </p:txBody>
      </p:sp>
      <p:sp>
        <p:nvSpPr>
          <p:cNvPr id="240" name="Google Shape;24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hyperlink" Target="tel:919-968-6308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tel:310-204-6010" TargetMode="External"/><Relationship Id="rId5" Type="http://schemas.openxmlformats.org/officeDocument/2006/relationships/hyperlink" Target="tel:202-289-7661" TargetMode="Externa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ethoscope and clipboard against a white background. The text in the bottom right corner reads National Health Law Program." title="Slid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89537" cy="69128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776848"/>
            <a:ext cx="10263188" cy="914400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1976208"/>
            <a:ext cx="9880316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491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71600"/>
            <a:ext cx="7044743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969" y="6362700"/>
            <a:ext cx="1207644" cy="332805"/>
          </a:xfrm>
        </p:spPr>
        <p:txBody>
          <a:bodyPr/>
          <a:lstStyle/>
          <a:p>
            <a:fld id="{993EBEBD-82BF-4CF1-BD17-1E08E3099C2C}" type="datetimeFigureOut">
              <a:rPr lang="en-US" smtClean="0"/>
              <a:t>2/27/2026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1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49" y="535577"/>
            <a:ext cx="10181051" cy="539476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04385" y="6362700"/>
            <a:ext cx="1225228" cy="332805"/>
          </a:xfrm>
        </p:spPr>
        <p:txBody>
          <a:bodyPr/>
          <a:lstStyle/>
          <a:p>
            <a:fld id="{993EBEBD-82BF-4CF1-BD17-1E08E3099C2C}" type="datetimeFigureOut">
              <a:rPr lang="en-US" smtClean="0"/>
              <a:t>2/27/2026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7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24585"/>
            <a:ext cx="12192000" cy="33846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BEBD-82BF-4CF1-BD17-1E08E3099C2C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8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BEBD-82BF-4CF1-BD17-1E08E3099C2C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BEBD-82BF-4CF1-BD17-1E08E3099C2C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BEBD-82BF-4CF1-BD17-1E08E3099C2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39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 Slide (1 presen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00130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764274"/>
            <a:ext cx="6634163" cy="607325"/>
          </a:xfrm>
        </p:spPr>
        <p:txBody>
          <a:bodyPr anchor="b"/>
          <a:lstStyle>
            <a:lvl1pPr marL="0" indent="0">
              <a:buNone/>
              <a:defRPr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Speaker Name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83568" y="1371600"/>
            <a:ext cx="6634163" cy="607325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Speaker Title 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83567" y="2135874"/>
            <a:ext cx="6634163" cy="4226826"/>
          </a:xfrm>
        </p:spPr>
        <p:txBody>
          <a:bodyPr anchor="t">
            <a:normAutofit/>
          </a:bodyPr>
          <a:lstStyle>
            <a:lvl1pPr marL="0" indent="0"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Speaker Bio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7192963" y="763588"/>
            <a:ext cx="4351337" cy="55991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Speaker Headshot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978925"/>
            <a:ext cx="6496334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0600993" y="6428961"/>
            <a:ext cx="621942" cy="332806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5"/>
          </p:nvPr>
        </p:nvSpPr>
        <p:spPr>
          <a:xfrm>
            <a:off x="9308123" y="6428961"/>
            <a:ext cx="1200105" cy="332805"/>
          </a:xfrm>
        </p:spPr>
        <p:txBody>
          <a:bodyPr/>
          <a:lstStyle/>
          <a:p>
            <a:fld id="{993EBEBD-82BF-4CF1-BD17-1E08E3099C2C}" type="datetimeFigureOut">
              <a:rPr lang="en-US" smtClean="0"/>
              <a:t>2/27/2026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2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(Multiple Presen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Presenters (Multiple Presenters)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97815" y="6362700"/>
            <a:ext cx="1186343" cy="332805"/>
          </a:xfrm>
        </p:spPr>
        <p:txBody>
          <a:bodyPr/>
          <a:lstStyle/>
          <a:p>
            <a:fld id="{993EBEBD-82BF-4CF1-BD17-1E08E3099C2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83549" y="6362699"/>
            <a:ext cx="621942" cy="332806"/>
          </a:xfr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1" y="2483893"/>
            <a:ext cx="3371566" cy="43606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b="1" dirty="0"/>
              <a:t>Presenter 1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953587" y="2497541"/>
            <a:ext cx="3371566" cy="43606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b="1" dirty="0"/>
              <a:t>Presenter 2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708876" y="2497540"/>
            <a:ext cx="3371566" cy="43606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b="1" dirty="0"/>
              <a:t>Presenter 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2961562"/>
            <a:ext cx="3371850" cy="38239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953303" y="2961562"/>
            <a:ext cx="3371850" cy="38239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7716106" y="2960450"/>
            <a:ext cx="3371850" cy="38239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182986" y="3385566"/>
            <a:ext cx="3371850" cy="38239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45789" y="3385566"/>
            <a:ext cx="3371850" cy="38239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7708592" y="3384454"/>
            <a:ext cx="3371850" cy="38239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182563" y="3998913"/>
            <a:ext cx="3379787" cy="1624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Org Logo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23" hasCustomPrompt="1"/>
          </p:nvPr>
        </p:nvSpPr>
        <p:spPr>
          <a:xfrm>
            <a:off x="3953303" y="4033892"/>
            <a:ext cx="3379787" cy="1624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Org Logo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7704623" y="4065196"/>
            <a:ext cx="3379787" cy="1624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Org Logo</a:t>
            </a:r>
          </a:p>
        </p:txBody>
      </p:sp>
    </p:spTree>
    <p:extLst>
      <p:ext uri="{BB962C8B-B14F-4D97-AF65-F5344CB8AC3E}">
        <p14:creationId xmlns:p14="http://schemas.microsoft.com/office/powerpoint/2010/main" val="42718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BEBD-82BF-4CF1-BD17-1E08E3099C2C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3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BEBD-82BF-4CF1-BD17-1E08E3099C2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2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text in the bottom right corner reads National Health Law Program." title="Slid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1252" cy="691382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776848"/>
            <a:ext cx="10263188" cy="914400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1976208"/>
            <a:ext cx="9880316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643098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BEBD-82BF-4CF1-BD17-1E08E3099C2C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0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5739C1-DC50-4B6B-BF5E-018FDF8E221A}"/>
              </a:ext>
            </a:extLst>
          </p:cNvPr>
          <p:cNvSpPr/>
          <p:nvPr userDrawn="1"/>
        </p:nvSpPr>
        <p:spPr>
          <a:xfrm>
            <a:off x="0" y="0"/>
            <a:ext cx="700130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7ECC7-B433-4173-ABFA-C7F31780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D5052DE-F48B-4EB6-928F-0FC6B0F43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6541FAB-F088-44E1-B759-410F36237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566" y="220135"/>
            <a:ext cx="6634163" cy="1700105"/>
          </a:xfrm>
        </p:spPr>
        <p:txBody>
          <a:bodyPr anchor="t">
            <a:normAutofit/>
          </a:bodyPr>
          <a:lstStyle>
            <a:lvl1pPr marL="0" indent="0"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Speaker Contact Information:</a:t>
            </a:r>
          </a:p>
        </p:txBody>
      </p:sp>
      <p:pic>
        <p:nvPicPr>
          <p:cNvPr id="10" name="Picture 9" descr="A blue, lower-case F on a square, white background." title="Facebook Logo">
            <a:extLst>
              <a:ext uri="{FF2B5EF4-FFF2-40B4-BE49-F238E27FC236}">
                <a16:creationId xmlns:a16="http://schemas.microsoft.com/office/drawing/2014/main" id="{099F838A-FC04-47F3-910F-455C2D9EE4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" y="3890774"/>
            <a:ext cx="802283" cy="802283"/>
          </a:xfrm>
          <a:prstGeom prst="rect">
            <a:avLst/>
          </a:prstGeom>
        </p:spPr>
      </p:pic>
      <p:pic>
        <p:nvPicPr>
          <p:cNvPr id="14" name="Picture 13" descr="A computer mouse pointer over a simple globe graphic." title="Internet Icon">
            <a:extLst>
              <a:ext uri="{FF2B5EF4-FFF2-40B4-BE49-F238E27FC236}">
                <a16:creationId xmlns:a16="http://schemas.microsoft.com/office/drawing/2014/main" id="{6A895A8D-EF93-4FEB-85FA-0AD5075C94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9" y="2841587"/>
            <a:ext cx="936830" cy="936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125159-2C23-4437-A397-37A156595273}"/>
              </a:ext>
            </a:extLst>
          </p:cNvPr>
          <p:cNvSpPr txBox="1"/>
          <p:nvPr userDrawn="1"/>
        </p:nvSpPr>
        <p:spPr>
          <a:xfrm>
            <a:off x="7044743" y="2361096"/>
            <a:ext cx="4499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kern="1200" cap="all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WASHINGTON, DC OFFICE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1444 I Street NW, Suite 1105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Washington, DC 20005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(202) 289-7661</a:t>
            </a:r>
            <a:endParaRPr lang="en-US" sz="16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b="1" i="0" kern="1200" cap="all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i="0" kern="1200" cap="all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ANGELES OFFICE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3701 Wilshire Blvd, Suite 315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Angeles, CA 90010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(310) 204-6010</a:t>
            </a:r>
            <a:endParaRPr lang="en-US" sz="1600" b="1" i="0" kern="1200" cap="all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b="1" i="0" kern="1200" cap="all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i="0" kern="1200" cap="all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 </a:t>
            </a:r>
            <a:r>
              <a:rPr lang="en-US" sz="1600" b="1" i="0" kern="1200" cap="all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CAROLINA OFFICE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1512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E. Franklin St., Suite 110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Chapel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Hill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NC 27514</a:t>
            </a:r>
            <a:b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(919) 968-6308</a:t>
            </a:r>
            <a:endParaRPr lang="en-US" sz="16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E3DFD5-B0BF-4472-9475-EAACBD5CFE2A}"/>
              </a:ext>
            </a:extLst>
          </p:cNvPr>
          <p:cNvSpPr txBox="1"/>
          <p:nvPr userDrawn="1"/>
        </p:nvSpPr>
        <p:spPr>
          <a:xfrm>
            <a:off x="1174529" y="3200400"/>
            <a:ext cx="582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www.healthlaw.org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F832F-FEE7-494D-9C83-A49045848589}"/>
              </a:ext>
            </a:extLst>
          </p:cNvPr>
          <p:cNvSpPr txBox="1"/>
          <p:nvPr userDrawn="1"/>
        </p:nvSpPr>
        <p:spPr>
          <a:xfrm>
            <a:off x="1174529" y="4140926"/>
            <a:ext cx="582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NHeLProgram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68C1F-AE13-4587-97B3-777E6DA664A1}"/>
              </a:ext>
            </a:extLst>
          </p:cNvPr>
          <p:cNvSpPr txBox="1"/>
          <p:nvPr userDrawn="1"/>
        </p:nvSpPr>
        <p:spPr>
          <a:xfrm>
            <a:off x="1107255" y="5133703"/>
            <a:ext cx="589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NHeLP.bsky.social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0F3464-6C58-4697-9B1E-2A92B0DD98FB}"/>
              </a:ext>
            </a:extLst>
          </p:cNvPr>
          <p:cNvSpPr txBox="1"/>
          <p:nvPr userDrawn="1"/>
        </p:nvSpPr>
        <p:spPr>
          <a:xfrm>
            <a:off x="183566" y="2155371"/>
            <a:ext cx="681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 with National Health Law Program online:</a:t>
            </a:r>
          </a:p>
        </p:txBody>
      </p:sp>
      <p:sp>
        <p:nvSpPr>
          <p:cNvPr id="15" name="Date Placeholder 1"/>
          <p:cNvSpPr txBox="1">
            <a:spLocks/>
          </p:cNvSpPr>
          <p:nvPr userDrawn="1"/>
        </p:nvSpPr>
        <p:spPr>
          <a:xfrm>
            <a:off x="8897815" y="6372882"/>
            <a:ext cx="1186343" cy="332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3EBEBD-82BF-4CF1-BD17-1E08E3099C2C}" type="datetimeFigureOut">
              <a:rPr lang="en-US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2/27/2026</a:t>
            </a:fld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222" y="4962557"/>
            <a:ext cx="805033" cy="7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27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66BF9-27F3-4C8B-B21C-83E5D95B2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" y="1371600"/>
            <a:ext cx="11353800" cy="2351088"/>
          </a:xfrm>
        </p:spPr>
        <p:txBody>
          <a:bodyPr/>
          <a:lstStyle>
            <a:lvl1pPr marL="0" indent="0" algn="ctr">
              <a:buNone/>
              <a:defRPr b="1" i="0"/>
            </a:lvl1pPr>
          </a:lstStyle>
          <a:p>
            <a:pPr lvl="0"/>
            <a:r>
              <a:rPr lang="en-US" dirty="0"/>
              <a:t>Include closing message or thank you on this slide. </a:t>
            </a:r>
          </a:p>
        </p:txBody>
      </p:sp>
      <p:pic>
        <p:nvPicPr>
          <p:cNvPr id="8" name="Picture 7" descr="National Health Law Program" title="NHeLP Logo">
            <a:extLst>
              <a:ext uri="{FF2B5EF4-FFF2-40B4-BE49-F238E27FC236}">
                <a16:creationId xmlns:a16="http://schemas.microsoft.com/office/drawing/2014/main" id="{198ADF72-8FCE-4E8C-B063-3239A7069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4823969"/>
            <a:ext cx="2162152" cy="15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8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hugging her mother. The text in the bottom right corner reads National Health Law Program." title="Slid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1252" cy="691382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776848"/>
            <a:ext cx="10263188" cy="914400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1976208"/>
            <a:ext cx="9880316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53639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hand of a health care provider checking a patient's pulse. The text in the bottom right corner reads National Health Law Program." title="Slid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1252" cy="691382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776848"/>
            <a:ext cx="10263188" cy="914400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1976208"/>
            <a:ext cx="9880316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88891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n infant. The text in the bottom right corner reads National Health Law Program." title="Slid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1252" cy="691382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776848"/>
            <a:ext cx="10263188" cy="914400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1976208"/>
            <a:ext cx="9880316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69462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 person holding another person's hand in a comforting manner. The text in the bottom right corner reads National Health Law Program." title="Slid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1252" cy="691382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776848"/>
            <a:ext cx="10263188" cy="914400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1976208"/>
            <a:ext cx="9880316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50845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mall pile of coins and several stacks of change, arranged by descending height. The text in the bottom right corner reads National Health Law Program." title="Slid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28"/>
            <a:ext cx="12291252" cy="691382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776848"/>
            <a:ext cx="10263188" cy="914400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1976208"/>
            <a:ext cx="9880316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02456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Desig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open book stacked on top of other books. The text in the bottom right corner reads National Health Law Program." title="Slid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28"/>
            <a:ext cx="12291252" cy="691382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776848"/>
            <a:ext cx="10263188" cy="914400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1976208"/>
            <a:ext cx="9880316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11543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Desig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judge's gavel and sound block against a white background. The text in the bottom right corner reads National Health Law Program." title="Slid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1252" cy="691382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776848"/>
            <a:ext cx="10263188" cy="914400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1976208"/>
            <a:ext cx="9880316" cy="491888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16058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228601"/>
            <a:ext cx="10515600" cy="1137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049" y="1579007"/>
            <a:ext cx="101810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5769" y="6362700"/>
            <a:ext cx="1283844" cy="332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X/XX/XXXX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4158" y="6362700"/>
            <a:ext cx="621942" cy="332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  <a:fld id="{DD5052DE-F48B-4EB6-928F-0FC6B0F43D0C}" type="slidenum">
              <a:rPr lang="en-US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565228" y="0"/>
            <a:ext cx="626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1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0" r:id="rId3"/>
    <p:sldLayoutId id="2147483663" r:id="rId4"/>
    <p:sldLayoutId id="2147483665" r:id="rId5"/>
    <p:sldLayoutId id="2147483649" r:id="rId6"/>
    <p:sldLayoutId id="2147483664" r:id="rId7"/>
    <p:sldLayoutId id="2147483670" r:id="rId8"/>
    <p:sldLayoutId id="2147483671" r:id="rId9"/>
    <p:sldLayoutId id="2147483650" r:id="rId10"/>
    <p:sldLayoutId id="2147483669" r:id="rId11"/>
    <p:sldLayoutId id="2147483651" r:id="rId12"/>
    <p:sldLayoutId id="2147483652" r:id="rId13"/>
    <p:sldLayoutId id="2147483653" r:id="rId14"/>
    <p:sldLayoutId id="2147483654" r:id="rId15"/>
    <p:sldLayoutId id="2147483667" r:id="rId16"/>
    <p:sldLayoutId id="2147483666" r:id="rId17"/>
    <p:sldLayoutId id="2147483655" r:id="rId18"/>
    <p:sldLayoutId id="2147483656" r:id="rId19"/>
    <p:sldLayoutId id="2147483657" r:id="rId20"/>
    <p:sldLayoutId id="2147483668" r:id="rId21"/>
    <p:sldLayoutId id="21474836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5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26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0" userDrawn="1">
          <p15:clr>
            <a:srgbClr val="F26B43"/>
          </p15:clr>
        </p15:guide>
        <p15:guide id="3" orient="horz" pos="4224" userDrawn="1">
          <p15:clr>
            <a:srgbClr val="F26B43"/>
          </p15:clr>
        </p15:guide>
        <p15:guide id="4" pos="7560" userDrawn="1">
          <p15:clr>
            <a:srgbClr val="F26B43"/>
          </p15:clr>
        </p15:guide>
        <p15:guide id="5" orient="horz" pos="120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  <p15:guide id="7" pos="7272" userDrawn="1">
          <p15:clr>
            <a:srgbClr val="F26B43"/>
          </p15:clr>
        </p15:guide>
        <p15:guide id="8" orient="horz" pos="4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law.org/resource/state-implementation-of-Medicaid-work-requirements-guidelines-for-public-records-requests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law.org/resource/recommendations-for-mitigating-harms-to-people-with-disabilities-older-adults-and-caregivers-from-medicaid-work-requirements/" TargetMode="External"/><Relationship Id="rId7" Type="http://schemas.openxmlformats.org/officeDocument/2006/relationships/hyperlink" Target="https://drcnh.org/litigation/lawsuit-protecting-the-rights-of-cfi-waiver-participants-to-live-independently-will-proceed-as-class-action/" TargetMode="External"/><Relationship Id="rId2" Type="http://schemas.openxmlformats.org/officeDocument/2006/relationships/hyperlink" Target="https://healthlaw.org/preparing-a-landing-pad-mitigating-obbbas-harms-to-the-medicaid-safety-ne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aarp.org/press/releases/2025-1-1-press-releases.html" TargetMode="External"/><Relationship Id="rId5" Type="http://schemas.openxmlformats.org/officeDocument/2006/relationships/hyperlink" Target="https://healthlaw.org/resource/a-technical-guide-for-states-to-reduce-procedural-terminations-from-medicaids-work-reporting-requirements/" TargetMode="External"/><Relationship Id="rId4" Type="http://schemas.openxmlformats.org/officeDocument/2006/relationships/hyperlink" Target="https://healthlaw.org/resource/obbba-harms-people-with-disabilities-limits-on-state-directed-payment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chmidt@healthlaw.org" TargetMode="External"/><Relationship Id="rId2" Type="http://schemas.openxmlformats.org/officeDocument/2006/relationships/hyperlink" Target="mailto:Gadd@healthlaw.org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mailto:mgyamfi@aarp.org" TargetMode="External"/><Relationship Id="rId4" Type="http://schemas.openxmlformats.org/officeDocument/2006/relationships/hyperlink" Target="mailto:Lav@healthlaw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1D5C74-64C1-8A5E-433C-595044FBFA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" y="776288"/>
            <a:ext cx="10263188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Accessibility of Health Care: Getting On,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Staying On,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b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Getting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C27717-3AA7-42F4-4328-FDB01CC08C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3342671"/>
            <a:ext cx="9880316" cy="491888"/>
          </a:xfrm>
        </p:spPr>
        <p:txBody>
          <a:bodyPr>
            <a:normAutofit fontScale="92500"/>
          </a:bodyPr>
          <a:lstStyle/>
          <a:p>
            <a:r>
              <a:rPr lang="en-US" dirty="0"/>
              <a:t>Geron Gadd, Maame Gyamfi, Steven Schmidt, and Jennifer Lav</a:t>
            </a:r>
          </a:p>
        </p:txBody>
      </p:sp>
      <p:pic>
        <p:nvPicPr>
          <p:cNvPr id="8" name="Picture 7" descr="AARP Foundation Logo&#10;">
            <a:extLst>
              <a:ext uri="{FF2B5EF4-FFF2-40B4-BE49-F238E27FC236}">
                <a16:creationId xmlns:a16="http://schemas.microsoft.com/office/drawing/2014/main" id="{E86DEE17-851F-EB67-80F2-C7E723724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0011"/>
            <a:ext cx="4822371" cy="8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9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190500" y="228601"/>
            <a:ext cx="10515600" cy="113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50000"/>
              <a:buNone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Work Requirements for Medicaid Expansion Adults (“community engagement”) 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525049" y="1579007"/>
            <a:ext cx="101810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Effective January 1, 2027, although states may implement earlier or obtain good faith effort delay</a:t>
            </a: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7493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dirty="0"/>
              <a:t>Mandatory requirement for Medicaid enrollees/applicants aged 19⁠–⁠64.</a:t>
            </a:r>
          </a:p>
          <a:p>
            <a:pPr marL="749300" lvl="1">
              <a:lnSpc>
                <a:spcPct val="100000"/>
              </a:lnSpc>
              <a:spcBef>
                <a:spcPts val="1000"/>
              </a:spcBef>
              <a:buSzPts val="2400"/>
              <a:buFont typeface="Noto Sans Symbols"/>
              <a:buChar char="▪"/>
            </a:pPr>
            <a:r>
              <a:rPr lang="en-US" dirty="0"/>
              <a:t>Only for “expansion population” – which includes people with disabilities.</a:t>
            </a:r>
            <a:endParaRPr dirty="0"/>
          </a:p>
          <a:p>
            <a:pPr marL="7493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dirty="0"/>
              <a:t>At least 80 hours of qualifying activities per month or income of least $580 per month.</a:t>
            </a:r>
            <a:endParaRPr dirty="0"/>
          </a:p>
          <a:p>
            <a:pPr marL="7493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Required at application and renewal.</a:t>
            </a:r>
            <a:endParaRPr dirty="0"/>
          </a:p>
          <a:p>
            <a:pPr marL="4572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4572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5" name="Google Shape;195;p10"/>
          <p:cNvSpPr txBox="1">
            <a:spLocks noGrp="1"/>
          </p:cNvSpPr>
          <p:nvPr>
            <p:ph type="sldNum" idx="12"/>
          </p:nvPr>
        </p:nvSpPr>
        <p:spPr>
          <a:xfrm>
            <a:off x="10084158" y="6362700"/>
            <a:ext cx="621942" cy="33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0090E0"/>
                </a:solidFill>
              </a:rPr>
              <a:t>10</a:t>
            </a:fld>
            <a:endParaRPr>
              <a:solidFill>
                <a:srgbClr val="0090E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190500" y="228601"/>
            <a:ext cx="105156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Exemption: “Specified excluded individual”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525050" y="1578999"/>
            <a:ext cx="10181100" cy="4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 sz="32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Medically frail or special medical needs</a:t>
            </a:r>
          </a:p>
          <a:p>
            <a:pPr lvl="1" indent="-406400">
              <a:spcBef>
                <a:spcPts val="1000"/>
              </a:spcBef>
              <a:buSzPts val="2800"/>
            </a:pP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Blind or SSI/SSDI disability.</a:t>
            </a:r>
          </a:p>
          <a:p>
            <a:pPr lvl="1" indent="-406400">
              <a:spcBef>
                <a:spcPts val="1000"/>
              </a:spcBef>
              <a:buSzPts val="2800"/>
            </a:pP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Substance use disorder (SUD).</a:t>
            </a:r>
          </a:p>
          <a:p>
            <a:pPr lvl="1" indent="-406400">
              <a:spcBef>
                <a:spcPts val="1000"/>
              </a:spcBef>
              <a:buSzPts val="2800"/>
            </a:pP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“Disabling mental disorder.”</a:t>
            </a:r>
          </a:p>
          <a:p>
            <a:pPr lvl="1" indent="-406400">
              <a:spcBef>
                <a:spcPts val="1000"/>
              </a:spcBef>
              <a:buSzPts val="2800"/>
            </a:pP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A disability that significantly impairs ≥1 Activities of Daily Living.</a:t>
            </a:r>
          </a:p>
          <a:p>
            <a:pPr lvl="1" indent="-406400">
              <a:spcBef>
                <a:spcPts val="1000"/>
              </a:spcBef>
              <a:buSzPts val="2800"/>
            </a:pP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A serious </a:t>
            </a:r>
            <a:r>
              <a:rPr lang="en-US" sz="2800" u="sng" dirty="0">
                <a:latin typeface="Tahoma"/>
                <a:ea typeface="Tahoma"/>
                <a:cs typeface="Tahoma"/>
                <a:sym typeface="Tahoma"/>
              </a:rPr>
              <a:t>or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 complex medical condition.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endParaRPr sz="26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>
            <a:spLocks noGrp="1"/>
          </p:cNvSpPr>
          <p:nvPr>
            <p:ph type="title"/>
          </p:nvPr>
        </p:nvSpPr>
        <p:spPr>
          <a:xfrm>
            <a:off x="190500" y="228601"/>
            <a:ext cx="10515600" cy="113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50000"/>
              <a:buNone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More Frequent Eligibility Redeterminations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3" name="Google Shape;243;p13"/>
          <p:cNvSpPr txBox="1">
            <a:spLocks noGrp="1"/>
          </p:cNvSpPr>
          <p:nvPr>
            <p:ph type="body" idx="1"/>
          </p:nvPr>
        </p:nvSpPr>
        <p:spPr>
          <a:xfrm>
            <a:off x="525049" y="1579007"/>
            <a:ext cx="101810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States must redetermine eligibility for ACA expansion population every 6 months (twice as frequently)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6858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102870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4" name="Google Shape;244;p13"/>
          <p:cNvSpPr txBox="1">
            <a:spLocks noGrp="1"/>
          </p:cNvSpPr>
          <p:nvPr>
            <p:ph type="sldNum" idx="12"/>
          </p:nvPr>
        </p:nvSpPr>
        <p:spPr>
          <a:xfrm>
            <a:off x="10084158" y="6362700"/>
            <a:ext cx="621942" cy="33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0090E0"/>
                </a:solidFill>
              </a:rPr>
              <a:t>12</a:t>
            </a:fld>
            <a:endParaRPr>
              <a:solidFill>
                <a:srgbClr val="0090E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78F1A0-83AC-3B0A-DFAE-708687FE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Requirements &amp; Eligibility Redeterminations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E2D16-8696-C13F-327C-CDA48B69E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Systems must accurately capture exemptions.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Systems must be accessible.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Huge risk of procedural terminations.</a:t>
            </a:r>
            <a:endParaRPr lang="en-US" dirty="0">
              <a:ea typeface="Tahom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Increases burden on people with disabilities.</a:t>
            </a:r>
            <a:endParaRPr lang="en-US" dirty="0">
              <a:ea typeface="Tahom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Increases state administrative workload.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States must have plans to address needs of people who “fall through the cracks.”</a:t>
            </a:r>
          </a:p>
        </p:txBody>
      </p:sp>
    </p:spTree>
    <p:extLst>
      <p:ext uri="{BB962C8B-B14F-4D97-AF65-F5344CB8AC3E}">
        <p14:creationId xmlns:p14="http://schemas.microsoft.com/office/powerpoint/2010/main" val="177872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0A6F2F-BAD2-DEBA-308A-66A7CDD5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of Federal Spending Cuts</a:t>
            </a:r>
            <a:r>
              <a:rPr lang="en-US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925F7-AAE3-B381-1BA1-D42B43604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u="sng" dirty="0"/>
              <a:t>Four Tough Choices</a:t>
            </a:r>
          </a:p>
          <a:p>
            <a:r>
              <a:rPr lang="en-US" dirty="0"/>
              <a:t>Cut benefits </a:t>
            </a:r>
            <a:r>
              <a:rPr lang="en-US" dirty="0">
                <a:sym typeface="Wingdings" panose="05000000000000000000" pitchFamily="2" charset="2"/>
              </a:rPr>
              <a:t> less services for people with disabilities.</a:t>
            </a:r>
            <a:endParaRPr lang="en-US" dirty="0"/>
          </a:p>
          <a:p>
            <a:r>
              <a:rPr lang="en-US" dirty="0"/>
              <a:t>Cut provider rates </a:t>
            </a:r>
            <a:r>
              <a:rPr lang="en-US" dirty="0">
                <a:sym typeface="Wingdings" panose="05000000000000000000" pitchFamily="2" charset="2"/>
              </a:rPr>
              <a:t> gaps in access/exacerbate workforce shortages.</a:t>
            </a:r>
            <a:endParaRPr lang="en-US" dirty="0"/>
          </a:p>
          <a:p>
            <a:r>
              <a:rPr lang="en-US" dirty="0"/>
              <a:t>Cut enrollment </a:t>
            </a:r>
            <a:r>
              <a:rPr lang="en-US" dirty="0">
                <a:sym typeface="Wingdings" panose="05000000000000000000" pitchFamily="2" charset="2"/>
              </a:rPr>
              <a:t> waitlists.</a:t>
            </a:r>
          </a:p>
          <a:p>
            <a:pPr marL="114300" indent="0">
              <a:buNone/>
            </a:pPr>
            <a:r>
              <a:rPr lang="en-US" dirty="0">
                <a:sym typeface="Wingdings" panose="05000000000000000000" pitchFamily="2" charset="2"/>
              </a:rPr>
              <a:t>Or</a:t>
            </a:r>
            <a:endParaRPr lang="en-US" dirty="0"/>
          </a:p>
          <a:p>
            <a:r>
              <a:rPr lang="en-US" dirty="0"/>
              <a:t>Raise revenue.</a:t>
            </a:r>
          </a:p>
        </p:txBody>
      </p:sp>
    </p:spTree>
    <p:extLst>
      <p:ext uri="{BB962C8B-B14F-4D97-AF65-F5344CB8AC3E}">
        <p14:creationId xmlns:p14="http://schemas.microsoft.com/office/powerpoint/2010/main" val="31657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1D3A-EA93-6F0F-FA1C-80A638EC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Preserving Access to Health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415A9-F677-4A7D-4FF2-796EA88DB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5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D589-92FD-2F41-ECF6-C473C94C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Level Strategies for Preserving Access to Health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34E6A-D40C-C10C-5DC4-F21739797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Local Partnerships</a:t>
            </a:r>
          </a:p>
          <a:p>
            <a:pPr lvl="1"/>
            <a:r>
              <a:rPr lang="en-US" dirty="0"/>
              <a:t>Seek out Protection and Advocacy agencies, Legal Aids, ARC and NAMI chapters, and other disability rights organizations to build collations to challenge state action.</a:t>
            </a:r>
          </a:p>
          <a:p>
            <a:pPr lvl="1"/>
            <a:r>
              <a:rPr lang="en-US" dirty="0"/>
              <a:t>Work with these organizations in drafting letter, communicating with legislators, and other advocacy steps. </a:t>
            </a:r>
          </a:p>
          <a:p>
            <a:r>
              <a:rPr lang="en-US" dirty="0"/>
              <a:t>State Level Legislative Advocacy</a:t>
            </a:r>
          </a:p>
          <a:p>
            <a:pPr lvl="1"/>
            <a:r>
              <a:rPr lang="en-US" dirty="0"/>
              <a:t>Work to implement policies that mitigate harm caused by </a:t>
            </a:r>
            <a:r>
              <a:rPr lang="en-US" dirty="0" err="1"/>
              <a:t>OBBBA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Advocate for state level resources to create landing pad for individuals who may fall through the cracks.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9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43C0-D1D2-D751-5EAA-A10977A3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Level Litigation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BCA07-9940-7CAB-1144-8F6F114BE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State Level Litigation</a:t>
            </a:r>
          </a:p>
          <a:p>
            <a:pPr lvl="1"/>
            <a:r>
              <a:rPr lang="en-US" dirty="0"/>
              <a:t>Most states have state level anti-discrimination laws that mirror the Americans with Disabilities Act</a:t>
            </a:r>
          </a:p>
          <a:p>
            <a:pPr lvl="2"/>
            <a:r>
              <a:rPr lang="en-US" sz="2400" dirty="0"/>
              <a:t>Courts normally treat these laws as co-extensive with ADA and apply ADA caselaw when interpreting these statutes. </a:t>
            </a:r>
          </a:p>
          <a:p>
            <a:pPr lvl="2"/>
            <a:r>
              <a:rPr lang="en-US" sz="2400" dirty="0"/>
              <a:t>Important to review statutory text for potential differences between state and federal law. </a:t>
            </a:r>
          </a:p>
          <a:p>
            <a:pPr lvl="1"/>
            <a:r>
              <a:rPr lang="en-US" dirty="0"/>
              <a:t>Other potential claims include writs of mandamus, state administrative procedure act, and state constitutional claims.  </a:t>
            </a:r>
          </a:p>
        </p:txBody>
      </p:sp>
    </p:spTree>
    <p:extLst>
      <p:ext uri="{BB962C8B-B14F-4D97-AF65-F5344CB8AC3E}">
        <p14:creationId xmlns:p14="http://schemas.microsoft.com/office/powerpoint/2010/main" val="1951374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B298-481C-D976-FFCC-C4E380E2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Court Litigation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6EADB-1B84-3574-05EF-D58A96C9D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Disability discrimination in health care access is prohibited by the ADA and the Rehabilitation Act, and has been litigated under both statutes</a:t>
            </a:r>
          </a:p>
          <a:p>
            <a:r>
              <a:rPr lang="en-US" dirty="0"/>
              <a:t>Litigation involving ADA and Rehabilitation Act regulations is risky pending resolution of </a:t>
            </a:r>
            <a:r>
              <a:rPr lang="en-US" i="1" dirty="0"/>
              <a:t>Texas v. Kennedy </a:t>
            </a:r>
            <a:r>
              <a:rPr lang="en-US" dirty="0"/>
              <a:t>(challenge to 2024 HHS 504 Rule)</a:t>
            </a:r>
          </a:p>
          <a:p>
            <a:r>
              <a:rPr lang="en-US" dirty="0"/>
              <a:t>Litigants should bear in mind recent disparate impact decisions, </a:t>
            </a:r>
            <a:r>
              <a:rPr lang="en-US" i="1" dirty="0"/>
              <a:t>see, e.g</a:t>
            </a:r>
            <a:r>
              <a:rPr lang="en-US" dirty="0"/>
              <a:t>., </a:t>
            </a:r>
            <a:r>
              <a:rPr lang="en-US" i="1" dirty="0"/>
              <a:t>Does v. CVS</a:t>
            </a:r>
            <a:r>
              <a:rPr lang="en-US" dirty="0"/>
              <a:t> (6</a:t>
            </a:r>
            <a:r>
              <a:rPr lang="en-US" baseline="30000" dirty="0"/>
              <a:t>th</a:t>
            </a:r>
            <a:r>
              <a:rPr lang="en-US" dirty="0"/>
              <a:t> Cir.), </a:t>
            </a:r>
            <a:r>
              <a:rPr lang="en-US" i="1" dirty="0"/>
              <a:t>Reinhart</a:t>
            </a:r>
            <a:r>
              <a:rPr lang="en-US" dirty="0"/>
              <a:t> (6</a:t>
            </a:r>
            <a:r>
              <a:rPr lang="en-US" baseline="30000" dirty="0"/>
              <a:t>th</a:t>
            </a:r>
            <a:r>
              <a:rPr lang="en-US" dirty="0"/>
              <a:t> Cir.)</a:t>
            </a:r>
          </a:p>
          <a:p>
            <a:r>
              <a:rPr lang="en-US" dirty="0"/>
              <a:t>Olmstead litigation, see </a:t>
            </a:r>
            <a:r>
              <a:rPr lang="en-US" i="1" dirty="0"/>
              <a:t>Brown</a:t>
            </a:r>
            <a:r>
              <a:rPr lang="en-US" dirty="0"/>
              <a:t>, </a:t>
            </a:r>
            <a:r>
              <a:rPr lang="en-US" i="1" dirty="0"/>
              <a:t>Fitzmorris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16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3DCD-3BAC-B58F-14D3-F4D73A33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Records Act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CFB7-E027-DEE2-3778-3AB4153E0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49" y="1579007"/>
            <a:ext cx="10950671" cy="4351338"/>
          </a:xfrm>
        </p:spPr>
        <p:txBody>
          <a:bodyPr/>
          <a:lstStyle/>
          <a:p>
            <a:r>
              <a:rPr lang="en-US" dirty="0"/>
              <a:t>FOIA requests regarding state implementation of OBBA (e.g., process, contractors, assessments, number of applicants/denials, number of applicants assessed, number of applicants dropped)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State Implementation of Medicaid Work Requirements: Guidelines for Public Records Requests, </a:t>
            </a:r>
            <a:r>
              <a:rPr lang="en-US" dirty="0">
                <a:hlinkClick r:id="rId2"/>
              </a:rPr>
              <a:t>https://healthlaw.org/resource/state-implementation-of-Medicaid-work-requirements-guidelines-for-public-records-requests/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5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0DB6E4-87BB-120A-2BB4-EBB369D1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6D4353-C05A-3700-0B86-FB2DC5C0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Pre-OBBBA Barriers to Health Care Access</a:t>
            </a:r>
          </a:p>
          <a:p>
            <a:pPr marL="514350" indent="-514350">
              <a:buAutoNum type="arabicPeriod"/>
            </a:pPr>
            <a:r>
              <a:rPr lang="en-US" sz="3200" dirty="0"/>
              <a:t>New OBBBA-Related Barriers to Health Care Access</a:t>
            </a:r>
          </a:p>
          <a:p>
            <a:pPr marL="514350" indent="-514350">
              <a:buAutoNum type="arabicPeriod"/>
            </a:pPr>
            <a:r>
              <a:rPr lang="en-US" sz="3200" dirty="0"/>
              <a:t>Strategies for Preserving Access to Health Care</a:t>
            </a:r>
          </a:p>
          <a:p>
            <a:pPr marL="514350" indent="-514350">
              <a:buAutoNum type="arabicPeriod"/>
            </a:pPr>
            <a:r>
              <a:rPr lang="en-US" sz="3200" dirty="0"/>
              <a:t>Q&amp;A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lt1"/>
                </a:solidFill>
              </a:rPr>
              <a:t>New OBBBA-Related Barriers to Health Care Access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7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236D0C-8366-634C-E343-2FB192B73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9AE9D-58B2-D563-F6A6-10A413802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26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5049" y="1579006"/>
            <a:ext cx="10181051" cy="5208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  <a:hlinkClick r:id="rId2"/>
            </a:endParaRPr>
          </a:p>
          <a:p>
            <a:r>
              <a:rPr lang="en-US" sz="2000" dirty="0">
                <a:latin typeface="+mj-lt"/>
                <a:hlinkClick r:id="rId2"/>
              </a:rPr>
              <a:t>Preparing a “Landing Pad”: Mitigating OBBBA’s Harms to the Medicaid Safety Net</a:t>
            </a:r>
            <a:r>
              <a:rPr lang="en-US" sz="2000" dirty="0">
                <a:latin typeface="+mj-lt"/>
              </a:rPr>
              <a:t> (Feb. 2025)</a:t>
            </a:r>
          </a:p>
          <a:p>
            <a:r>
              <a:rPr lang="en-US" sz="2000" dirty="0">
                <a:latin typeface="+mj-lt"/>
                <a:hlinkClick r:id="rId3"/>
              </a:rPr>
              <a:t>Recommendations for Mitigating Harms to People with Disabilities, Older Adults, and Caregivers from Medicaid Work Requirements </a:t>
            </a:r>
            <a:r>
              <a:rPr lang="en-US" sz="2000" dirty="0"/>
              <a:t>(Dec. 2025) 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  <a:hlinkClick r:id="rId4"/>
              </a:rPr>
              <a:t>OBBBA Harms People with Disabilities: Limits on State Directed Payments</a:t>
            </a:r>
            <a:r>
              <a:rPr lang="en-US" sz="2000" dirty="0">
                <a:latin typeface="+mj-lt"/>
              </a:rPr>
              <a:t> (Nov. 2025)</a:t>
            </a:r>
          </a:p>
          <a:p>
            <a:r>
              <a:rPr lang="en-US" sz="2000" dirty="0">
                <a:latin typeface="+mj-lt"/>
                <a:hlinkClick r:id="rId5"/>
              </a:rPr>
              <a:t>A Technical Guide for States to Reduce Procedural Terminations from Medicaid’s Work Reporting Requirements</a:t>
            </a:r>
            <a:r>
              <a:rPr lang="en-US" sz="2000" dirty="0">
                <a:latin typeface="+mj-lt"/>
              </a:rPr>
              <a:t> (Jan. 2026) </a:t>
            </a:r>
          </a:p>
          <a:p>
            <a:r>
              <a:rPr lang="en-US" sz="2000" dirty="0">
                <a:solidFill>
                  <a:srgbClr val="0563C1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Brown v. D.C. Press Release</a:t>
            </a:r>
            <a:r>
              <a:rPr lang="en-US" sz="2000" dirty="0">
                <a:latin typeface="+mj-lt"/>
              </a:rPr>
              <a:t> (Jan. 2025)</a:t>
            </a:r>
          </a:p>
          <a:p>
            <a:r>
              <a:rPr lang="en-US" sz="2000" dirty="0">
                <a:latin typeface="+mj-lt"/>
                <a:hlinkClick r:id="rId7"/>
              </a:rPr>
              <a:t>Fitzmorris v. New Hampshire Dept. of Health and Human Servs. Press Release</a:t>
            </a:r>
            <a:r>
              <a:rPr lang="en-US" sz="2000" dirty="0">
                <a:latin typeface="+mj-lt"/>
              </a:rPr>
              <a:t> (Nov. 2023) </a:t>
            </a:r>
          </a:p>
          <a:p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79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4AD5EB-D101-65B3-393F-2D72352373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" y="-1137346"/>
            <a:ext cx="10515600" cy="1137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65759" y="158490"/>
            <a:ext cx="6634163" cy="1700105"/>
          </a:xfrm>
        </p:spPr>
        <p:txBody>
          <a:bodyPr/>
          <a:lstStyle/>
          <a:p>
            <a:r>
              <a:rPr lang="en-US" dirty="0"/>
              <a:t>Geron Gadd,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Gadd@healthlaw.org</a:t>
            </a:r>
            <a:endParaRPr lang="en-US" dirty="0"/>
          </a:p>
          <a:p>
            <a:r>
              <a:rPr lang="en-US" dirty="0"/>
              <a:t>Steven Schmidt,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Schmidt@healthlaw.org</a:t>
            </a:r>
            <a:endParaRPr lang="en-US" dirty="0"/>
          </a:p>
          <a:p>
            <a:r>
              <a:rPr lang="en-US" dirty="0"/>
              <a:t>Jennifer Lav,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Lav@healthlaw.org</a:t>
            </a:r>
            <a:endParaRPr lang="en-US" dirty="0"/>
          </a:p>
          <a:p>
            <a:r>
              <a:rPr lang="en-US" dirty="0"/>
              <a:t>Maame Gyamfi,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mgyamfi@aarp.org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0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89A7-19CB-3860-4B29-7D4F6FE1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Pre-OBBBA Barriers to </a:t>
            </a:r>
            <a:br>
              <a:rPr lang="en-US" dirty="0"/>
            </a:br>
            <a:r>
              <a:rPr lang="en-US" dirty="0"/>
              <a:t>Health Care Access by PWD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9E852-5BCD-5837-B624-FED3CEE62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6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55DC-6C00-9A41-A79B-35E4B6CE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42B1-52D7-B57D-6A87-397B7E6AB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Inaccessibility of Enrollment Systems</a:t>
            </a:r>
          </a:p>
          <a:p>
            <a:pPr lvl="1"/>
            <a:r>
              <a:rPr lang="en-US" dirty="0"/>
              <a:t>Lack of accommodations to obtain program information</a:t>
            </a:r>
          </a:p>
          <a:p>
            <a:pPr lvl="1"/>
            <a:r>
              <a:rPr lang="en-US" dirty="0"/>
              <a:t>Lack of accommodations to submit application and re-determination materials</a:t>
            </a:r>
          </a:p>
          <a:p>
            <a:pPr lvl="1"/>
            <a:r>
              <a:rPr lang="en-US" dirty="0"/>
              <a:t>Reliance on call centers for enrollment and redeterminations</a:t>
            </a:r>
          </a:p>
          <a:p>
            <a:pPr lvl="1"/>
            <a:r>
              <a:rPr lang="en-US" dirty="0"/>
              <a:t>Inaccessible websites </a:t>
            </a:r>
          </a:p>
          <a:p>
            <a:r>
              <a:rPr lang="en-US" dirty="0"/>
              <a:t>Use of automated decision-making and AI contractors to make enrollment re-/determination decisions </a:t>
            </a:r>
          </a:p>
        </p:txBody>
      </p:sp>
    </p:spTree>
    <p:extLst>
      <p:ext uri="{BB962C8B-B14F-4D97-AF65-F5344CB8AC3E}">
        <p14:creationId xmlns:p14="http://schemas.microsoft.com/office/powerpoint/2010/main" val="267197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63B6-34A5-77D4-607C-87F5FEA1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E0A3-3B5F-681E-7009-211BE0FC0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Accessibility Barriers to Using Services</a:t>
            </a:r>
          </a:p>
          <a:p>
            <a:pPr lvl="1"/>
            <a:r>
              <a:rPr lang="en-US" dirty="0"/>
              <a:t>Inaccessible medical facilities and reliance on kiosks</a:t>
            </a:r>
          </a:p>
          <a:p>
            <a:pPr lvl="1"/>
            <a:r>
              <a:rPr lang="en-US" dirty="0"/>
              <a:t>Inaccessible medical diagnostic equipment</a:t>
            </a:r>
          </a:p>
          <a:p>
            <a:pPr lvl="1"/>
            <a:r>
              <a:rPr lang="en-US" dirty="0"/>
              <a:t>Lack of effective communication</a:t>
            </a:r>
          </a:p>
          <a:p>
            <a:pPr lvl="1"/>
            <a:r>
              <a:rPr lang="en-US" dirty="0"/>
              <a:t>Discriminatory treatment criteria, standards, and planning</a:t>
            </a:r>
          </a:p>
          <a:p>
            <a:pPr lvl="1"/>
            <a:endParaRPr lang="en-US" dirty="0"/>
          </a:p>
          <a:p>
            <a:r>
              <a:rPr lang="en-US" dirty="0"/>
              <a:t>Additional access limits, including geographic disparities, low provider reimbursement rates, transportation concerns, and social determinants of health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0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>
          <a:extLst>
            <a:ext uri="{FF2B5EF4-FFF2-40B4-BE49-F238E27FC236}">
              <a16:creationId xmlns:a16="http://schemas.microsoft.com/office/drawing/2014/main" id="{F612860E-9A9A-9D0E-088E-B826BBE02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">
            <a:extLst>
              <a:ext uri="{FF2B5EF4-FFF2-40B4-BE49-F238E27FC236}">
                <a16:creationId xmlns:a16="http://schemas.microsoft.com/office/drawing/2014/main" id="{D1E41436-F978-29D1-771C-F588EAD232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0593" y="226853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chemeClr val="lt1"/>
                </a:solidFill>
              </a:rPr>
              <a:t>New OBBBA-Related Barriers to Health Care Access</a:t>
            </a: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8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190500" y="228602"/>
            <a:ext cx="105156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Overview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525033" y="1579000"/>
            <a:ext cx="10677600" cy="5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1865" lvl="0" indent="-4572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dirty="0"/>
              <a:t>$1 trillion in cuts to Medicaid.</a:t>
            </a:r>
            <a:endParaRPr dirty="0"/>
          </a:p>
          <a:p>
            <a:pPr marL="541865" lvl="0" indent="-4572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dirty="0"/>
              <a:t>Elimination of health care coverage for 10 million people by 2034.</a:t>
            </a:r>
            <a:endParaRPr dirty="0"/>
          </a:p>
          <a:p>
            <a:pPr marL="541865" lvl="0" indent="-4572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dirty="0"/>
              <a:t>Unprecedented—biggest cut in Medicaid history.</a:t>
            </a:r>
          </a:p>
          <a:p>
            <a:pPr marL="541865" lvl="0" indent="-4572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endParaRPr lang="en-US" dirty="0"/>
          </a:p>
        </p:txBody>
      </p:sp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10922359" y="6389043"/>
            <a:ext cx="6219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E050A2-01C2-CA6D-9A7D-D831509D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ts val="1400"/>
            </a:pPr>
            <a:r>
              <a:rPr lang="en-US" dirty="0">
                <a:latin typeface="Arial"/>
                <a:cs typeface="Arial"/>
              </a:rPr>
              <a:t>Changes Resulting in Barriers to Health Care for Disabled Enrollees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7FE8D-9CB6-6F66-93FC-95EB35B94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628650" indent="-514350">
              <a:buFont typeface="+mj-lt"/>
              <a:buAutoNum type="arabicPeriod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Restricts State Revenue Sources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Requirements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Frequent Eligibility Checks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1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190500" y="228601"/>
            <a:ext cx="10515600" cy="113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50000"/>
              <a:buNone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Restricts States Ability to Raise &amp; Spend Funds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7" name="Google Shape;307;p30"/>
          <p:cNvSpPr txBox="1">
            <a:spLocks noGrp="1"/>
          </p:cNvSpPr>
          <p:nvPr>
            <p:ph type="body" idx="1"/>
          </p:nvPr>
        </p:nvSpPr>
        <p:spPr>
          <a:xfrm>
            <a:off x="759000" y="1644112"/>
            <a:ext cx="9947100" cy="4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S</a:t>
            </a: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everely </a:t>
            </a: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limits the ways states raise funds to pay for their share of Medicaid costs</a:t>
            </a:r>
          </a:p>
          <a:p>
            <a:pPr marL="7985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9000"/>
            </a:pP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Freezes provider taxes for all states</a:t>
            </a:r>
          </a:p>
          <a:p>
            <a:pPr marL="7985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9000"/>
            </a:pP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Reduces provider taxes in expansion states from 6% to 3.5%</a:t>
            </a:r>
          </a:p>
          <a:p>
            <a:pPr marL="7985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9000"/>
            </a:pP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Also restricts the way states can require managed care organizations to spend on certain services.</a:t>
            </a:r>
          </a:p>
          <a:p>
            <a:pPr marL="7985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9000"/>
            </a:pP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Together, these changes = $340 billion cuts over 10 years</a:t>
            </a:r>
            <a:endParaRPr lang="en-US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</a:ext>
              </a:extLst>
            </a:endParaRPr>
          </a:p>
        </p:txBody>
      </p:sp>
      <p:sp>
        <p:nvSpPr>
          <p:cNvPr id="308" name="Google Shape;308;p30"/>
          <p:cNvSpPr txBox="1">
            <a:spLocks noGrp="1"/>
          </p:cNvSpPr>
          <p:nvPr>
            <p:ph type="sldNum" idx="12"/>
          </p:nvPr>
        </p:nvSpPr>
        <p:spPr>
          <a:xfrm>
            <a:off x="10084158" y="6362700"/>
            <a:ext cx="621942" cy="33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0090E0"/>
                </a:solidFill>
              </a:rPr>
              <a:t>9</a:t>
            </a:fld>
            <a:endParaRPr>
              <a:solidFill>
                <a:srgbClr val="0090E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HeLP Branded Template">
  <a:themeElements>
    <a:clrScheme name="NHeLP Branding Colors">
      <a:dk1>
        <a:sysClr val="windowText" lastClr="000000"/>
      </a:dk1>
      <a:lt1>
        <a:srgbClr val="FFFFFF"/>
      </a:lt1>
      <a:dk2>
        <a:srgbClr val="44546A"/>
      </a:dk2>
      <a:lt2>
        <a:srgbClr val="F3F3F3"/>
      </a:lt2>
      <a:accent1>
        <a:srgbClr val="002D73"/>
      </a:accent1>
      <a:accent2>
        <a:srgbClr val="9FD5CA"/>
      </a:accent2>
      <a:accent3>
        <a:srgbClr val="A5A5A5"/>
      </a:accent3>
      <a:accent4>
        <a:srgbClr val="D65D4F"/>
      </a:accent4>
      <a:accent5>
        <a:srgbClr val="2D3F70"/>
      </a:accent5>
      <a:accent6>
        <a:srgbClr val="31568E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eLP PowerPoint Template_Accessible (Fall 2022).potx" id="{F404FFB8-3649-4FB8-BB27-69D52FC84468}" vid="{FBD7D313-C613-44FD-AC6D-2DA49B6C3C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NHeLP PowerPoint Template_Accessible (Fall 2022)</Template>
  <TotalTime>1651</TotalTime>
  <Words>1005</Words>
  <Application>Microsoft Office PowerPoint</Application>
  <PresentationFormat>Widescreen</PresentationFormat>
  <Paragraphs>123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Noto Sans Symbols</vt:lpstr>
      <vt:lpstr>Tahoma</vt:lpstr>
      <vt:lpstr>Wingdings</vt:lpstr>
      <vt:lpstr>NHeLP Branded Template</vt:lpstr>
      <vt:lpstr>The Accessibility of Health Care: Getting On, Staying On, and  Getting Services </vt:lpstr>
      <vt:lpstr>Roadmap</vt:lpstr>
      <vt:lpstr>Pre-OBBBA Barriers to  Health Care Access by PWD</vt:lpstr>
      <vt:lpstr>Enrollment Barriers</vt:lpstr>
      <vt:lpstr>Access Limitations</vt:lpstr>
      <vt:lpstr>New OBBBA-Related Barriers to Health Care Access</vt:lpstr>
      <vt:lpstr>Overview</vt:lpstr>
      <vt:lpstr>Changes Resulting in Barriers to Health Care for Disabled Enrollees</vt:lpstr>
      <vt:lpstr>Restricts States Ability to Raise &amp; Spend Funds</vt:lpstr>
      <vt:lpstr>Work Requirements for Medicaid Expansion Adults (“community engagement”)  </vt:lpstr>
      <vt:lpstr>Exemption: “Specified excluded individual”</vt:lpstr>
      <vt:lpstr>More Frequent Eligibility Redeterminations</vt:lpstr>
      <vt:lpstr>Work Requirements &amp; Eligibility Redeterminations</vt:lpstr>
      <vt:lpstr>Impact of Federal Spending Cuts </vt:lpstr>
      <vt:lpstr>Strategies for Preserving Access to Health Care</vt:lpstr>
      <vt:lpstr>State Level Strategies for Preserving Access to Health Care</vt:lpstr>
      <vt:lpstr>State Level Litigation</vt:lpstr>
      <vt:lpstr>Federal Court Litigation</vt:lpstr>
      <vt:lpstr>Open Records Act Requests</vt:lpstr>
      <vt:lpstr>Q&amp;A</vt:lpstr>
      <vt:lpstr>Resources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Reminders  (delete this slide after drafting presentation)</dc:title>
  <dc:creator>nichols@healthlaw.org</dc:creator>
  <cp:lastModifiedBy>Jennifer Lav</cp:lastModifiedBy>
  <cp:revision>20</cp:revision>
  <dcterms:created xsi:type="dcterms:W3CDTF">2025-08-07T19:06:32Z</dcterms:created>
  <dcterms:modified xsi:type="dcterms:W3CDTF">2026-02-27T22:50:23Z</dcterms:modified>
</cp:coreProperties>
</file>